
<file path=[Content_Types].xml><?xml version="1.0" encoding="utf-8"?>
<Types xmlns="http://schemas.openxmlformats.org/package/2006/content-types">
  <Default Extension="bin" ContentType="application/vnd.openxmlformats-officedocument.oleObject"/>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68" r:id="rId5"/>
    <p:sldId id="2147475302" r:id="rId6"/>
    <p:sldId id="2147470507" r:id="rId7"/>
    <p:sldId id="2134805824" r:id="rId8"/>
    <p:sldId id="2147470298" r:id="rId9"/>
    <p:sldId id="2147473888" r:id="rId10"/>
    <p:sldId id="2147475298" r:id="rId11"/>
    <p:sldId id="2147475200" r:id="rId12"/>
    <p:sldId id="2145706838" r:id="rId13"/>
    <p:sldId id="2147470508" r:id="rId14"/>
    <p:sldId id="2147475202" r:id="rId15"/>
    <p:sldId id="2147470445" r:id="rId16"/>
    <p:sldId id="214747028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46719708319711E-2"/>
          <c:y val="0.13939798765025374"/>
          <c:w val="0.92052671847201861"/>
          <c:h val="0.80416292638007758"/>
        </c:manualLayout>
      </c:layout>
      <c:lineChart>
        <c:grouping val="standard"/>
        <c:varyColors val="0"/>
        <c:ser>
          <c:idx val="0"/>
          <c:order val="0"/>
          <c:tx>
            <c:strRef>
              <c:f>Sheet1!$B$1</c:f>
              <c:strCache>
                <c:ptCount val="1"/>
                <c:pt idx="0">
                  <c:v>Average decline in kidney function (ml/min/year)</c:v>
                </c:pt>
              </c:strCache>
            </c:strRef>
          </c:tx>
          <c:spPr>
            <a:ln w="41275" cap="rnd">
              <a:solidFill>
                <a:schemeClr val="tx1"/>
              </a:solidFill>
              <a:round/>
            </a:ln>
            <a:effectLst/>
          </c:spPr>
          <c:marker>
            <c:symbol val="circle"/>
            <c:size val="5"/>
            <c:spPr>
              <a:solidFill>
                <a:schemeClr val="tx1"/>
              </a:solidFill>
              <a:ln w="19050">
                <a:solidFill>
                  <a:schemeClr val="tx1"/>
                </a:solidFill>
              </a:ln>
              <a:effectLst/>
            </c:spPr>
          </c:marker>
          <c:cat>
            <c:numRef>
              <c:f>Sheet1!$A$2:$A$9</c:f>
              <c:numCache>
                <c:formatCode>General</c:formatCode>
                <c:ptCount val="8"/>
                <c:pt idx="0">
                  <c:v>1980</c:v>
                </c:pt>
                <c:pt idx="1">
                  <c:v>1995</c:v>
                </c:pt>
                <c:pt idx="2">
                  <c:v>2000</c:v>
                </c:pt>
                <c:pt idx="3">
                  <c:v>2005</c:v>
                </c:pt>
                <c:pt idx="4">
                  <c:v>2010</c:v>
                </c:pt>
                <c:pt idx="5">
                  <c:v>2015</c:v>
                </c:pt>
                <c:pt idx="6">
                  <c:v>2020</c:v>
                </c:pt>
                <c:pt idx="7">
                  <c:v>2025</c:v>
                </c:pt>
              </c:numCache>
            </c:numRef>
          </c:cat>
          <c:val>
            <c:numRef>
              <c:f>Sheet1!$B$2:$B$9</c:f>
              <c:numCache>
                <c:formatCode>General</c:formatCode>
                <c:ptCount val="8"/>
                <c:pt idx="0">
                  <c:v>-10</c:v>
                </c:pt>
                <c:pt idx="1">
                  <c:v>-6.5</c:v>
                </c:pt>
                <c:pt idx="2">
                  <c:v>-5.5</c:v>
                </c:pt>
                <c:pt idx="3">
                  <c:v>-4.8</c:v>
                </c:pt>
                <c:pt idx="4">
                  <c:v>-4.5</c:v>
                </c:pt>
                <c:pt idx="5">
                  <c:v>-4.2</c:v>
                </c:pt>
                <c:pt idx="6">
                  <c:v>-3</c:v>
                </c:pt>
                <c:pt idx="7">
                  <c:v>-1</c:v>
                </c:pt>
              </c:numCache>
            </c:numRef>
          </c:val>
          <c:smooth val="0"/>
          <c:extLst>
            <c:ext xmlns:c16="http://schemas.microsoft.com/office/drawing/2014/chart" uri="{C3380CC4-5D6E-409C-BE32-E72D297353CC}">
              <c16:uniqueId val="{00000000-F6E9-4EB7-BB22-A9D734235835}"/>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1980</c:v>
                </c:pt>
                <c:pt idx="1">
                  <c:v>1995</c:v>
                </c:pt>
                <c:pt idx="2">
                  <c:v>2000</c:v>
                </c:pt>
                <c:pt idx="3">
                  <c:v>2005</c:v>
                </c:pt>
                <c:pt idx="4">
                  <c:v>2010</c:v>
                </c:pt>
                <c:pt idx="5">
                  <c:v>2015</c:v>
                </c:pt>
                <c:pt idx="6">
                  <c:v>2020</c:v>
                </c:pt>
                <c:pt idx="7">
                  <c:v>2025</c:v>
                </c:pt>
              </c:numCache>
            </c:numRef>
          </c:cat>
          <c:val>
            <c:numRef>
              <c:f>Sheet1!$C$2:$C$9</c:f>
              <c:numCache>
                <c:formatCode>General</c:formatCode>
                <c:ptCount val="8"/>
              </c:numCache>
            </c:numRef>
          </c:val>
          <c:smooth val="0"/>
          <c:extLst>
            <c:ext xmlns:c16="http://schemas.microsoft.com/office/drawing/2014/chart" uri="{C3380CC4-5D6E-409C-BE32-E72D297353CC}">
              <c16:uniqueId val="{00000001-F6E9-4EB7-BB22-A9D734235835}"/>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Sheet1!$A$2:$A$9</c:f>
              <c:numCache>
                <c:formatCode>General</c:formatCode>
                <c:ptCount val="8"/>
                <c:pt idx="0">
                  <c:v>1980</c:v>
                </c:pt>
                <c:pt idx="1">
                  <c:v>1995</c:v>
                </c:pt>
                <c:pt idx="2">
                  <c:v>2000</c:v>
                </c:pt>
                <c:pt idx="3">
                  <c:v>2005</c:v>
                </c:pt>
                <c:pt idx="4">
                  <c:v>2010</c:v>
                </c:pt>
                <c:pt idx="5">
                  <c:v>2015</c:v>
                </c:pt>
                <c:pt idx="6">
                  <c:v>2020</c:v>
                </c:pt>
                <c:pt idx="7">
                  <c:v>2025</c:v>
                </c:pt>
              </c:numCache>
            </c:numRef>
          </c:cat>
          <c:val>
            <c:numRef>
              <c:f>Sheet1!$D$2:$D$9</c:f>
              <c:numCache>
                <c:formatCode>General</c:formatCode>
                <c:ptCount val="8"/>
              </c:numCache>
            </c:numRef>
          </c:val>
          <c:smooth val="0"/>
          <c:extLst>
            <c:ext xmlns:c16="http://schemas.microsoft.com/office/drawing/2014/chart" uri="{C3380CC4-5D6E-409C-BE32-E72D297353CC}">
              <c16:uniqueId val="{00000002-F6E9-4EB7-BB22-A9D734235835}"/>
            </c:ext>
          </c:extLst>
        </c:ser>
        <c:dLbls>
          <c:showLegendKey val="0"/>
          <c:showVal val="0"/>
          <c:showCatName val="0"/>
          <c:showSerName val="0"/>
          <c:showPercent val="0"/>
          <c:showBubbleSize val="0"/>
        </c:dLbls>
        <c:marker val="1"/>
        <c:smooth val="0"/>
        <c:axId val="2083103839"/>
        <c:axId val="2083104255"/>
      </c:lineChart>
      <c:dateAx>
        <c:axId val="2083103839"/>
        <c:scaling>
          <c:orientation val="minMax"/>
        </c:scaling>
        <c:delete val="0"/>
        <c:axPos val="b"/>
        <c:numFmt formatCode="General" sourceLinked="0"/>
        <c:majorTickMark val="in"/>
        <c:minorTickMark val="none"/>
        <c:tickLblPos val="high"/>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083104255"/>
        <c:crosses val="autoZero"/>
        <c:auto val="0"/>
        <c:lblOffset val="100"/>
        <c:baseTimeUnit val="days"/>
        <c:majorUnit val="7"/>
        <c:majorTimeUnit val="days"/>
      </c:dateAx>
      <c:valAx>
        <c:axId val="2083104255"/>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83103839"/>
        <c:crosses val="autoZero"/>
        <c:crossBetween val="midCat"/>
      </c:valAx>
      <c:spPr>
        <a:noFill/>
        <a:ln>
          <a:noFill/>
        </a:ln>
        <a:effectLst/>
      </c:spPr>
    </c:plotArea>
    <c:legend>
      <c:legendPos val="t"/>
      <c:legendEntry>
        <c:idx val="1"/>
        <c:delete val="1"/>
      </c:legendEntry>
      <c:legendEntry>
        <c:idx val="2"/>
        <c:delete val="1"/>
      </c:legendEntry>
      <c:layout>
        <c:manualLayout>
          <c:xMode val="edge"/>
          <c:yMode val="edge"/>
          <c:x val="0.39522311447785285"/>
          <c:y val="0.90263648645789574"/>
          <c:w val="0.60429724323352252"/>
          <c:h val="6.921443998485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4841437430559E-2"/>
          <c:y val="3.2851419411711373E-2"/>
          <c:w val="0.86423285981213482"/>
          <c:h val="0.7909694667826603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18B2-4873-98F1-4F1772D80031}"/>
              </c:ext>
            </c:extLst>
          </c:dPt>
          <c:dPt>
            <c:idx val="1"/>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3-18B2-4873-98F1-4F1772D80031}"/>
              </c:ext>
            </c:extLst>
          </c:dPt>
          <c:dPt>
            <c:idx val="2"/>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5-18B2-4873-98F1-4F1772D80031}"/>
              </c:ext>
            </c:extLst>
          </c:dPt>
          <c:dPt>
            <c:idx val="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9725-4BE4-9F78-8A55BB8778A1}"/>
              </c:ext>
            </c:extLst>
          </c:dPt>
          <c:dPt>
            <c:idx val="4"/>
            <c:invertIfNegative val="0"/>
            <c:bubble3D val="0"/>
            <c:spPr>
              <a:solidFill>
                <a:schemeClr val="bg2">
                  <a:lumMod val="75000"/>
                </a:schemeClr>
              </a:solidFill>
              <a:ln>
                <a:noFill/>
              </a:ln>
              <a:effectLst/>
            </c:spPr>
            <c:extLst>
              <c:ext xmlns:c16="http://schemas.microsoft.com/office/drawing/2014/chart" uri="{C3380CC4-5D6E-409C-BE32-E72D297353CC}">
                <c16:uniqueId val="{00000006-8D01-4B6D-9A96-CA7437F0C05C}"/>
              </c:ext>
            </c:extLst>
          </c:dPt>
          <c:dPt>
            <c:idx val="5"/>
            <c:invertIfNegative val="0"/>
            <c:bubble3D val="0"/>
            <c:spPr>
              <a:solidFill>
                <a:srgbClr val="D4864B"/>
              </a:solidFill>
              <a:ln>
                <a:noFill/>
              </a:ln>
              <a:effectLst/>
            </c:spPr>
            <c:extLst>
              <c:ext xmlns:c16="http://schemas.microsoft.com/office/drawing/2014/chart" uri="{C3380CC4-5D6E-409C-BE32-E72D297353CC}">
                <c16:uniqueId val="{0000000B-9725-4BE4-9F78-8A55BB8778A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Placebo</c:v>
                </c:pt>
                <c:pt idx="1">
                  <c:v>2.5 mg od</c:v>
                </c:pt>
                <c:pt idx="2">
                  <c:v>5 mg od</c:v>
                </c:pt>
                <c:pt idx="3">
                  <c:v>10 mg od</c:v>
                </c:pt>
                <c:pt idx="4">
                  <c:v>5 mg bid</c:v>
                </c:pt>
                <c:pt idx="5">
                  <c:v>Spironolactone
(25 or 50 mg od)</c:v>
                </c:pt>
              </c:strCache>
            </c:strRef>
          </c:cat>
          <c:val>
            <c:numRef>
              <c:f>Sheet1!$B$2:$B$7</c:f>
              <c:numCache>
                <c:formatCode>General</c:formatCode>
                <c:ptCount val="6"/>
                <c:pt idx="0">
                  <c:v>1.5</c:v>
                </c:pt>
                <c:pt idx="1">
                  <c:v>4.5</c:v>
                </c:pt>
                <c:pt idx="2">
                  <c:v>1.5</c:v>
                </c:pt>
                <c:pt idx="3">
                  <c:v>4.5</c:v>
                </c:pt>
                <c:pt idx="4">
                  <c:v>7.8</c:v>
                </c:pt>
                <c:pt idx="5">
                  <c:v>11.1</c:v>
                </c:pt>
              </c:numCache>
            </c:numRef>
          </c:val>
          <c:extLst>
            <c:ext xmlns:c16="http://schemas.microsoft.com/office/drawing/2014/chart" uri="{C3380CC4-5D6E-409C-BE32-E72D297353CC}">
              <c16:uniqueId val="{00000006-18B2-4873-98F1-4F1772D80031}"/>
            </c:ext>
          </c:extLst>
        </c:ser>
        <c:dLbls>
          <c:showLegendKey val="0"/>
          <c:showVal val="0"/>
          <c:showCatName val="0"/>
          <c:showSerName val="0"/>
          <c:showPercent val="0"/>
          <c:showBubbleSize val="0"/>
        </c:dLbls>
        <c:gapWidth val="50"/>
        <c:overlap val="-20"/>
        <c:axId val="477189824"/>
        <c:axId val="564134176"/>
      </c:barChart>
      <c:catAx>
        <c:axId val="47718982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4134176"/>
        <c:crosses val="autoZero"/>
        <c:auto val="1"/>
        <c:lblAlgn val="ctr"/>
        <c:lblOffset val="100"/>
        <c:noMultiLvlLbl val="0"/>
      </c:catAx>
      <c:valAx>
        <c:axId val="564134176"/>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7718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F7FC4-58D6-46C6-AA45-FC5354A05201}" type="datetimeFigureOut">
              <a:rPr lang="fr-FR" smtClean="0"/>
              <a:t>14/06/2023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4B0C-5F6E-4B21-89F4-4375207A9688}" type="slidenum">
              <a:rPr lang="fr-FR" smtClean="0"/>
              <a:t>‹#›</a:t>
            </a:fld>
            <a:endParaRPr lang="fr-FR"/>
          </a:p>
        </p:txBody>
      </p:sp>
    </p:spTree>
    <p:extLst>
      <p:ext uri="{BB962C8B-B14F-4D97-AF65-F5344CB8AC3E}">
        <p14:creationId xmlns:p14="http://schemas.microsoft.com/office/powerpoint/2010/main" val="400680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68ECED70-F9A1-4A51-AE2C-9D7D914698AF}" type="slidenum">
              <a:rPr kumimoji="0" lang="en-GB"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93482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372321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442A5-F30B-4ED4-BF4F-91791DF5B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134039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272749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407093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83C7F9DC-8310-4929-8F30-E00511F67550}" type="slidenum">
              <a:rPr kumimoji="0" lang="en-GB"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93629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b="1" dirty="0">
                <a:latin typeface="Arial" panose="020B0604020202020204" pitchFamily="34" charset="0"/>
                <a:cs typeface="Arial" panose="020B0604020202020204" pitchFamily="34" charset="0"/>
              </a:rPr>
              <a:t>Long-term antihypertensive treatment:</a:t>
            </a:r>
            <a:r>
              <a:rPr lang="en-GB" sz="1000" b="0" dirty="0">
                <a:latin typeface="Arial" panose="020B0604020202020204" pitchFamily="34" charset="0"/>
                <a:cs typeface="Arial" panose="020B0604020202020204" pitchFamily="34" charset="0"/>
              </a:rPr>
              <a:t> Mogensen CE. </a:t>
            </a:r>
            <a:r>
              <a:rPr lang="en-GB" sz="1000" b="0" i="1" dirty="0">
                <a:effectLst/>
                <a:latin typeface="Arial" panose="020B0604020202020204" pitchFamily="34" charset="0"/>
                <a:cs typeface="Arial" panose="020B0604020202020204" pitchFamily="34" charset="0"/>
              </a:rPr>
              <a:t>Br Med J (Clin Res Ed) </a:t>
            </a:r>
            <a:r>
              <a:rPr lang="en-GB" sz="1000" b="0" i="0" dirty="0">
                <a:effectLst/>
                <a:latin typeface="Arial" panose="020B0604020202020204" pitchFamily="34" charset="0"/>
                <a:cs typeface="Arial" panose="020B0604020202020204" pitchFamily="34" charset="0"/>
              </a:rPr>
              <a:t>1982;285:685–688</a:t>
            </a:r>
          </a:p>
          <a:p>
            <a:pPr algn="l"/>
            <a:r>
              <a:rPr lang="en-GB" sz="1000" b="1" i="0" dirty="0">
                <a:effectLst/>
                <a:latin typeface="Arial" panose="020B0604020202020204" pitchFamily="34" charset="0"/>
                <a:cs typeface="Arial" panose="020B0604020202020204" pitchFamily="34" charset="0"/>
              </a:rPr>
              <a:t>DCCT: </a:t>
            </a:r>
            <a:r>
              <a:rPr lang="en-GB" sz="1000" b="0" i="0" dirty="0">
                <a:effectLst/>
                <a:latin typeface="Arial" panose="020B0604020202020204" pitchFamily="34" charset="0"/>
                <a:cs typeface="Arial" panose="020B0604020202020204" pitchFamily="34" charset="0"/>
              </a:rPr>
              <a:t>DCCT Research Group. </a:t>
            </a:r>
            <a:r>
              <a:rPr lang="pt-BR" sz="1000" b="0" i="1" dirty="0">
                <a:effectLst/>
                <a:latin typeface="Arial" panose="020B0604020202020204" pitchFamily="34" charset="0"/>
                <a:cs typeface="Arial" panose="020B0604020202020204" pitchFamily="34" charset="0"/>
              </a:rPr>
              <a:t>Diabetes Care</a:t>
            </a:r>
            <a:r>
              <a:rPr lang="pt-BR" sz="1000" b="0" i="0" dirty="0">
                <a:effectLst/>
                <a:latin typeface="Arial" panose="020B0604020202020204" pitchFamily="34" charset="0"/>
                <a:cs typeface="Arial" panose="020B0604020202020204" pitchFamily="34" charset="0"/>
              </a:rPr>
              <a:t> 1990;13:427–433</a:t>
            </a:r>
          </a:p>
          <a:p>
            <a:pPr algn="l"/>
            <a:r>
              <a:rPr lang="pt-BR" sz="1000" b="1" i="0" dirty="0">
                <a:effectLst/>
                <a:latin typeface="Arial" panose="020B0604020202020204" pitchFamily="34" charset="0"/>
                <a:cs typeface="Arial" panose="020B0604020202020204" pitchFamily="34" charset="0"/>
              </a:rPr>
              <a:t>Captopril trial: </a:t>
            </a:r>
            <a:r>
              <a:rPr lang="pt-BR" sz="1000" b="0" i="0" dirty="0">
                <a:effectLst/>
                <a:latin typeface="Arial" panose="020B0604020202020204" pitchFamily="34" charset="0"/>
                <a:cs typeface="Arial" panose="020B0604020202020204" pitchFamily="34" charset="0"/>
              </a:rPr>
              <a:t>Lewis EJ, </a:t>
            </a:r>
            <a:r>
              <a:rPr lang="pt-BR" sz="1000" b="0" i="1" dirty="0">
                <a:effectLst/>
                <a:latin typeface="Arial" panose="020B0604020202020204" pitchFamily="34" charset="0"/>
                <a:cs typeface="Arial" panose="020B0604020202020204" pitchFamily="34" charset="0"/>
              </a:rPr>
              <a:t>et al. N Engl J Med</a:t>
            </a:r>
            <a:r>
              <a:rPr lang="pt-BR" sz="1000" b="0" i="0" dirty="0">
                <a:effectLst/>
                <a:latin typeface="Arial" panose="020B0604020202020204" pitchFamily="34" charset="0"/>
                <a:cs typeface="Arial" panose="020B0604020202020204" pitchFamily="34" charset="0"/>
              </a:rPr>
              <a:t> 1993;329:1456–1462</a:t>
            </a:r>
          </a:p>
          <a:p>
            <a:pPr algn="l"/>
            <a:r>
              <a:rPr lang="pt-BR" sz="1000" b="1" i="0" dirty="0">
                <a:effectLst/>
                <a:latin typeface="Arial" panose="020B0604020202020204" pitchFamily="34" charset="0"/>
                <a:cs typeface="Arial" panose="020B0604020202020204" pitchFamily="34" charset="0"/>
              </a:rPr>
              <a:t>IDNT:</a:t>
            </a:r>
            <a:r>
              <a:rPr lang="pt-BR" sz="1000" b="0" i="0" dirty="0">
                <a:effectLst/>
                <a:latin typeface="Arial" panose="020B0604020202020204" pitchFamily="34" charset="0"/>
                <a:cs typeface="Arial" panose="020B0604020202020204" pitchFamily="34" charset="0"/>
              </a:rPr>
              <a:t> Lewis EJ, </a:t>
            </a:r>
            <a:r>
              <a:rPr lang="pt-BR" sz="1000" b="0" i="1" dirty="0">
                <a:effectLst/>
                <a:latin typeface="Arial" panose="020B0604020202020204" pitchFamily="34" charset="0"/>
                <a:cs typeface="Arial" panose="020B0604020202020204" pitchFamily="34" charset="0"/>
              </a:rPr>
              <a:t>et al. N Engl J Med</a:t>
            </a:r>
            <a:r>
              <a:rPr lang="pt-BR" sz="1000" b="0" i="0" dirty="0">
                <a:effectLst/>
                <a:latin typeface="Arial" panose="020B0604020202020204" pitchFamily="34" charset="0"/>
                <a:cs typeface="Arial" panose="020B0604020202020204" pitchFamily="34" charset="0"/>
              </a:rPr>
              <a:t> 2001;345:851–860</a:t>
            </a:r>
          </a:p>
          <a:p>
            <a:pPr algn="l"/>
            <a:r>
              <a:rPr lang="pt-BR" sz="1000" b="1" i="0" dirty="0">
                <a:effectLst/>
                <a:latin typeface="Arial" panose="020B0604020202020204" pitchFamily="34" charset="0"/>
                <a:cs typeface="Arial" panose="020B0604020202020204" pitchFamily="34" charset="0"/>
              </a:rPr>
              <a:t>RENAAL:</a:t>
            </a:r>
            <a:r>
              <a:rPr lang="pt-BR" sz="1000" b="0" i="0" dirty="0">
                <a:effectLst/>
                <a:latin typeface="Arial" panose="020B0604020202020204" pitchFamily="34" charset="0"/>
                <a:cs typeface="Arial" panose="020B0604020202020204" pitchFamily="34" charset="0"/>
              </a:rPr>
              <a:t> </a:t>
            </a:r>
            <a:r>
              <a:rPr kumimoji="0" lang="en-GB" sz="1000" b="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Brenner BM, </a:t>
            </a:r>
            <a:r>
              <a:rPr kumimoji="0" lang="en-GB" sz="1000" b="0" i="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et al. N Engl J Med </a:t>
            </a:r>
            <a:r>
              <a:rPr kumimoji="0" lang="en-GB" sz="1000" b="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2001;345:861–869</a:t>
            </a:r>
          </a:p>
          <a:p>
            <a:pPr algn="l"/>
            <a:r>
              <a:rPr kumimoji="0" lang="en-GB" sz="1000" b="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CREDENCE:</a:t>
            </a:r>
            <a:r>
              <a:rPr kumimoji="0" lang="en-GB" sz="1000" b="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Perkovic V, </a:t>
            </a:r>
            <a:r>
              <a:rPr kumimoji="0" lang="en-GB" sz="1000" b="0" i="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et al. N Engl J Med </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2019;380:2295–2306</a:t>
            </a:r>
            <a:endParaRPr kumimoji="0" lang="en-GB" sz="1000" b="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endParaRPr>
          </a:p>
          <a:p>
            <a:pPr algn="l"/>
            <a:r>
              <a:rPr kumimoji="0" lang="en-GB" sz="1000" b="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DAPA-CKD:</a:t>
            </a:r>
            <a:r>
              <a:rPr kumimoji="0" lang="en-GB" sz="1000" b="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Heerspink HJL</a:t>
            </a:r>
            <a:r>
              <a:rPr kumimoji="0" lang="en-GB" sz="1000" b="0" i="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et al. N Engl J Med</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2020;383:1436–1446</a:t>
            </a:r>
          </a:p>
          <a:p>
            <a:pPr algn="l"/>
            <a:r>
              <a:rPr kumimoji="0" lang="en-GB" sz="1000" b="1"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EMPA-KIDNEY</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a:t>
            </a:r>
            <a:r>
              <a:rPr lang="en-GB" sz="1200" b="0" i="0" dirty="0">
                <a:solidFill>
                  <a:srgbClr val="212121"/>
                </a:solidFill>
                <a:effectLst/>
                <a:latin typeface="BlinkMacSystemFont"/>
              </a:rPr>
              <a:t>The EMPA-KIDNEY Collaborative Group, et al. </a:t>
            </a:r>
            <a:r>
              <a:rPr lang="en-GB" sz="1200" b="0" i="1" dirty="0">
                <a:solidFill>
                  <a:srgbClr val="212121"/>
                </a:solidFill>
                <a:effectLst/>
                <a:latin typeface="BlinkMacSystemFont"/>
              </a:rPr>
              <a:t>N Engl J Med</a:t>
            </a:r>
            <a:r>
              <a:rPr lang="en-GB" sz="1200" b="0" i="0" dirty="0">
                <a:solidFill>
                  <a:srgbClr val="212121"/>
                </a:solidFill>
                <a:effectLst/>
                <a:latin typeface="BlinkMacSystemFont"/>
              </a:rPr>
              <a:t>. 2023;388:117</a:t>
            </a:r>
            <a:r>
              <a:rPr kumimoji="0" lang="en-GB" sz="12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a:t>
            </a:r>
            <a:r>
              <a:rPr lang="en-GB" sz="1200" b="0" i="0" dirty="0">
                <a:solidFill>
                  <a:srgbClr val="212121"/>
                </a:solidFill>
                <a:effectLst/>
                <a:latin typeface="BlinkMacSystemFont"/>
              </a:rPr>
              <a:t>127</a:t>
            </a:r>
            <a:endPar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endParaRPr>
          </a:p>
          <a:p>
            <a:pPr algn="l"/>
            <a:r>
              <a:rPr kumimoji="0" lang="en-GB" sz="1000" b="1"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FIDELIO-DKD:</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Bakris GL, </a:t>
            </a:r>
            <a:r>
              <a:rPr kumimoji="0" lang="en-GB" sz="1000" b="0" i="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et al. N Engl J Med</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2020;383:2219–2229</a:t>
            </a:r>
          </a:p>
          <a:p>
            <a:pPr algn="l"/>
            <a:r>
              <a:rPr kumimoji="0" lang="en-GB" sz="1000" b="1"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FIGARO-DKD: </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Pitt B, </a:t>
            </a:r>
            <a:r>
              <a:rPr kumimoji="0" lang="en-GB" sz="1000" b="0" i="1"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et al. N Engl J Med</a:t>
            </a:r>
            <a:r>
              <a:rPr kumimoji="0" lang="en-GB" sz="1000" b="0"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rPr>
              <a:t> 2021;385:2252–2263</a:t>
            </a:r>
            <a:endParaRPr kumimoji="0" lang="en-GB" sz="1000" b="1" i="0" u="none" strike="noStrike" kern="1200" cap="none" spc="0" normalizeH="0" baseline="0" dirty="0">
              <a:ln>
                <a:noFill/>
              </a:ln>
              <a:effectLst/>
              <a:uLnTx/>
              <a:uFillTx/>
              <a:latin typeface="Arial" panose="020B0604020202020204" pitchFamily="34" charset="0"/>
              <a:ea typeface="MS PGothic" charset="0"/>
              <a:cs typeface="Arial" panose="020B0604020202020204" pitchFamily="34" charset="0"/>
            </a:endParaRPr>
          </a:p>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52FD6-B222-492E-945F-B3BEC64EF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184555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GB"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609585"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charset="0"/>
              <a:ea typeface="MS PGothic" charset="0"/>
              <a:cs typeface="+mn-cs"/>
            </a:endParaRPr>
          </a:p>
        </p:txBody>
      </p:sp>
    </p:spTree>
    <p:extLst>
      <p:ext uri="{BB962C8B-B14F-4D97-AF65-F5344CB8AC3E}">
        <p14:creationId xmlns:p14="http://schemas.microsoft.com/office/powerpoint/2010/main" val="322697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02558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es Placeholder 5">
            <a:extLst>
              <a:ext uri="{FF2B5EF4-FFF2-40B4-BE49-F238E27FC236}">
                <a16:creationId xmlns:a16="http://schemas.microsoft.com/office/drawing/2014/main" id="{DFF7D95A-995D-4266-866B-946414FC5181}"/>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82881268-DD7A-4A03-888D-1B0DDADD25BA}"/>
              </a:ext>
            </a:extLst>
          </p:cNvPr>
          <p:cNvSpPr>
            <a:spLocks noGrp="1" noRot="1" noChangeAspect="1"/>
          </p:cNvSpPr>
          <p:nvPr>
            <p:ph type="sldImg"/>
          </p:nvPr>
        </p:nvSpPr>
        <p:spPr/>
      </p:sp>
      <p:sp>
        <p:nvSpPr>
          <p:cNvPr id="2" name="Slide Number Placeholder 1">
            <a:extLst>
              <a:ext uri="{FF2B5EF4-FFF2-40B4-BE49-F238E27FC236}">
                <a16:creationId xmlns:a16="http://schemas.microsoft.com/office/drawing/2014/main" id="{FF7DECC4-2F81-47CF-98B5-87E77AA6D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F3208-BE93-4BA6-AF01-364C112D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B5735694-0C91-BA4F-9401-092235FEF1B1}"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cs typeface="+mn-cs"/>
              </a:rPr>
              <a:pPr marL="0" marR="0" lvl="0" indent="0" algn="r" defTabSz="609585"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charset="0"/>
              <a:ea typeface="MS PGothic" charset="0"/>
              <a:cs typeface="+mn-cs"/>
            </a:endParaRPr>
          </a:p>
        </p:txBody>
      </p:sp>
      <p:sp>
        <p:nvSpPr>
          <p:cNvPr id="5" name="Left Brace 4">
            <a:extLst>
              <a:ext uri="{FF2B5EF4-FFF2-40B4-BE49-F238E27FC236}">
                <a16:creationId xmlns:a16="http://schemas.microsoft.com/office/drawing/2014/main" id="{7963DFC2-400E-962D-AFE7-BFF178265C1B}"/>
              </a:ext>
            </a:extLst>
          </p:cNvPr>
          <p:cNvSpPr/>
          <p:nvPr/>
        </p:nvSpPr>
        <p:spPr>
          <a:xfrm>
            <a:off x="446567" y="3168502"/>
            <a:ext cx="605701" cy="76554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530CB76-0388-8AEA-97F9-31B9D208991D}"/>
              </a:ext>
            </a:extLst>
          </p:cNvPr>
          <p:cNvSpPr/>
          <p:nvPr/>
        </p:nvSpPr>
        <p:spPr>
          <a:xfrm>
            <a:off x="-1268819" y="3005470"/>
            <a:ext cx="1715386" cy="871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DC: Zuo_International Journal of Clinical Practice_2019 </a:t>
            </a: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p6A, p8A-C</a:t>
            </a:r>
          </a:p>
        </p:txBody>
      </p:sp>
    </p:spTree>
    <p:extLst>
      <p:ext uri="{BB962C8B-B14F-4D97-AF65-F5344CB8AC3E}">
        <p14:creationId xmlns:p14="http://schemas.microsoft.com/office/powerpoint/2010/main" val="155592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1DC62F54-D6C5-4730-AE4B-958E8F7517BA}" type="slidenum">
              <a:rPr kumimoji="0" lang="en-GB"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609585"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138718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In this session we will focus on the latest KDIGO and ADA guideline updates as well as the ADA + KDIGO consensus statement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62F54-D6C5-4730-AE4B-958E8F7517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190638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5A7B-BB12-4342-8E5C-FE180EFDDB16}"/>
              </a:ext>
            </a:extLst>
          </p:cNvPr>
          <p:cNvSpPr>
            <a:spLocks noGrp="1"/>
          </p:cNvSpPr>
          <p:nvPr>
            <p:ph type="ctrTitle"/>
          </p:nvPr>
        </p:nvSpPr>
        <p:spPr>
          <a:xfrm>
            <a:off x="623888" y="863601"/>
            <a:ext cx="5886668" cy="2797268"/>
          </a:xfrm>
        </p:spPr>
        <p:txBody>
          <a:bodyPr anchor="b">
            <a:normAutofit/>
          </a:bodyPr>
          <a:lstStyle>
            <a:lvl1pPr algn="l">
              <a:lnSpc>
                <a:spcPct val="85000"/>
              </a:lnSpc>
              <a:defRPr sz="5400" b="1">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373A1B13-7660-5747-A4E8-6DA61D79062C}"/>
              </a:ext>
            </a:extLst>
          </p:cNvPr>
          <p:cNvSpPr>
            <a:spLocks noGrp="1"/>
          </p:cNvSpPr>
          <p:nvPr>
            <p:ph type="subTitle" idx="1"/>
          </p:nvPr>
        </p:nvSpPr>
        <p:spPr>
          <a:xfrm>
            <a:off x="623888" y="3950371"/>
            <a:ext cx="5111750" cy="1542956"/>
          </a:xfrm>
          <a:prstGeom prst="rect">
            <a:avLst/>
          </a:prstGeo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a:extLst>
              <a:ext uri="{FF2B5EF4-FFF2-40B4-BE49-F238E27FC236}">
                <a16:creationId xmlns:a16="http://schemas.microsoft.com/office/drawing/2014/main" id="{41816704-341F-3E49-9D82-D707715D6FC3}"/>
              </a:ext>
            </a:extLst>
          </p:cNvPr>
          <p:cNvSpPr>
            <a:spLocks noGrp="1"/>
          </p:cNvSpPr>
          <p:nvPr>
            <p:ph type="body" sz="quarter" idx="10" hasCustomPrompt="1"/>
          </p:nvPr>
        </p:nvSpPr>
        <p:spPr>
          <a:xfrm>
            <a:off x="623888" y="6092825"/>
            <a:ext cx="5111750" cy="431800"/>
          </a:xfrm>
          <a:prstGeom prst="rect">
            <a:avLst/>
          </a:prstGeom>
        </p:spPr>
        <p:txBody>
          <a:bodyPr anchor="b">
            <a:normAutofit/>
          </a:bodyPr>
          <a:lstStyle>
            <a:lvl1pPr marL="0" indent="0">
              <a:buNone/>
              <a:defRPr sz="1200">
                <a:solidFill>
                  <a:schemeClr val="accent6"/>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a:t>Date</a:t>
            </a:r>
          </a:p>
        </p:txBody>
      </p:sp>
    </p:spTree>
    <p:extLst>
      <p:ext uri="{BB962C8B-B14F-4D97-AF65-F5344CB8AC3E}">
        <p14:creationId xmlns:p14="http://schemas.microsoft.com/office/powerpoint/2010/main" val="1927250289"/>
      </p:ext>
    </p:extLst>
  </p:cSld>
  <p:clrMapOvr>
    <a:masterClrMapping/>
  </p:clrMapOvr>
  <p:extLst>
    <p:ext uri="{DCECCB84-F9BA-43D5-87BE-67443E8EF086}">
      <p15:sldGuideLst xmlns:p15="http://schemas.microsoft.com/office/powerpoint/2012/main">
        <p15:guide id="1" orient="horz" pos="2183">
          <p15:clr>
            <a:srgbClr val="FBAE40"/>
          </p15:clr>
        </p15:guide>
        <p15:guide id="2" pos="3613">
          <p15:clr>
            <a:srgbClr val="FBAE40"/>
          </p15:clr>
        </p15:guide>
        <p15:guide id="4" orient="horz" pos="2387">
          <p15:clr>
            <a:srgbClr val="FBAE40"/>
          </p15:clr>
        </p15:guide>
        <p15:guide id="5" pos="4112">
          <p15:clr>
            <a:srgbClr val="FBAE40"/>
          </p15:clr>
        </p15:guide>
        <p15:guide id="6" orient="horz" pos="247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Subtitle Layout">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3888" y="1440000"/>
            <a:ext cx="35784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fld id="{7AF8E309-D608-654D-B811-6A2C46C88181}" type="slidenum">
              <a:rPr lang="en-US" smtClean="0"/>
              <a:pPr/>
              <a:t>‹#›</a:t>
            </a:fld>
            <a:endParaRPr lang="en-US" dirty="0"/>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89137"/>
            <a:ext cx="3578400" cy="4104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4333188" y="1440000"/>
            <a:ext cx="7200000" cy="4668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7578632"/>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3887" y="1440000"/>
            <a:ext cx="35784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4296228" y="1440000"/>
            <a:ext cx="3578400" cy="433525"/>
          </a:xfrm>
          <a:prstGeom prst="rect">
            <a:avLst/>
          </a:prstGeom>
        </p:spPr>
        <p:txBody>
          <a:bodyPr anchor="t">
            <a:noAutofit/>
          </a:bodyPr>
          <a:lstStyle>
            <a:lvl1pPr marL="0" indent="0">
              <a:lnSpc>
                <a:spcPct val="90000"/>
              </a:lnSpc>
              <a:spcBef>
                <a:spcPts val="0"/>
              </a:spcBef>
              <a:buNone/>
              <a:defRPr sz="2000" b="1">
                <a:solidFill>
                  <a:schemeClr val="accent2"/>
                </a:solidFill>
              </a:defRPr>
            </a:lvl1pPr>
          </a:lstStyle>
          <a:p>
            <a:pPr lvl="0"/>
            <a:r>
              <a:rPr lang="en-US"/>
              <a:t>Subhead Edit Master text</a:t>
            </a:r>
          </a:p>
          <a:p>
            <a:pPr lvl="0"/>
            <a:endParaRPr lang="en-US"/>
          </a:p>
        </p:txBody>
      </p:sp>
      <p:sp>
        <p:nvSpPr>
          <p:cNvPr id="18" name="Text Placeholder 8">
            <a:extLst>
              <a:ext uri="{FF2B5EF4-FFF2-40B4-BE49-F238E27FC236}">
                <a16:creationId xmlns:a16="http://schemas.microsoft.com/office/drawing/2014/main" id="{8CCCC089-50D0-47A1-BC64-3ED47F4C85C4}"/>
              </a:ext>
            </a:extLst>
          </p:cNvPr>
          <p:cNvSpPr>
            <a:spLocks noGrp="1"/>
          </p:cNvSpPr>
          <p:nvPr>
            <p:ph type="body" sz="quarter" idx="18" hasCustomPrompt="1"/>
          </p:nvPr>
        </p:nvSpPr>
        <p:spPr>
          <a:xfrm>
            <a:off x="7954944" y="1440000"/>
            <a:ext cx="3578400" cy="432000"/>
          </a:xfrm>
          <a:prstGeom prst="rect">
            <a:avLst/>
          </a:prstGeom>
        </p:spPr>
        <p:txBody>
          <a:bodyPr anchor="t">
            <a:noAutofit/>
          </a:bodyPr>
          <a:lstStyle>
            <a:lvl1pPr marL="0" indent="0">
              <a:lnSpc>
                <a:spcPct val="90000"/>
              </a:lnSpc>
              <a:spcBef>
                <a:spcPts val="0"/>
              </a:spcBef>
              <a:buNone/>
              <a:defRPr sz="2000" b="1">
                <a:solidFill>
                  <a:schemeClr val="accent4"/>
                </a:solidFill>
              </a:defRPr>
            </a:lvl1pPr>
          </a:lstStyle>
          <a:p>
            <a:pPr lvl="0"/>
            <a:r>
              <a:rPr lang="en-US"/>
              <a:t>Subhead Edit Master text</a:t>
            </a:r>
          </a:p>
          <a:p>
            <a:pPr lvl="0"/>
            <a:endParaRPr lang="en-US"/>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989137"/>
            <a:ext cx="3578225" cy="410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4296228" y="1989137"/>
            <a:ext cx="3578400" cy="410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D909D41A-2F35-324E-88B7-BBC8B0EF4384}"/>
              </a:ext>
            </a:extLst>
          </p:cNvPr>
          <p:cNvSpPr>
            <a:spLocks noGrp="1"/>
          </p:cNvSpPr>
          <p:nvPr>
            <p:ph sz="quarter" idx="21"/>
          </p:nvPr>
        </p:nvSpPr>
        <p:spPr>
          <a:xfrm>
            <a:off x="7954943" y="1989137"/>
            <a:ext cx="3578400" cy="410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13">
            <a:extLst>
              <a:ext uri="{FF2B5EF4-FFF2-40B4-BE49-F238E27FC236}">
                <a16:creationId xmlns:a16="http://schemas.microsoft.com/office/drawing/2014/main" id="{85CC1777-5844-EF45-8A57-7DE3B92E8A71}"/>
              </a:ext>
            </a:extLst>
          </p:cNvPr>
          <p:cNvSpPr>
            <a:spLocks noGrp="1"/>
          </p:cNvSpPr>
          <p:nvPr>
            <p:ph type="ftr" sz="quarter" idx="22"/>
          </p:nvPr>
        </p:nvSpPr>
        <p:spPr/>
        <p:txBody>
          <a:bodyPr/>
          <a:lstStyle/>
          <a:p>
            <a:endParaRPr lang="en-US" dirty="0"/>
          </a:p>
        </p:txBody>
      </p:sp>
      <p:sp>
        <p:nvSpPr>
          <p:cNvPr id="15" name="Slide Number Placeholder 14">
            <a:extLst>
              <a:ext uri="{FF2B5EF4-FFF2-40B4-BE49-F238E27FC236}">
                <a16:creationId xmlns:a16="http://schemas.microsoft.com/office/drawing/2014/main" id="{F5F89E0B-0439-8148-9DAA-CD37FB1285DB}"/>
              </a:ext>
            </a:extLst>
          </p:cNvPr>
          <p:cNvSpPr>
            <a:spLocks noGrp="1"/>
          </p:cNvSpPr>
          <p:nvPr>
            <p:ph type="sldNum" sz="quarter" idx="23"/>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3603185523"/>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94">
          <p15:clr>
            <a:srgbClr val="FBAE40"/>
          </p15:clr>
        </p15:guide>
        <p15:guide id="3" pos="7265">
          <p15:clr>
            <a:srgbClr val="FBAE40"/>
          </p15:clr>
        </p15:guide>
        <p15:guide id="4" pos="60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ubtitled Rows">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C4B7CCBA-C3EF-4873-9EE9-066327A56C68}"/>
              </a:ext>
            </a:extLst>
          </p:cNvPr>
          <p:cNvSpPr>
            <a:spLocks noGrp="1"/>
          </p:cNvSpPr>
          <p:nvPr>
            <p:ph type="body" sz="quarter" idx="13" hasCustomPrompt="1"/>
          </p:nvPr>
        </p:nvSpPr>
        <p:spPr>
          <a:xfrm>
            <a:off x="622676" y="1440000"/>
            <a:ext cx="9518819"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a:t>
            </a:r>
          </a:p>
        </p:txBody>
      </p:sp>
      <p:sp>
        <p:nvSpPr>
          <p:cNvPr id="17" name="Text Placeholder 8">
            <a:extLst>
              <a:ext uri="{FF2B5EF4-FFF2-40B4-BE49-F238E27FC236}">
                <a16:creationId xmlns:a16="http://schemas.microsoft.com/office/drawing/2014/main" id="{782FB108-F9DB-4563-B629-3B6DDB8B9673}"/>
              </a:ext>
            </a:extLst>
          </p:cNvPr>
          <p:cNvSpPr>
            <a:spLocks noGrp="1"/>
          </p:cNvSpPr>
          <p:nvPr>
            <p:ph type="body" sz="quarter" idx="17" hasCustomPrompt="1"/>
          </p:nvPr>
        </p:nvSpPr>
        <p:spPr>
          <a:xfrm>
            <a:off x="623887" y="3818760"/>
            <a:ext cx="10909300" cy="433525"/>
          </a:xfrm>
          <a:prstGeom prst="rect">
            <a:avLst/>
          </a:prstGeom>
        </p:spPr>
        <p:txBody>
          <a:bodyPr anchor="t">
            <a:noAutofit/>
          </a:bodyPr>
          <a:lstStyle>
            <a:lvl1pPr marL="0" indent="0">
              <a:lnSpc>
                <a:spcPct val="90000"/>
              </a:lnSpc>
              <a:spcBef>
                <a:spcPts val="0"/>
              </a:spcBef>
              <a:buNone/>
              <a:defRPr sz="2000" b="1">
                <a:solidFill>
                  <a:schemeClr val="accent2"/>
                </a:solidFill>
              </a:defRPr>
            </a:lvl1pPr>
          </a:lstStyle>
          <a:p>
            <a:pPr lvl="0"/>
            <a:r>
              <a:rPr lang="en-US"/>
              <a:t>Subhead Edit Master text</a:t>
            </a:r>
          </a:p>
        </p:txBody>
      </p:sp>
      <p:sp>
        <p:nvSpPr>
          <p:cNvPr id="4" name="Title 3">
            <a:extLst>
              <a:ext uri="{FF2B5EF4-FFF2-40B4-BE49-F238E27FC236}">
                <a16:creationId xmlns:a16="http://schemas.microsoft.com/office/drawing/2014/main" id="{EE2B33CB-1984-624E-B400-7FD8499AEAF7}"/>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55B565F1-3967-6343-85D1-110E53F38DB3}"/>
              </a:ext>
            </a:extLst>
          </p:cNvPr>
          <p:cNvSpPr>
            <a:spLocks noGrp="1"/>
          </p:cNvSpPr>
          <p:nvPr>
            <p:ph sz="quarter" idx="19"/>
          </p:nvPr>
        </p:nvSpPr>
        <p:spPr>
          <a:xfrm>
            <a:off x="623887" y="1876197"/>
            <a:ext cx="10909301" cy="1818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26D8FC6B-E0AC-474E-817A-E0A1933B8653}"/>
              </a:ext>
            </a:extLst>
          </p:cNvPr>
          <p:cNvSpPr>
            <a:spLocks noGrp="1"/>
          </p:cNvSpPr>
          <p:nvPr>
            <p:ph sz="quarter" idx="20"/>
          </p:nvPr>
        </p:nvSpPr>
        <p:spPr>
          <a:xfrm>
            <a:off x="622676" y="4270149"/>
            <a:ext cx="10910511" cy="181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13">
            <a:extLst>
              <a:ext uri="{FF2B5EF4-FFF2-40B4-BE49-F238E27FC236}">
                <a16:creationId xmlns:a16="http://schemas.microsoft.com/office/drawing/2014/main" id="{85CC1777-5844-EF45-8A57-7DE3B92E8A71}"/>
              </a:ext>
            </a:extLst>
          </p:cNvPr>
          <p:cNvSpPr>
            <a:spLocks noGrp="1"/>
          </p:cNvSpPr>
          <p:nvPr>
            <p:ph type="ftr" sz="quarter" idx="22"/>
          </p:nvPr>
        </p:nvSpPr>
        <p:spPr/>
        <p:txBody>
          <a:bodyPr/>
          <a:lstStyle/>
          <a:p>
            <a:endParaRPr lang="en-US" dirty="0"/>
          </a:p>
        </p:txBody>
      </p:sp>
      <p:sp>
        <p:nvSpPr>
          <p:cNvPr id="15" name="Slide Number Placeholder 14">
            <a:extLst>
              <a:ext uri="{FF2B5EF4-FFF2-40B4-BE49-F238E27FC236}">
                <a16:creationId xmlns:a16="http://schemas.microsoft.com/office/drawing/2014/main" id="{F5F89E0B-0439-8148-9DAA-CD37FB1285DB}"/>
              </a:ext>
            </a:extLst>
          </p:cNvPr>
          <p:cNvSpPr>
            <a:spLocks noGrp="1"/>
          </p:cNvSpPr>
          <p:nvPr>
            <p:ph type="sldNum" sz="quarter" idx="23"/>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1418292506"/>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94">
          <p15:clr>
            <a:srgbClr val="FBAE40"/>
          </p15:clr>
        </p15:guide>
        <p15:guide id="3" pos="7265">
          <p15:clr>
            <a:srgbClr val="FBAE40"/>
          </p15:clr>
        </p15:guide>
        <p15:guide id="4" pos="60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2C46A-DA2C-5241-8E5C-B9618D92A6D6}"/>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2F03DB8F-A836-D348-8DB8-8603306A0FA4}"/>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5587BB3D-57BC-634F-AC75-6B1C11B1DAF5}"/>
              </a:ext>
            </a:extLst>
          </p:cNvPr>
          <p:cNvSpPr>
            <a:spLocks noGrp="1"/>
          </p:cNvSpPr>
          <p:nvPr>
            <p:ph type="sldNum" sz="quarter" idx="11"/>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2544536743"/>
      </p:ext>
    </p:extLst>
  </p:cSld>
  <p:clrMapOvr>
    <a:masterClrMapping/>
  </p:clrMapOvr>
  <p:extLst>
    <p:ext uri="{DCECCB84-F9BA-43D5-87BE-67443E8EF086}">
      <p15:sldGuideLst xmlns:p15="http://schemas.microsoft.com/office/powerpoint/2012/main">
        <p15:guide id="1" pos="60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5188" y="1440000"/>
            <a:ext cx="10908000" cy="432000"/>
          </a:xfrm>
          <a:prstGeom prst="rect">
            <a:avLst/>
          </a:prstGeom>
        </p:spPr>
        <p:txBody>
          <a:bodyPr anchor="t">
            <a:noAutofit/>
          </a:bodyPr>
          <a:lstStyle>
            <a:lvl1pPr marL="0" indent="0">
              <a:lnSpc>
                <a:spcPct val="90000"/>
              </a:lnSpc>
              <a:spcBef>
                <a:spcPts val="0"/>
              </a:spcBef>
              <a:buNone/>
              <a:defRPr sz="2000" b="1" spc="0">
                <a:solidFill>
                  <a:schemeClr val="accent1"/>
                </a:solidFill>
              </a:defRPr>
            </a:lvl1pPr>
          </a:lstStyle>
          <a:p>
            <a:pPr lvl="0"/>
            <a:r>
              <a:rPr lang="en-US"/>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9" name="Footer Placeholder 8">
            <a:extLst>
              <a:ext uri="{FF2B5EF4-FFF2-40B4-BE49-F238E27FC236}">
                <a16:creationId xmlns:a16="http://schemas.microsoft.com/office/drawing/2014/main" id="{C51A4BB6-0165-3B43-B292-DADDDDD579E0}"/>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1BE2E9E4-866D-8848-9670-A8A0A19AAAC9}"/>
              </a:ext>
            </a:extLst>
          </p:cNvPr>
          <p:cNvSpPr>
            <a:spLocks noGrp="1"/>
          </p:cNvSpPr>
          <p:nvPr>
            <p:ph type="sldNum" sz="quarter" idx="16"/>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133232015"/>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2C5E1-8F3A-2A49-9FD0-05ADEBF85B93}"/>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6A43F5C2-75F1-354C-BF82-30619F3D429D}"/>
              </a:ext>
            </a:extLst>
          </p:cNvPr>
          <p:cNvSpPr>
            <a:spLocks noGrp="1"/>
          </p:cNvSpPr>
          <p:nvPr>
            <p:ph type="sldNum" sz="quarter" idx="11"/>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47296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CB2C45-18B3-3042-A5CF-6A66F7BCC555}"/>
              </a:ext>
            </a:extLst>
          </p:cNvPr>
          <p:cNvSpPr>
            <a:spLocks noGrp="1"/>
          </p:cNvSpPr>
          <p:nvPr>
            <p:ph type="body" sz="half" idx="2"/>
          </p:nvPr>
        </p:nvSpPr>
        <p:spPr>
          <a:xfrm>
            <a:off x="623888" y="2334636"/>
            <a:ext cx="4148137" cy="353435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756D13E-E701-1E4C-98BC-87A44DCB86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8807A2-12AB-E54B-85C2-BCE37D7AC6F9}"/>
              </a:ext>
            </a:extLst>
          </p:cNvPr>
          <p:cNvSpPr>
            <a:spLocks noGrp="1"/>
          </p:cNvSpPr>
          <p:nvPr>
            <p:ph type="sldNum" sz="quarter" idx="12"/>
          </p:nvPr>
        </p:nvSpPr>
        <p:spPr/>
        <p:txBody>
          <a:bodyPr/>
          <a:lstStyle/>
          <a:p>
            <a:fld id="{7AF8E309-D608-654D-B811-6A2C46C88181}" type="slidenum">
              <a:rPr lang="en-US" smtClean="0"/>
              <a:pPr/>
              <a:t>‹#›</a:t>
            </a:fld>
            <a:endParaRPr lang="en-US" dirty="0"/>
          </a:p>
        </p:txBody>
      </p:sp>
      <p:sp>
        <p:nvSpPr>
          <p:cNvPr id="8" name="Content Placeholder 7">
            <a:extLst>
              <a:ext uri="{FF2B5EF4-FFF2-40B4-BE49-F238E27FC236}">
                <a16:creationId xmlns:a16="http://schemas.microsoft.com/office/drawing/2014/main" id="{FA0C8BE5-281B-3E4A-942E-9EB6F37146D2}"/>
              </a:ext>
            </a:extLst>
          </p:cNvPr>
          <p:cNvSpPr>
            <a:spLocks noGrp="1"/>
          </p:cNvSpPr>
          <p:nvPr>
            <p:ph sz="quarter" idx="13"/>
          </p:nvPr>
        </p:nvSpPr>
        <p:spPr>
          <a:xfrm>
            <a:off x="4935538" y="1304925"/>
            <a:ext cx="6597650" cy="456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D6F1D3DC-6D62-8448-B1C2-1B638C0D61AE}"/>
              </a:ext>
            </a:extLst>
          </p:cNvPr>
          <p:cNvSpPr>
            <a:spLocks noGrp="1"/>
          </p:cNvSpPr>
          <p:nvPr>
            <p:ph type="title"/>
          </p:nvPr>
        </p:nvSpPr>
        <p:spPr>
          <a:xfrm>
            <a:off x="623888" y="1304922"/>
            <a:ext cx="4148137" cy="1029715"/>
          </a:xfrm>
        </p:spPr>
        <p:txBody>
          <a:bodyPr/>
          <a:lstStyle/>
          <a:p>
            <a:r>
              <a:rPr lang="en-US"/>
              <a:t>Click to edit Master title style</a:t>
            </a:r>
            <a:endParaRPr lang="en-GB"/>
          </a:p>
        </p:txBody>
      </p:sp>
    </p:spTree>
    <p:extLst>
      <p:ext uri="{BB962C8B-B14F-4D97-AF65-F5344CB8AC3E}">
        <p14:creationId xmlns:p14="http://schemas.microsoft.com/office/powerpoint/2010/main" val="1026971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7F4531-5352-DE42-8415-DAD1C0278706}"/>
              </a:ext>
            </a:extLst>
          </p:cNvPr>
          <p:cNvSpPr>
            <a:spLocks noGrp="1"/>
          </p:cNvSpPr>
          <p:nvPr>
            <p:ph type="pic" idx="1"/>
          </p:nvPr>
        </p:nvSpPr>
        <p:spPr>
          <a:xfrm>
            <a:off x="4987047" y="1717996"/>
            <a:ext cx="6546141" cy="41445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03280F3-4E7F-A041-873D-E7400E024CA6}"/>
              </a:ext>
            </a:extLst>
          </p:cNvPr>
          <p:cNvSpPr>
            <a:spLocks noGrp="1"/>
          </p:cNvSpPr>
          <p:nvPr>
            <p:ph type="body" sz="half" idx="2"/>
          </p:nvPr>
        </p:nvSpPr>
        <p:spPr>
          <a:xfrm>
            <a:off x="836612" y="1717996"/>
            <a:ext cx="3932237" cy="41445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251CEBF-4E3A-CC4E-A3E4-BDA3B822CE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2F0A48-7A45-8B4E-AA7B-1BDADFEA37B5}"/>
              </a:ext>
            </a:extLst>
          </p:cNvPr>
          <p:cNvSpPr>
            <a:spLocks noGrp="1"/>
          </p:cNvSpPr>
          <p:nvPr>
            <p:ph type="sldNum" sz="quarter" idx="12"/>
          </p:nvPr>
        </p:nvSpPr>
        <p:spPr/>
        <p:txBody>
          <a:bodyPr/>
          <a:lstStyle/>
          <a:p>
            <a:fld id="{7AF8E309-D608-654D-B811-6A2C46C88181}" type="slidenum">
              <a:rPr lang="en-US" smtClean="0"/>
              <a:pPr/>
              <a:t>‹#›</a:t>
            </a:fld>
            <a:endParaRPr lang="en-US" dirty="0"/>
          </a:p>
        </p:txBody>
      </p:sp>
      <p:sp>
        <p:nvSpPr>
          <p:cNvPr id="5" name="Title 4">
            <a:extLst>
              <a:ext uri="{FF2B5EF4-FFF2-40B4-BE49-F238E27FC236}">
                <a16:creationId xmlns:a16="http://schemas.microsoft.com/office/drawing/2014/main" id="{5685ED34-1025-9D49-AE9C-AFA70BFC4D5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9225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 PILLAR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99" y="1738312"/>
            <a:ext cx="11517563" cy="4354513"/>
          </a:xfrm>
        </p:spPr>
        <p:txBody>
          <a:bodyPr vert="horz" lIns="9144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idx="12"/>
          </p:nvPr>
        </p:nvSpPr>
        <p:spPr>
          <a:xfrm>
            <a:off x="374399" y="1304925"/>
            <a:ext cx="11526233" cy="433387"/>
          </a:xfrm>
        </p:spPr>
        <p:txBody>
          <a:bodyPr lIns="91440">
            <a:normAutofit/>
          </a:bodyPr>
          <a:lstStyle>
            <a:lvl1pPr marL="0" indent="0">
              <a:buFontTx/>
              <a:buNone/>
              <a:defRPr sz="1800" b="1" i="0">
                <a:solidFill>
                  <a:schemeClr val="accent1"/>
                </a:solidFill>
                <a:latin typeface="Arial"/>
                <a:cs typeface="Arial"/>
              </a:defRPr>
            </a:lvl1pPr>
            <a:lvl2pPr marL="457109" indent="0">
              <a:buFontTx/>
              <a:buNone/>
              <a:defRPr sz="2100" b="1" i="0">
                <a:solidFill>
                  <a:schemeClr val="tx2"/>
                </a:solidFill>
                <a:latin typeface="Arial"/>
                <a:cs typeface="Arial"/>
              </a:defRPr>
            </a:lvl2pPr>
            <a:lvl3pPr marL="914217" indent="0">
              <a:buFontTx/>
              <a:buNone/>
              <a:defRPr sz="2100" b="1" i="0">
                <a:solidFill>
                  <a:schemeClr val="tx2"/>
                </a:solidFill>
                <a:latin typeface="Arial"/>
                <a:cs typeface="Arial"/>
              </a:defRPr>
            </a:lvl3pPr>
            <a:lvl4pPr marL="1371324" indent="0">
              <a:buFontTx/>
              <a:buNone/>
              <a:defRPr sz="2100" b="1" i="0">
                <a:solidFill>
                  <a:schemeClr val="tx2"/>
                </a:solidFill>
                <a:latin typeface="Arial"/>
                <a:cs typeface="Arial"/>
              </a:defRPr>
            </a:lvl4pPr>
            <a:lvl5pPr marL="1828434" indent="0">
              <a:buFontTx/>
              <a:buNone/>
              <a:defRPr sz="2100" b="1" i="0">
                <a:solidFill>
                  <a:schemeClr val="tx2"/>
                </a:solidFill>
                <a:latin typeface="Arial"/>
                <a:cs typeface="Aria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E4A93810-D13F-7748-ACFF-33620EE08BE6}"/>
              </a:ext>
            </a:extLst>
          </p:cNvPr>
          <p:cNvSpPr>
            <a:spLocks noGrp="1"/>
          </p:cNvSpPr>
          <p:nvPr>
            <p:ph type="sldNum" sz="quarter" idx="14"/>
          </p:nvPr>
        </p:nvSpPr>
        <p:spPr>
          <a:xfrm>
            <a:off x="374400" y="6233822"/>
            <a:ext cx="308708" cy="365125"/>
          </a:xfrm>
        </p:spPr>
        <p:txBody>
          <a:bodyPr/>
          <a:lstStyle/>
          <a:p>
            <a:fld id="{49105A53-AE1B-9645-99B3-23E799BA9500}" type="slidenum">
              <a:rPr lang="en-US" smtClean="0"/>
              <a:pPr/>
              <a:t>‹#›</a:t>
            </a:fld>
            <a:endParaRPr lang="en-US" dirty="0"/>
          </a:p>
        </p:txBody>
      </p:sp>
      <p:sp>
        <p:nvSpPr>
          <p:cNvPr id="13" name="Textplatzhalter 3">
            <a:extLst>
              <a:ext uri="{FF2B5EF4-FFF2-40B4-BE49-F238E27FC236}">
                <a16:creationId xmlns:a16="http://schemas.microsoft.com/office/drawing/2014/main" id="{CDA708F4-39AA-E24F-8BC9-1188C4D6C29E}"/>
              </a:ext>
            </a:extLst>
          </p:cNvPr>
          <p:cNvSpPr>
            <a:spLocks noGrp="1"/>
          </p:cNvSpPr>
          <p:nvPr>
            <p:ph type="body" sz="quarter" idx="15" hasCustomPrompt="1"/>
          </p:nvPr>
        </p:nvSpPr>
        <p:spPr>
          <a:xfrm>
            <a:off x="1019174" y="6105940"/>
            <a:ext cx="10872787" cy="493007"/>
          </a:xfrm>
        </p:spPr>
        <p:txBody>
          <a:bodyPr tIns="0" rIns="90000" bIns="0" anchor="b">
            <a:noAutofit/>
          </a:bodyPr>
          <a:lstStyle>
            <a:lvl1pPr marL="0" indent="0">
              <a:lnSpc>
                <a:spcPct val="100000"/>
              </a:lnSpc>
              <a:spcBef>
                <a:spcPts val="0"/>
              </a:spcBef>
              <a:spcAft>
                <a:spcPts val="0"/>
              </a:spcAft>
              <a:buNone/>
              <a:defRPr sz="900"/>
            </a:lvl1pPr>
            <a:lvl2pPr>
              <a:lnSpc>
                <a:spcPct val="100000"/>
              </a:lnSpc>
              <a:spcBef>
                <a:spcPts val="0"/>
              </a:spcBef>
              <a:spcAft>
                <a:spcPts val="0"/>
              </a:spcAft>
              <a:defRPr sz="900"/>
            </a:lvl2pPr>
            <a:lvl3pPr>
              <a:lnSpc>
                <a:spcPct val="100000"/>
              </a:lnSpc>
              <a:spcBef>
                <a:spcPts val="0"/>
              </a:spcBef>
              <a:spcAft>
                <a:spcPts val="0"/>
              </a:spcAft>
              <a:defRPr sz="900"/>
            </a:lvl3pPr>
            <a:lvl4pPr>
              <a:lnSpc>
                <a:spcPct val="100000"/>
              </a:lnSpc>
              <a:spcBef>
                <a:spcPts val="0"/>
              </a:spcBef>
              <a:spcAft>
                <a:spcPts val="0"/>
              </a:spcAft>
              <a:defRPr sz="900"/>
            </a:lvl4pPr>
            <a:lvl5pPr>
              <a:lnSpc>
                <a:spcPct val="100000"/>
              </a:lnSpc>
              <a:spcBef>
                <a:spcPts val="0"/>
              </a:spcBef>
              <a:spcAft>
                <a:spcPts val="0"/>
              </a:spcAft>
              <a:defRPr sz="900"/>
            </a:lvl5pPr>
          </a:lstStyle>
          <a:p>
            <a:pPr lvl="0"/>
            <a:r>
              <a:rPr lang="de-DE" err="1"/>
              <a:t>Footnotes</a:t>
            </a:r>
            <a:endParaRPr lang="de-DE"/>
          </a:p>
        </p:txBody>
      </p:sp>
      <p:sp>
        <p:nvSpPr>
          <p:cNvPr id="2" name="Title 1">
            <a:extLst>
              <a:ext uri="{FF2B5EF4-FFF2-40B4-BE49-F238E27FC236}">
                <a16:creationId xmlns:a16="http://schemas.microsoft.com/office/drawing/2014/main" id="{9614202D-A6CD-BD40-8E61-E6E7F4FBA271}"/>
              </a:ext>
            </a:extLst>
          </p:cNvPr>
          <p:cNvSpPr>
            <a:spLocks noGrp="1"/>
          </p:cNvSpPr>
          <p:nvPr>
            <p:ph type="title"/>
          </p:nvPr>
        </p:nvSpPr>
        <p:spPr>
          <a:xfrm>
            <a:off x="374400" y="464400"/>
            <a:ext cx="9709200" cy="838800"/>
          </a:xfrm>
        </p:spPr>
        <p:txBody>
          <a:bodyPr/>
          <a:lstStyle/>
          <a:p>
            <a:r>
              <a:rPr lang="en-US"/>
              <a:t>Click to edit Master title style</a:t>
            </a:r>
            <a:endParaRPr lang="en-GB"/>
          </a:p>
        </p:txBody>
      </p:sp>
    </p:spTree>
    <p:extLst>
      <p:ext uri="{BB962C8B-B14F-4D97-AF65-F5344CB8AC3E}">
        <p14:creationId xmlns:p14="http://schemas.microsoft.com/office/powerpoint/2010/main" val="184812754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 PILLAR_Title and Subtitle">
    <p:spTree>
      <p:nvGrpSpPr>
        <p:cNvPr id="1" name=""/>
        <p:cNvGrpSpPr/>
        <p:nvPr/>
      </p:nvGrpSpPr>
      <p:grpSpPr>
        <a:xfrm>
          <a:off x="0" y="0"/>
          <a:ext cx="0" cy="0"/>
          <a:chOff x="0" y="0"/>
          <a:chExt cx="0" cy="0"/>
        </a:xfrm>
      </p:grpSpPr>
      <p:sp>
        <p:nvSpPr>
          <p:cNvPr id="25" name="Content Placeholder 2"/>
          <p:cNvSpPr>
            <a:spLocks noGrp="1"/>
          </p:cNvSpPr>
          <p:nvPr>
            <p:ph idx="12"/>
          </p:nvPr>
        </p:nvSpPr>
        <p:spPr>
          <a:xfrm>
            <a:off x="374399" y="1304925"/>
            <a:ext cx="11526233" cy="433387"/>
          </a:xfrm>
        </p:spPr>
        <p:txBody>
          <a:bodyPr lIns="91440">
            <a:normAutofit/>
          </a:bodyPr>
          <a:lstStyle>
            <a:lvl1pPr marL="0" indent="0">
              <a:buFontTx/>
              <a:buNone/>
              <a:defRPr sz="1800" b="1" i="0">
                <a:solidFill>
                  <a:schemeClr val="accent1"/>
                </a:solidFill>
                <a:latin typeface="Arial"/>
                <a:cs typeface="Arial"/>
              </a:defRPr>
            </a:lvl1pPr>
            <a:lvl2pPr marL="457109" indent="0">
              <a:buFontTx/>
              <a:buNone/>
              <a:defRPr sz="2100" b="1" i="0">
                <a:solidFill>
                  <a:schemeClr val="tx2"/>
                </a:solidFill>
                <a:latin typeface="Arial"/>
                <a:cs typeface="Arial"/>
              </a:defRPr>
            </a:lvl2pPr>
            <a:lvl3pPr marL="914217" indent="0">
              <a:buFontTx/>
              <a:buNone/>
              <a:defRPr sz="2100" b="1" i="0">
                <a:solidFill>
                  <a:schemeClr val="tx2"/>
                </a:solidFill>
                <a:latin typeface="Arial"/>
                <a:cs typeface="Arial"/>
              </a:defRPr>
            </a:lvl3pPr>
            <a:lvl4pPr marL="1371324" indent="0">
              <a:buFontTx/>
              <a:buNone/>
              <a:defRPr sz="2100" b="1" i="0">
                <a:solidFill>
                  <a:schemeClr val="tx2"/>
                </a:solidFill>
                <a:latin typeface="Arial"/>
                <a:cs typeface="Arial"/>
              </a:defRPr>
            </a:lvl4pPr>
            <a:lvl5pPr marL="1828434" indent="0">
              <a:buFontTx/>
              <a:buNone/>
              <a:defRPr sz="2100" b="1" i="0">
                <a:solidFill>
                  <a:schemeClr val="tx2"/>
                </a:solidFill>
                <a:latin typeface="Arial"/>
                <a:cs typeface="Aria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E4A93810-D13F-7748-ACFF-33620EE08BE6}"/>
              </a:ext>
            </a:extLst>
          </p:cNvPr>
          <p:cNvSpPr>
            <a:spLocks noGrp="1"/>
          </p:cNvSpPr>
          <p:nvPr>
            <p:ph type="sldNum" sz="quarter" idx="14"/>
          </p:nvPr>
        </p:nvSpPr>
        <p:spPr>
          <a:xfrm>
            <a:off x="374400" y="6233822"/>
            <a:ext cx="308708" cy="365125"/>
          </a:xfrm>
        </p:spPr>
        <p:txBody>
          <a:bodyPr/>
          <a:lstStyle/>
          <a:p>
            <a:fld id="{49105A53-AE1B-9645-99B3-23E799BA9500}" type="slidenum">
              <a:rPr lang="en-US" smtClean="0"/>
              <a:pPr/>
              <a:t>‹#›</a:t>
            </a:fld>
            <a:endParaRPr lang="en-US" dirty="0"/>
          </a:p>
        </p:txBody>
      </p:sp>
      <p:sp>
        <p:nvSpPr>
          <p:cNvPr id="13" name="Textplatzhalter 3">
            <a:extLst>
              <a:ext uri="{FF2B5EF4-FFF2-40B4-BE49-F238E27FC236}">
                <a16:creationId xmlns:a16="http://schemas.microsoft.com/office/drawing/2014/main" id="{CDA708F4-39AA-E24F-8BC9-1188C4D6C29E}"/>
              </a:ext>
            </a:extLst>
          </p:cNvPr>
          <p:cNvSpPr>
            <a:spLocks noGrp="1"/>
          </p:cNvSpPr>
          <p:nvPr>
            <p:ph type="body" sz="quarter" idx="15" hasCustomPrompt="1"/>
          </p:nvPr>
        </p:nvSpPr>
        <p:spPr>
          <a:xfrm>
            <a:off x="1019174" y="6105940"/>
            <a:ext cx="10872787" cy="493007"/>
          </a:xfrm>
        </p:spPr>
        <p:txBody>
          <a:bodyPr tIns="0" rIns="90000" bIns="0" anchor="b">
            <a:noAutofit/>
          </a:bodyPr>
          <a:lstStyle>
            <a:lvl1pPr marL="0" indent="0">
              <a:lnSpc>
                <a:spcPct val="100000"/>
              </a:lnSpc>
              <a:spcBef>
                <a:spcPts val="0"/>
              </a:spcBef>
              <a:spcAft>
                <a:spcPts val="0"/>
              </a:spcAft>
              <a:buNone/>
              <a:defRPr sz="900"/>
            </a:lvl1pPr>
            <a:lvl2pPr>
              <a:lnSpc>
                <a:spcPct val="100000"/>
              </a:lnSpc>
              <a:spcBef>
                <a:spcPts val="0"/>
              </a:spcBef>
              <a:spcAft>
                <a:spcPts val="0"/>
              </a:spcAft>
              <a:defRPr sz="900"/>
            </a:lvl2pPr>
            <a:lvl3pPr>
              <a:lnSpc>
                <a:spcPct val="100000"/>
              </a:lnSpc>
              <a:spcBef>
                <a:spcPts val="0"/>
              </a:spcBef>
              <a:spcAft>
                <a:spcPts val="0"/>
              </a:spcAft>
              <a:defRPr sz="900"/>
            </a:lvl3pPr>
            <a:lvl4pPr>
              <a:lnSpc>
                <a:spcPct val="100000"/>
              </a:lnSpc>
              <a:spcBef>
                <a:spcPts val="0"/>
              </a:spcBef>
              <a:spcAft>
                <a:spcPts val="0"/>
              </a:spcAft>
              <a:defRPr sz="900"/>
            </a:lvl4pPr>
            <a:lvl5pPr>
              <a:lnSpc>
                <a:spcPct val="100000"/>
              </a:lnSpc>
              <a:spcBef>
                <a:spcPts val="0"/>
              </a:spcBef>
              <a:spcAft>
                <a:spcPts val="0"/>
              </a:spcAft>
              <a:defRPr sz="900"/>
            </a:lvl5pPr>
          </a:lstStyle>
          <a:p>
            <a:pPr lvl="0"/>
            <a:r>
              <a:rPr lang="de-DE" err="1"/>
              <a:t>Footnotes</a:t>
            </a:r>
            <a:endParaRPr lang="de-DE"/>
          </a:p>
        </p:txBody>
      </p:sp>
      <p:sp>
        <p:nvSpPr>
          <p:cNvPr id="2" name="Title 1">
            <a:extLst>
              <a:ext uri="{FF2B5EF4-FFF2-40B4-BE49-F238E27FC236}">
                <a16:creationId xmlns:a16="http://schemas.microsoft.com/office/drawing/2014/main" id="{9614202D-A6CD-BD40-8E61-E6E7F4FBA271}"/>
              </a:ext>
            </a:extLst>
          </p:cNvPr>
          <p:cNvSpPr>
            <a:spLocks noGrp="1"/>
          </p:cNvSpPr>
          <p:nvPr>
            <p:ph type="title"/>
          </p:nvPr>
        </p:nvSpPr>
        <p:spPr>
          <a:xfrm>
            <a:off x="374400" y="464400"/>
            <a:ext cx="9709200" cy="838800"/>
          </a:xfrm>
        </p:spPr>
        <p:txBody>
          <a:bodyPr/>
          <a:lstStyle/>
          <a:p>
            <a:r>
              <a:rPr lang="en-US"/>
              <a:t>Click to edit Master title style</a:t>
            </a:r>
            <a:endParaRPr lang="en-GB"/>
          </a:p>
        </p:txBody>
      </p:sp>
    </p:spTree>
    <p:extLst>
      <p:ext uri="{BB962C8B-B14F-4D97-AF65-F5344CB8AC3E}">
        <p14:creationId xmlns:p14="http://schemas.microsoft.com/office/powerpoint/2010/main" val="22790101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623888" y="765175"/>
            <a:ext cx="7019925" cy="2663825"/>
          </a:xfrm>
        </p:spPr>
        <p:txBody>
          <a:bodyPr anchor="b">
            <a:normAutofit/>
          </a:bodyPr>
          <a:lstStyle>
            <a:lvl1pPr>
              <a:defRPr sz="4400" b="1">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p:nvPr>
        </p:nvSpPr>
        <p:spPr>
          <a:xfrm>
            <a:off x="623888" y="3573464"/>
            <a:ext cx="5435600" cy="1570036"/>
          </a:xfrm>
          <a:prstGeom prst="rect">
            <a:avLst/>
          </a:prstGeo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5FF7FE1-2126-3C47-AB41-B997D2E01D75}"/>
              </a:ext>
            </a:extLst>
          </p:cNvPr>
          <p:cNvSpPr>
            <a:spLocks noGrp="1"/>
          </p:cNvSpPr>
          <p:nvPr>
            <p:ph type="ftr" sz="quarter" idx="10"/>
          </p:nvPr>
        </p:nvSpPr>
        <p:spPr>
          <a:xfrm>
            <a:off x="1737359" y="6092825"/>
            <a:ext cx="7743191" cy="506124"/>
          </a:xfrm>
        </p:spPr>
        <p:txBody>
          <a:bodyPr/>
          <a:lstStyle/>
          <a:p>
            <a:endParaRPr lang="en-US" dirty="0"/>
          </a:p>
        </p:txBody>
      </p:sp>
      <p:sp>
        <p:nvSpPr>
          <p:cNvPr id="8" name="Slide Number Placeholder 7">
            <a:extLst>
              <a:ext uri="{FF2B5EF4-FFF2-40B4-BE49-F238E27FC236}">
                <a16:creationId xmlns:a16="http://schemas.microsoft.com/office/drawing/2014/main" id="{BF9B613A-2ADE-E446-934D-CF5FA0DB9D17}"/>
              </a:ext>
            </a:extLst>
          </p:cNvPr>
          <p:cNvSpPr>
            <a:spLocks noGrp="1"/>
          </p:cNvSpPr>
          <p:nvPr>
            <p:ph type="sldNum" sz="quarter" idx="11"/>
          </p:nvPr>
        </p:nvSpPr>
        <p:spPr>
          <a:xfrm>
            <a:off x="1355408" y="6233822"/>
            <a:ext cx="308708" cy="365125"/>
          </a:xfrm>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3786437302"/>
      </p:ext>
    </p:extLst>
  </p:cSld>
  <p:clrMapOvr>
    <a:masterClrMapping/>
  </p:clrMapOvr>
  <p:extLst>
    <p:ext uri="{DCECCB84-F9BA-43D5-87BE-67443E8EF086}">
      <p15:sldGuideLst xmlns:p15="http://schemas.microsoft.com/office/powerpoint/2012/main">
        <p15:guide id="3" orient="horz" pos="2160">
          <p15:clr>
            <a:srgbClr val="FBAE40"/>
          </p15:clr>
        </p15:guide>
        <p15:guide id="6" orient="horz" pos="2251">
          <p15:clr>
            <a:srgbClr val="FBAE40"/>
          </p15:clr>
        </p15:guide>
        <p15:guide id="7" orient="horz" pos="48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 PILLAR_Two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39" y="1738312"/>
            <a:ext cx="5611884" cy="4366331"/>
          </a:xfrm>
        </p:spPr>
        <p:txBody>
          <a:bodyPr vert="horz" lIns="9144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idx="12"/>
          </p:nvPr>
        </p:nvSpPr>
        <p:spPr>
          <a:xfrm>
            <a:off x="378033" y="1304314"/>
            <a:ext cx="5611884" cy="433997"/>
          </a:xfrm>
        </p:spPr>
        <p:txBody>
          <a:bodyPr lIns="91440">
            <a:normAutofit/>
          </a:bodyPr>
          <a:lstStyle>
            <a:lvl1pPr marL="0" indent="0">
              <a:buFontTx/>
              <a:buNone/>
              <a:defRPr sz="1800" b="1" i="0">
                <a:solidFill>
                  <a:schemeClr val="accent1"/>
                </a:solidFill>
                <a:latin typeface="Arial"/>
                <a:cs typeface="Arial"/>
              </a:defRPr>
            </a:lvl1pPr>
            <a:lvl2pPr marL="457109" indent="0">
              <a:buFontTx/>
              <a:buNone/>
              <a:defRPr sz="2100" b="1" i="0">
                <a:solidFill>
                  <a:schemeClr val="tx2"/>
                </a:solidFill>
                <a:latin typeface="Arial"/>
                <a:cs typeface="Arial"/>
              </a:defRPr>
            </a:lvl2pPr>
            <a:lvl3pPr marL="914217" indent="0">
              <a:buFontTx/>
              <a:buNone/>
              <a:defRPr sz="2100" b="1" i="0">
                <a:solidFill>
                  <a:schemeClr val="tx2"/>
                </a:solidFill>
                <a:latin typeface="Arial"/>
                <a:cs typeface="Arial"/>
              </a:defRPr>
            </a:lvl3pPr>
            <a:lvl4pPr marL="1371324" indent="0">
              <a:buFontTx/>
              <a:buNone/>
              <a:defRPr sz="2100" b="1" i="0">
                <a:solidFill>
                  <a:schemeClr val="tx2"/>
                </a:solidFill>
                <a:latin typeface="Arial"/>
                <a:cs typeface="Arial"/>
              </a:defRPr>
            </a:lvl4pPr>
            <a:lvl5pPr marL="1828434" indent="0">
              <a:buFontTx/>
              <a:buNone/>
              <a:defRPr sz="2100" b="1" i="0">
                <a:solidFill>
                  <a:schemeClr val="tx2"/>
                </a:solidFill>
                <a:latin typeface="Arial"/>
                <a:cs typeface="Arial"/>
              </a:defRPr>
            </a:lvl5pPr>
          </a:lstStyle>
          <a:p>
            <a:pPr lvl="0"/>
            <a:r>
              <a:rPr lang="en-US"/>
              <a:t>Click to edit Master text styles</a:t>
            </a:r>
          </a:p>
        </p:txBody>
      </p:sp>
      <p:sp>
        <p:nvSpPr>
          <p:cNvPr id="4" name="Title 3">
            <a:extLst>
              <a:ext uri="{FF2B5EF4-FFF2-40B4-BE49-F238E27FC236}">
                <a16:creationId xmlns:a16="http://schemas.microsoft.com/office/drawing/2014/main" id="{01A5E5B2-54BC-9647-9069-8BFBB7441A16}"/>
              </a:ext>
            </a:extLst>
          </p:cNvPr>
          <p:cNvSpPr>
            <a:spLocks noGrp="1"/>
          </p:cNvSpPr>
          <p:nvPr>
            <p:ph type="title"/>
          </p:nvPr>
        </p:nvSpPr>
        <p:spPr>
          <a:xfrm>
            <a:off x="376134" y="465514"/>
            <a:ext cx="9715604" cy="8388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4A93810-D13F-7748-ACFF-33620EE08BE6}"/>
              </a:ext>
            </a:extLst>
          </p:cNvPr>
          <p:cNvSpPr>
            <a:spLocks noGrp="1"/>
          </p:cNvSpPr>
          <p:nvPr>
            <p:ph type="sldNum" sz="quarter" idx="14"/>
          </p:nvPr>
        </p:nvSpPr>
        <p:spPr>
          <a:xfrm>
            <a:off x="376134" y="6232525"/>
            <a:ext cx="308708" cy="365125"/>
          </a:xfrm>
        </p:spPr>
        <p:txBody>
          <a:bodyPr/>
          <a:lstStyle/>
          <a:p>
            <a:fld id="{49105A53-AE1B-9645-99B3-23E799BA9500}" type="slidenum">
              <a:rPr lang="en-US" smtClean="0"/>
              <a:pPr/>
              <a:t>‹#›</a:t>
            </a:fld>
            <a:endParaRPr lang="en-US" dirty="0"/>
          </a:p>
        </p:txBody>
      </p:sp>
      <p:sp>
        <p:nvSpPr>
          <p:cNvPr id="13" name="Textplatzhalter 3">
            <a:extLst>
              <a:ext uri="{FF2B5EF4-FFF2-40B4-BE49-F238E27FC236}">
                <a16:creationId xmlns:a16="http://schemas.microsoft.com/office/drawing/2014/main" id="{CDA708F4-39AA-E24F-8BC9-1188C4D6C29E}"/>
              </a:ext>
            </a:extLst>
          </p:cNvPr>
          <p:cNvSpPr>
            <a:spLocks noGrp="1"/>
          </p:cNvSpPr>
          <p:nvPr>
            <p:ph type="body" sz="quarter" idx="15" hasCustomPrompt="1"/>
          </p:nvPr>
        </p:nvSpPr>
        <p:spPr>
          <a:xfrm>
            <a:off x="1019175" y="6104644"/>
            <a:ext cx="10870892" cy="489600"/>
          </a:xfrm>
        </p:spPr>
        <p:txBody>
          <a:bodyPr tIns="0" rIns="90000" bIns="0" anchor="b">
            <a:noAutofit/>
          </a:bodyPr>
          <a:lstStyle>
            <a:lvl1pPr marL="0" indent="0">
              <a:lnSpc>
                <a:spcPct val="100000"/>
              </a:lnSpc>
              <a:spcBef>
                <a:spcPts val="0"/>
              </a:spcBef>
              <a:spcAft>
                <a:spcPts val="0"/>
              </a:spcAft>
              <a:buNone/>
              <a:defRPr sz="900"/>
            </a:lvl1pPr>
            <a:lvl2pPr>
              <a:lnSpc>
                <a:spcPct val="100000"/>
              </a:lnSpc>
              <a:spcBef>
                <a:spcPts val="0"/>
              </a:spcBef>
              <a:spcAft>
                <a:spcPts val="0"/>
              </a:spcAft>
              <a:defRPr sz="900"/>
            </a:lvl2pPr>
            <a:lvl3pPr>
              <a:lnSpc>
                <a:spcPct val="100000"/>
              </a:lnSpc>
              <a:spcBef>
                <a:spcPts val="0"/>
              </a:spcBef>
              <a:spcAft>
                <a:spcPts val="0"/>
              </a:spcAft>
              <a:defRPr sz="900"/>
            </a:lvl3pPr>
            <a:lvl4pPr>
              <a:lnSpc>
                <a:spcPct val="100000"/>
              </a:lnSpc>
              <a:spcBef>
                <a:spcPts val="0"/>
              </a:spcBef>
              <a:spcAft>
                <a:spcPts val="0"/>
              </a:spcAft>
              <a:defRPr sz="900"/>
            </a:lvl4pPr>
            <a:lvl5pPr>
              <a:lnSpc>
                <a:spcPct val="100000"/>
              </a:lnSpc>
              <a:spcBef>
                <a:spcPts val="0"/>
              </a:spcBef>
              <a:spcAft>
                <a:spcPts val="0"/>
              </a:spcAft>
              <a:defRPr sz="900"/>
            </a:lvl5pPr>
          </a:lstStyle>
          <a:p>
            <a:pPr lvl="0"/>
            <a:r>
              <a:rPr lang="de-DE" err="1"/>
              <a:t>Footnotes</a:t>
            </a:r>
            <a:endParaRPr lang="de-DE"/>
          </a:p>
        </p:txBody>
      </p:sp>
      <p:sp>
        <p:nvSpPr>
          <p:cNvPr id="10" name="Content Placeholder 2">
            <a:extLst>
              <a:ext uri="{FF2B5EF4-FFF2-40B4-BE49-F238E27FC236}">
                <a16:creationId xmlns:a16="http://schemas.microsoft.com/office/drawing/2014/main" id="{4F3648F0-2CDC-45A2-A90B-B19E6278EEE2}"/>
              </a:ext>
            </a:extLst>
          </p:cNvPr>
          <p:cNvSpPr>
            <a:spLocks noGrp="1"/>
          </p:cNvSpPr>
          <p:nvPr>
            <p:ph idx="16"/>
          </p:nvPr>
        </p:nvSpPr>
        <p:spPr>
          <a:xfrm>
            <a:off x="6096002" y="1738312"/>
            <a:ext cx="5794067" cy="4366331"/>
          </a:xfrm>
        </p:spPr>
        <p:txBody>
          <a:bodyPr vert="horz" lIns="9144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B82C28B0-B54B-4D67-8B31-C43BF4E67F7A}"/>
              </a:ext>
            </a:extLst>
          </p:cNvPr>
          <p:cNvSpPr>
            <a:spLocks noGrp="1"/>
          </p:cNvSpPr>
          <p:nvPr>
            <p:ph idx="17"/>
          </p:nvPr>
        </p:nvSpPr>
        <p:spPr>
          <a:xfrm>
            <a:off x="6097898" y="1304314"/>
            <a:ext cx="5794065" cy="433997"/>
          </a:xfrm>
        </p:spPr>
        <p:txBody>
          <a:bodyPr lIns="91440">
            <a:normAutofit/>
          </a:bodyPr>
          <a:lstStyle>
            <a:lvl1pPr marL="0" indent="0">
              <a:buFontTx/>
              <a:buNone/>
              <a:defRPr sz="1800" b="1" i="0">
                <a:solidFill>
                  <a:schemeClr val="accent1"/>
                </a:solidFill>
                <a:latin typeface="Arial"/>
                <a:cs typeface="Arial"/>
              </a:defRPr>
            </a:lvl1pPr>
            <a:lvl2pPr marL="457109" indent="0">
              <a:buFontTx/>
              <a:buNone/>
              <a:defRPr sz="2100" b="1" i="0">
                <a:solidFill>
                  <a:schemeClr val="tx2"/>
                </a:solidFill>
                <a:latin typeface="Arial"/>
                <a:cs typeface="Arial"/>
              </a:defRPr>
            </a:lvl2pPr>
            <a:lvl3pPr marL="914217" indent="0">
              <a:buFontTx/>
              <a:buNone/>
              <a:defRPr sz="2100" b="1" i="0">
                <a:solidFill>
                  <a:schemeClr val="tx2"/>
                </a:solidFill>
                <a:latin typeface="Arial"/>
                <a:cs typeface="Arial"/>
              </a:defRPr>
            </a:lvl3pPr>
            <a:lvl4pPr marL="1371324" indent="0">
              <a:buFontTx/>
              <a:buNone/>
              <a:defRPr sz="2100" b="1" i="0">
                <a:solidFill>
                  <a:schemeClr val="tx2"/>
                </a:solidFill>
                <a:latin typeface="Arial"/>
                <a:cs typeface="Arial"/>
              </a:defRPr>
            </a:lvl4pPr>
            <a:lvl5pPr marL="1828434" indent="0">
              <a:buFontTx/>
              <a:buNone/>
              <a:defRPr sz="2100" b="1" i="0">
                <a:solidFill>
                  <a:schemeClr val="tx2"/>
                </a:solidFill>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882688253"/>
      </p:ext>
    </p:extLst>
  </p:cSld>
  <p:clrMapOvr>
    <a:masterClrMapping/>
  </p:clrMapOvr>
  <p:extLst>
    <p:ext uri="{DCECCB84-F9BA-43D5-87BE-67443E8EF086}">
      <p15:sldGuideLst xmlns:p15="http://schemas.microsoft.com/office/powerpoint/2012/main">
        <p15:guide id="1" pos="642">
          <p15:clr>
            <a:srgbClr val="FBAE40"/>
          </p15:clr>
        </p15:guide>
        <p15:guide id="3" pos="749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 PILLAR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A5E5B2-54BC-9647-9069-8BFBB7441A16}"/>
              </a:ext>
            </a:extLst>
          </p:cNvPr>
          <p:cNvSpPr>
            <a:spLocks noGrp="1"/>
          </p:cNvSpPr>
          <p:nvPr>
            <p:ph type="title"/>
          </p:nvPr>
        </p:nvSpPr>
        <p:spPr>
          <a:xfrm>
            <a:off x="376134" y="465514"/>
            <a:ext cx="11523690" cy="839411"/>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4A93810-D13F-7748-ACFF-33620EE08BE6}"/>
              </a:ext>
            </a:extLst>
          </p:cNvPr>
          <p:cNvSpPr>
            <a:spLocks noGrp="1"/>
          </p:cNvSpPr>
          <p:nvPr>
            <p:ph type="sldNum" sz="quarter" idx="14"/>
          </p:nvPr>
        </p:nvSpPr>
        <p:spPr/>
        <p:txBody>
          <a:bodyPr/>
          <a:lstStyle/>
          <a:p>
            <a:fld id="{49105A53-AE1B-9645-99B3-23E799BA9500}" type="slidenum">
              <a:rPr lang="en-US" smtClean="0"/>
              <a:pPr/>
              <a:t>‹#›</a:t>
            </a:fld>
            <a:endParaRPr lang="en-US" dirty="0"/>
          </a:p>
        </p:txBody>
      </p:sp>
      <p:sp>
        <p:nvSpPr>
          <p:cNvPr id="13" name="Textplatzhalter 3">
            <a:extLst>
              <a:ext uri="{FF2B5EF4-FFF2-40B4-BE49-F238E27FC236}">
                <a16:creationId xmlns:a16="http://schemas.microsoft.com/office/drawing/2014/main" id="{CDA708F4-39AA-E24F-8BC9-1188C4D6C29E}"/>
              </a:ext>
            </a:extLst>
          </p:cNvPr>
          <p:cNvSpPr>
            <a:spLocks noGrp="1"/>
          </p:cNvSpPr>
          <p:nvPr>
            <p:ph type="body" sz="quarter" idx="15" hasCustomPrompt="1"/>
          </p:nvPr>
        </p:nvSpPr>
        <p:spPr>
          <a:xfrm>
            <a:off x="1019176" y="6092826"/>
            <a:ext cx="10880648" cy="504824"/>
          </a:xfrm>
        </p:spPr>
        <p:txBody>
          <a:bodyPr tIns="0" rIns="90000" bIns="0" anchor="b">
            <a:noAutofit/>
          </a:bodyPr>
          <a:lstStyle>
            <a:lvl1pPr marL="0" indent="0">
              <a:lnSpc>
                <a:spcPct val="100000"/>
              </a:lnSpc>
              <a:spcBef>
                <a:spcPts val="0"/>
              </a:spcBef>
              <a:spcAft>
                <a:spcPts val="0"/>
              </a:spcAft>
              <a:buNone/>
              <a:defRPr sz="900"/>
            </a:lvl1pPr>
            <a:lvl2pPr>
              <a:lnSpc>
                <a:spcPct val="100000"/>
              </a:lnSpc>
              <a:spcBef>
                <a:spcPts val="0"/>
              </a:spcBef>
              <a:spcAft>
                <a:spcPts val="0"/>
              </a:spcAft>
              <a:defRPr sz="900"/>
            </a:lvl2pPr>
            <a:lvl3pPr>
              <a:lnSpc>
                <a:spcPct val="100000"/>
              </a:lnSpc>
              <a:spcBef>
                <a:spcPts val="0"/>
              </a:spcBef>
              <a:spcAft>
                <a:spcPts val="0"/>
              </a:spcAft>
              <a:defRPr sz="900"/>
            </a:lvl3pPr>
            <a:lvl4pPr>
              <a:lnSpc>
                <a:spcPct val="100000"/>
              </a:lnSpc>
              <a:spcBef>
                <a:spcPts val="0"/>
              </a:spcBef>
              <a:spcAft>
                <a:spcPts val="0"/>
              </a:spcAft>
              <a:defRPr sz="900"/>
            </a:lvl4pPr>
            <a:lvl5pPr>
              <a:lnSpc>
                <a:spcPct val="100000"/>
              </a:lnSpc>
              <a:spcBef>
                <a:spcPts val="0"/>
              </a:spcBef>
              <a:spcAft>
                <a:spcPts val="0"/>
              </a:spcAft>
              <a:defRPr sz="900"/>
            </a:lvl5pPr>
          </a:lstStyle>
          <a:p>
            <a:pPr lvl="0"/>
            <a:r>
              <a:rPr lang="de-DE" err="1"/>
              <a:t>Footnotes</a:t>
            </a:r>
            <a:endParaRPr lang="de-DE"/>
          </a:p>
        </p:txBody>
      </p:sp>
    </p:spTree>
    <p:extLst>
      <p:ext uri="{BB962C8B-B14F-4D97-AF65-F5344CB8AC3E}">
        <p14:creationId xmlns:p14="http://schemas.microsoft.com/office/powerpoint/2010/main" val="3852154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lumn with Sub Layout">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5328000" cy="468313"/>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dirty="0"/>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538" y="1412874"/>
            <a:ext cx="5328000" cy="468313"/>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dirty="0"/>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fld id="{7AF8E309-D608-654D-B811-6A2C46C88181}" type="slidenum">
              <a:rPr lang="en-US" smtClean="0"/>
              <a:pPr/>
              <a:t>‹#›</a:t>
            </a:fld>
            <a:endParaRPr lang="en-US" dirty="0"/>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309"/>
            <a:ext cx="5328000" cy="409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302"/>
            <a:ext cx="5327650" cy="4094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9376048"/>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pos="390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62EC-FF7B-7D42-A27C-EBA5371188A9}"/>
              </a:ext>
            </a:extLst>
          </p:cNvPr>
          <p:cNvSpPr>
            <a:spLocks noGrp="1"/>
          </p:cNvSpPr>
          <p:nvPr>
            <p:ph type="title" hasCustomPrompt="1"/>
          </p:nvPr>
        </p:nvSpPr>
        <p:spPr>
          <a:xfrm>
            <a:off x="650239" y="318136"/>
            <a:ext cx="8901749" cy="978650"/>
          </a:xfrm>
        </p:spPr>
        <p:txBody>
          <a:bodyPr>
            <a:normAutofit/>
          </a:bodyPr>
          <a:lstStyle>
            <a:lvl1pPr>
              <a:defRPr sz="3200"/>
            </a:lvl1pPr>
          </a:lstStyle>
          <a:p>
            <a:r>
              <a:rPr lang="en-US"/>
              <a:t>Click to edit Master title style</a:t>
            </a:r>
            <a:br>
              <a:rPr lang="en-US"/>
            </a:br>
            <a:endParaRPr lang="en-US"/>
          </a:p>
        </p:txBody>
      </p:sp>
      <p:sp>
        <p:nvSpPr>
          <p:cNvPr id="5" name="Footer Placeholder 4">
            <a:extLst>
              <a:ext uri="{FF2B5EF4-FFF2-40B4-BE49-F238E27FC236}">
                <a16:creationId xmlns:a16="http://schemas.microsoft.com/office/drawing/2014/main" id="{0A1FF541-354A-6847-9935-8D37C9E02674}"/>
              </a:ext>
            </a:extLst>
          </p:cNvPr>
          <p:cNvSpPr>
            <a:spLocks noGrp="1"/>
          </p:cNvSpPr>
          <p:nvPr>
            <p:ph type="ftr" sz="quarter" idx="11"/>
          </p:nvPr>
        </p:nvSpPr>
        <p:spPr>
          <a:xfrm>
            <a:off x="1084996" y="6233823"/>
            <a:ext cx="8466991" cy="365125"/>
          </a:xfrm>
        </p:spPr>
        <p:txBody>
          <a:bodyPr/>
          <a:lstStyle/>
          <a:p>
            <a:endParaRPr lang="en-US" dirty="0"/>
          </a:p>
        </p:txBody>
      </p:sp>
      <p:sp>
        <p:nvSpPr>
          <p:cNvPr id="6" name="Slide Number Placeholder 5">
            <a:extLst>
              <a:ext uri="{FF2B5EF4-FFF2-40B4-BE49-F238E27FC236}">
                <a16:creationId xmlns:a16="http://schemas.microsoft.com/office/drawing/2014/main" id="{46D2C031-E151-AA45-BA1C-70E4727C4F62}"/>
              </a:ext>
            </a:extLst>
          </p:cNvPr>
          <p:cNvSpPr>
            <a:spLocks noGrp="1"/>
          </p:cNvSpPr>
          <p:nvPr>
            <p:ph type="sldNum" sz="quarter" idx="12"/>
          </p:nvPr>
        </p:nvSpPr>
        <p:spPr/>
        <p:txBody>
          <a:bodyPr/>
          <a:lstStyle/>
          <a:p>
            <a:fld id="{21C2FF50-D140-5E43-AEA8-75B2CE73B6E9}" type="slidenum">
              <a:rPr lang="en-US" smtClean="0"/>
              <a:t>‹#›</a:t>
            </a:fld>
            <a:endParaRPr lang="en-US" dirty="0"/>
          </a:p>
        </p:txBody>
      </p:sp>
      <p:sp>
        <p:nvSpPr>
          <p:cNvPr id="7" name="Content Placeholder 2">
            <a:extLst>
              <a:ext uri="{FF2B5EF4-FFF2-40B4-BE49-F238E27FC236}">
                <a16:creationId xmlns:a16="http://schemas.microsoft.com/office/drawing/2014/main" id="{50970C57-D819-471C-ADEC-12EA7B60D645}"/>
              </a:ext>
            </a:extLst>
          </p:cNvPr>
          <p:cNvSpPr>
            <a:spLocks noGrp="1"/>
          </p:cNvSpPr>
          <p:nvPr>
            <p:ph idx="1" hasCustomPrompt="1"/>
          </p:nvPr>
        </p:nvSpPr>
        <p:spPr>
          <a:xfrm>
            <a:off x="650239" y="1437827"/>
            <a:ext cx="10882949" cy="4637854"/>
          </a:xfrm>
          <a:prstGeom prst="rect">
            <a:avLst/>
          </a:prstGeom>
        </p:spPr>
        <p:txBody>
          <a:bodyPr/>
          <a:lstStyle>
            <a:lvl1pPr marL="285750" indent="-285750">
              <a:buFont typeface="Wingdings" panose="05000000000000000000" pitchFamily="2" charset="2"/>
              <a:buChar char="§"/>
              <a:defRPr/>
            </a:lvl1pPr>
            <a:lvl2pPr marL="568800" indent="-284400">
              <a:defRPr/>
            </a:lvl2pPr>
            <a:lvl3pPr marL="853200" indent="-284400">
              <a:defRPr/>
            </a:lvl3pPr>
            <a:lvl4pPr marL="1137600" indent="-284400">
              <a:defRPr/>
            </a:lvl4pPr>
            <a:lvl5pPr marL="1423350" indent="-285750">
              <a:defRPr lang="en-US" sz="1600" kern="1200" dirty="0">
                <a:solidFill>
                  <a:schemeClr val="tx1"/>
                </a:solidFill>
                <a:latin typeface="+mn-lt"/>
                <a:ea typeface="+mn-ea"/>
                <a:cs typeface="+mn-cs"/>
              </a:defRPr>
            </a:lvl5pPr>
            <a:lvl6pPr marL="1422000" indent="-284400">
              <a:buFont typeface="Wingdings" panose="05000000000000000000" pitchFamily="2" charset="2"/>
              <a:buChar char="§"/>
              <a:defRPr sz="1600"/>
            </a:lvl6pPr>
          </a:lstStyle>
          <a:p>
            <a:pPr lvl="0"/>
            <a:r>
              <a:rPr lang="en-US"/>
              <a:t>Edit Master text styles</a:t>
            </a:r>
          </a:p>
          <a:p>
            <a:pPr lvl="1"/>
            <a:r>
              <a:rPr lang="en-US"/>
              <a:t>Second level</a:t>
            </a:r>
          </a:p>
          <a:p>
            <a:pPr lvl="2"/>
            <a:r>
              <a:rPr lang="en-US"/>
              <a:t>Third level</a:t>
            </a:r>
          </a:p>
          <a:p>
            <a:pPr lvl="3"/>
            <a:r>
              <a:rPr lang="en-US"/>
              <a:t>Fourth level</a:t>
            </a:r>
          </a:p>
          <a:p>
            <a:pPr marL="1422000" lvl="4" indent="-284400" algn="l" defTabSz="914400" rtl="0" eaLnBrk="1" latinLnBrk="0" hangingPunct="1">
              <a:lnSpc>
                <a:spcPct val="100000"/>
              </a:lnSpc>
              <a:spcBef>
                <a:spcPts val="600"/>
              </a:spcBef>
              <a:buFont typeface="Wingdings" pitchFamily="2" charset="2"/>
              <a:buChar char="§"/>
            </a:pPr>
            <a:r>
              <a:rPr lang="en-US"/>
              <a:t>Fifth level</a:t>
            </a:r>
          </a:p>
          <a:p>
            <a:pPr lvl="1"/>
            <a:endParaRPr lang="en-US"/>
          </a:p>
        </p:txBody>
      </p:sp>
    </p:spTree>
    <p:extLst>
      <p:ext uri="{BB962C8B-B14F-4D97-AF65-F5344CB8AC3E}">
        <p14:creationId xmlns:p14="http://schemas.microsoft.com/office/powerpoint/2010/main" val="3221779982"/>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822">
          <p15:clr>
            <a:srgbClr val="FBAE40"/>
          </p15:clr>
        </p15:guide>
        <p15:guide id="5" pos="6017">
          <p15:clr>
            <a:srgbClr val="FBAE40"/>
          </p15:clr>
        </p15:guide>
        <p15:guide id="6" pos="7265">
          <p15:clr>
            <a:srgbClr val="FBAE40"/>
          </p15:clr>
        </p15:guide>
        <p15:guide id="7" orient="horz" pos="913">
          <p15:clr>
            <a:srgbClr val="FBAE40"/>
          </p15:clr>
        </p15:guide>
        <p15:guide id="8" orient="horz" pos="38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62EC-FF7B-7D42-A27C-EBA5371188A9}"/>
              </a:ext>
            </a:extLst>
          </p:cNvPr>
          <p:cNvSpPr>
            <a:spLocks noGrp="1"/>
          </p:cNvSpPr>
          <p:nvPr>
            <p:ph type="title" hasCustomPrompt="1"/>
          </p:nvPr>
        </p:nvSpPr>
        <p:spPr>
          <a:xfrm>
            <a:off x="650239" y="318136"/>
            <a:ext cx="8901749" cy="986790"/>
          </a:xfrm>
        </p:spPr>
        <p:txBody>
          <a:bodyPr>
            <a:normAutofit/>
          </a:bodyPr>
          <a:lstStyle>
            <a:lvl1pPr>
              <a:defRPr sz="3200"/>
            </a:lvl1pPr>
          </a:lstStyle>
          <a:p>
            <a:r>
              <a:rPr lang="en-GB"/>
              <a:t>Click to edit Master title style</a:t>
            </a:r>
            <a:br>
              <a:rPr lang="en-GB"/>
            </a:br>
            <a:endParaRPr lang="en-GB" dirty="0"/>
          </a:p>
        </p:txBody>
      </p:sp>
      <p:sp>
        <p:nvSpPr>
          <p:cNvPr id="5" name="Footer Placeholder 4">
            <a:extLst>
              <a:ext uri="{FF2B5EF4-FFF2-40B4-BE49-F238E27FC236}">
                <a16:creationId xmlns:a16="http://schemas.microsoft.com/office/drawing/2014/main" id="{0A1FF541-354A-6847-9935-8D37C9E02674}"/>
              </a:ext>
            </a:extLst>
          </p:cNvPr>
          <p:cNvSpPr>
            <a:spLocks noGrp="1"/>
          </p:cNvSpPr>
          <p:nvPr>
            <p:ph type="ftr" sz="quarter" idx="11"/>
          </p:nvPr>
        </p:nvSpPr>
        <p:spPr>
          <a:xfrm>
            <a:off x="1084996" y="6233823"/>
            <a:ext cx="8466991" cy="365125"/>
          </a:xfrm>
        </p:spPr>
        <p:txBody>
          <a:bodyPr/>
          <a:lstStyle/>
          <a:p>
            <a:endParaRPr lang="en-GB" dirty="0"/>
          </a:p>
        </p:txBody>
      </p:sp>
      <p:sp>
        <p:nvSpPr>
          <p:cNvPr id="6" name="Slide Number Placeholder 5">
            <a:extLst>
              <a:ext uri="{FF2B5EF4-FFF2-40B4-BE49-F238E27FC236}">
                <a16:creationId xmlns:a16="http://schemas.microsoft.com/office/drawing/2014/main" id="{46D2C031-E151-AA45-BA1C-70E4727C4F62}"/>
              </a:ext>
            </a:extLst>
          </p:cNvPr>
          <p:cNvSpPr>
            <a:spLocks noGrp="1"/>
          </p:cNvSpPr>
          <p:nvPr>
            <p:ph type="sldNum" sz="quarter" idx="12"/>
          </p:nvPr>
        </p:nvSpPr>
        <p:spPr/>
        <p:txBody>
          <a:bodyPr/>
          <a:lstStyle/>
          <a:p>
            <a:fld id="{21C2FF50-D140-5E43-AEA8-75B2CE73B6E9}" type="slidenum">
              <a:rPr lang="en-GB" smtClean="0"/>
              <a:t>‹#›</a:t>
            </a:fld>
            <a:endParaRPr lang="en-GB" dirty="0"/>
          </a:p>
        </p:txBody>
      </p:sp>
      <p:sp>
        <p:nvSpPr>
          <p:cNvPr id="21" name="Content Placeholder 2">
            <a:extLst>
              <a:ext uri="{FF2B5EF4-FFF2-40B4-BE49-F238E27FC236}">
                <a16:creationId xmlns:a16="http://schemas.microsoft.com/office/drawing/2014/main" id="{32E049B2-56B8-4054-B024-E240229526DE}"/>
              </a:ext>
            </a:extLst>
          </p:cNvPr>
          <p:cNvSpPr>
            <a:spLocks noGrp="1"/>
          </p:cNvSpPr>
          <p:nvPr>
            <p:ph idx="1" hasCustomPrompt="1"/>
          </p:nvPr>
        </p:nvSpPr>
        <p:spPr>
          <a:xfrm>
            <a:off x="650239" y="1872641"/>
            <a:ext cx="5338331" cy="4203039"/>
          </a:xfrm>
          <a:prstGeom prst="rect">
            <a:avLst/>
          </a:prstGeom>
        </p:spPr>
        <p:txBody>
          <a:bodyPr/>
          <a:lstStyle>
            <a:lvl1pPr marL="285750" indent="-285750">
              <a:buFont typeface="Wingdings" panose="05000000000000000000" pitchFamily="2" charset="2"/>
              <a:buChar char="§"/>
              <a:defRPr/>
            </a:lvl1pPr>
            <a:lvl2pPr marL="568800" indent="-284400">
              <a:defRPr/>
            </a:lvl2pPr>
            <a:lvl3pPr marL="853200" indent="-284400">
              <a:defRPr/>
            </a:lvl3pPr>
            <a:lvl4pPr marL="1137600" indent="-284400">
              <a:defRPr/>
            </a:lvl4pPr>
            <a:lvl5pPr marL="1423350" indent="-285750">
              <a:buFont typeface="Wingdings" panose="05000000000000000000" pitchFamily="2" charset="2"/>
              <a:buChar char="§"/>
              <a:defRPr/>
            </a:lvl5pPr>
            <a:lvl6pPr marL="1422000" indent="-284400">
              <a:buFont typeface="Wingdings" panose="05000000000000000000" pitchFamily="2" charset="2"/>
              <a:buChar char="§"/>
              <a:defRPr sz="1600"/>
            </a:lvl6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1"/>
            <a:endParaRPr lang="en-GB" dirty="0"/>
          </a:p>
        </p:txBody>
      </p:sp>
      <p:sp>
        <p:nvSpPr>
          <p:cNvPr id="22" name="Content Placeholder 2">
            <a:extLst>
              <a:ext uri="{FF2B5EF4-FFF2-40B4-BE49-F238E27FC236}">
                <a16:creationId xmlns:a16="http://schemas.microsoft.com/office/drawing/2014/main" id="{F956C84E-489A-495D-AB9E-569DEFC588A6}"/>
              </a:ext>
            </a:extLst>
          </p:cNvPr>
          <p:cNvSpPr>
            <a:spLocks noGrp="1"/>
          </p:cNvSpPr>
          <p:nvPr>
            <p:ph idx="16" hasCustomPrompt="1"/>
          </p:nvPr>
        </p:nvSpPr>
        <p:spPr>
          <a:xfrm>
            <a:off x="6204095" y="1872641"/>
            <a:ext cx="5329093" cy="4203040"/>
          </a:xfrm>
          <a:prstGeom prst="rect">
            <a:avLst/>
          </a:prstGeom>
        </p:spPr>
        <p:txBody>
          <a:bodyPr/>
          <a:lstStyle>
            <a:lvl1pPr marL="285750" indent="-285750">
              <a:buFont typeface="Wingdings" panose="05000000000000000000" pitchFamily="2" charset="2"/>
              <a:buChar char="§"/>
              <a:defRPr/>
            </a:lvl1pPr>
            <a:lvl2pPr marL="568800" indent="-284400">
              <a:defRPr/>
            </a:lvl2pPr>
            <a:lvl3pPr marL="853200" indent="-284400">
              <a:defRPr/>
            </a:lvl3pPr>
            <a:lvl4pPr marL="1137600" indent="-284400">
              <a:defRPr/>
            </a:lvl4pPr>
            <a:lvl5pPr marL="1423350" indent="-285750">
              <a:buFont typeface="Wingdings" panose="05000000000000000000" pitchFamily="2" charset="2"/>
              <a:buChar char="§"/>
              <a:defRPr/>
            </a:lvl5pPr>
            <a:lvl6pPr marL="1422000" indent="-284400">
              <a:buFont typeface="Wingdings" panose="05000000000000000000" pitchFamily="2" charset="2"/>
              <a:buChar char="§"/>
              <a:defRPr sz="1600"/>
            </a:lvl6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1"/>
            <a:endParaRPr lang="en-GB" dirty="0"/>
          </a:p>
        </p:txBody>
      </p:sp>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50239" y="1437827"/>
            <a:ext cx="5338331" cy="371923"/>
          </a:xfrm>
          <a:prstGeom prst="rect">
            <a:avLst/>
          </a:prstGeom>
        </p:spPr>
        <p:txBody>
          <a:bodyPr anchor="t">
            <a:noAutofit/>
          </a:bodyPr>
          <a:lstStyle>
            <a:lvl1pPr marL="0" indent="0">
              <a:lnSpc>
                <a:spcPct val="90000"/>
              </a:lnSpc>
              <a:spcBef>
                <a:spcPts val="0"/>
              </a:spcBef>
              <a:buNone/>
              <a:defRPr sz="2000" b="1"/>
            </a:lvl1pPr>
          </a:lstStyle>
          <a:p>
            <a:pPr lvl="0"/>
            <a:r>
              <a:rPr lang="en-GB"/>
              <a:t>Subhead Edit Master text styles</a:t>
            </a:r>
          </a:p>
          <a:p>
            <a:pPr lvl="0"/>
            <a:endParaRPr lang="en-GB" dirty="0"/>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4095" y="1437827"/>
            <a:ext cx="5329093" cy="371923"/>
          </a:xfrm>
          <a:prstGeom prst="rect">
            <a:avLst/>
          </a:prstGeom>
        </p:spPr>
        <p:txBody>
          <a:bodyPr anchor="t">
            <a:noAutofit/>
          </a:bodyPr>
          <a:lstStyle>
            <a:lvl1pPr marL="0" indent="0">
              <a:lnSpc>
                <a:spcPct val="90000"/>
              </a:lnSpc>
              <a:spcBef>
                <a:spcPts val="0"/>
              </a:spcBef>
              <a:buNone/>
              <a:defRPr sz="2000" b="1"/>
            </a:lvl1pPr>
          </a:lstStyle>
          <a:p>
            <a:pPr lvl="0"/>
            <a:r>
              <a:rPr lang="en-GB"/>
              <a:t>Subhead Edit Master text styles</a:t>
            </a:r>
          </a:p>
          <a:p>
            <a:pPr lvl="0"/>
            <a:endParaRPr lang="en-GB" dirty="0"/>
          </a:p>
        </p:txBody>
      </p:sp>
    </p:spTree>
    <p:extLst>
      <p:ext uri="{BB962C8B-B14F-4D97-AF65-F5344CB8AC3E}">
        <p14:creationId xmlns:p14="http://schemas.microsoft.com/office/powerpoint/2010/main" val="2502588826"/>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822">
          <p15:clr>
            <a:srgbClr val="FBAE40"/>
          </p15:clr>
        </p15:guide>
        <p15:guide id="3" pos="7265">
          <p15:clr>
            <a:srgbClr val="FBAE40"/>
          </p15:clr>
        </p15:guide>
        <p15:guide id="4" pos="60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62EC-FF7B-7D42-A27C-EBA5371188A9}"/>
              </a:ext>
            </a:extLst>
          </p:cNvPr>
          <p:cNvSpPr>
            <a:spLocks noGrp="1"/>
          </p:cNvSpPr>
          <p:nvPr>
            <p:ph type="title" hasCustomPrompt="1"/>
          </p:nvPr>
        </p:nvSpPr>
        <p:spPr>
          <a:xfrm>
            <a:off x="650239" y="318136"/>
            <a:ext cx="8901086" cy="986790"/>
          </a:xfrm>
        </p:spPr>
        <p:txBody>
          <a:bodyPr>
            <a:normAutofit/>
          </a:bodyPr>
          <a:lstStyle>
            <a:lvl1pPr>
              <a:defRPr sz="3200"/>
            </a:lvl1pPr>
          </a:lstStyle>
          <a:p>
            <a:r>
              <a:rPr lang="en-US"/>
              <a:t>Click to edit Master title style</a:t>
            </a:r>
            <a:br>
              <a:rPr lang="en-US"/>
            </a:br>
            <a:endParaRPr lang="en-US"/>
          </a:p>
        </p:txBody>
      </p:sp>
      <p:sp>
        <p:nvSpPr>
          <p:cNvPr id="5" name="Footer Placeholder 4">
            <a:extLst>
              <a:ext uri="{FF2B5EF4-FFF2-40B4-BE49-F238E27FC236}">
                <a16:creationId xmlns:a16="http://schemas.microsoft.com/office/drawing/2014/main" id="{0A1FF541-354A-6847-9935-8D37C9E02674}"/>
              </a:ext>
            </a:extLst>
          </p:cNvPr>
          <p:cNvSpPr>
            <a:spLocks noGrp="1"/>
          </p:cNvSpPr>
          <p:nvPr>
            <p:ph type="ftr" sz="quarter" idx="11"/>
          </p:nvPr>
        </p:nvSpPr>
        <p:spPr>
          <a:xfrm>
            <a:off x="1084997" y="6233823"/>
            <a:ext cx="8466328" cy="365125"/>
          </a:xfrm>
        </p:spPr>
        <p:txBody>
          <a:bodyPr/>
          <a:lstStyle/>
          <a:p>
            <a:endParaRPr lang="en-US" dirty="0"/>
          </a:p>
        </p:txBody>
      </p:sp>
      <p:sp>
        <p:nvSpPr>
          <p:cNvPr id="6" name="Slide Number Placeholder 5">
            <a:extLst>
              <a:ext uri="{FF2B5EF4-FFF2-40B4-BE49-F238E27FC236}">
                <a16:creationId xmlns:a16="http://schemas.microsoft.com/office/drawing/2014/main" id="{46D2C031-E151-AA45-BA1C-70E4727C4F62}"/>
              </a:ext>
            </a:extLst>
          </p:cNvPr>
          <p:cNvSpPr>
            <a:spLocks noGrp="1"/>
          </p:cNvSpPr>
          <p:nvPr>
            <p:ph type="sldNum" sz="quarter" idx="12"/>
          </p:nvPr>
        </p:nvSpPr>
        <p:spPr/>
        <p:txBody>
          <a:bodyPr/>
          <a:lstStyle/>
          <a:p>
            <a:fld id="{21C2FF50-D140-5E43-AEA8-75B2CE73B6E9}" type="slidenum">
              <a:rPr lang="en-US" smtClean="0"/>
              <a:t>‹#›</a:t>
            </a:fld>
            <a:endParaRPr lang="en-US" dirty="0"/>
          </a:p>
        </p:txBody>
      </p:sp>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50239" y="1437827"/>
            <a:ext cx="10891522" cy="371923"/>
          </a:xfrm>
          <a:prstGeom prst="rect">
            <a:avLst/>
          </a:prstGeom>
        </p:spPr>
        <p:txBody>
          <a:bodyPr anchor="t">
            <a:noAutofit/>
          </a:bodyPr>
          <a:lstStyle>
            <a:lvl1pPr marL="0" indent="0">
              <a:lnSpc>
                <a:spcPct val="90000"/>
              </a:lnSpc>
              <a:spcBef>
                <a:spcPts val="0"/>
              </a:spcBef>
              <a:buNone/>
              <a:defRPr sz="2000" b="1"/>
            </a:lvl1pPr>
          </a:lstStyle>
          <a:p>
            <a:pPr lvl="0"/>
            <a:r>
              <a:rPr lang="en-US"/>
              <a:t>Subhead Edit Master text styles</a:t>
            </a:r>
          </a:p>
          <a:p>
            <a:pPr lvl="0"/>
            <a:endParaRPr lang="en-US"/>
          </a:p>
        </p:txBody>
      </p:sp>
      <p:sp>
        <p:nvSpPr>
          <p:cNvPr id="12" name="Content Placeholder 2">
            <a:extLst>
              <a:ext uri="{FF2B5EF4-FFF2-40B4-BE49-F238E27FC236}">
                <a16:creationId xmlns:a16="http://schemas.microsoft.com/office/drawing/2014/main" id="{0C077D48-388E-4AD5-AC01-78E1BA67F812}"/>
              </a:ext>
            </a:extLst>
          </p:cNvPr>
          <p:cNvSpPr>
            <a:spLocks noGrp="1"/>
          </p:cNvSpPr>
          <p:nvPr>
            <p:ph idx="1" hasCustomPrompt="1"/>
          </p:nvPr>
        </p:nvSpPr>
        <p:spPr>
          <a:xfrm>
            <a:off x="650239" y="1872641"/>
            <a:ext cx="10891522" cy="4203039"/>
          </a:xfrm>
          <a:prstGeom prst="rect">
            <a:avLst/>
          </a:prstGeom>
        </p:spPr>
        <p:txBody>
          <a:bodyPr/>
          <a:lstStyle>
            <a:lvl1pPr marL="285750" indent="-285750">
              <a:buFont typeface="Wingdings" panose="05000000000000000000" pitchFamily="2" charset="2"/>
              <a:buChar char="§"/>
              <a:defRPr/>
            </a:lvl1pPr>
            <a:lvl2pPr marL="568800" indent="-284400">
              <a:defRPr/>
            </a:lvl2pPr>
            <a:lvl3pPr marL="853200" indent="-284400">
              <a:defRPr/>
            </a:lvl3pPr>
            <a:lvl4pPr marL="1137600" indent="-284400">
              <a:defRPr/>
            </a:lvl4pPr>
            <a:lvl5pPr marL="1423350" indent="-285750">
              <a:buFont typeface="Wingdings" panose="05000000000000000000" pitchFamily="2" charset="2"/>
              <a:buChar char="§"/>
              <a:defRPr/>
            </a:lvl5pPr>
            <a:lvl6pPr marL="1422000" indent="-284400">
              <a:buFont typeface="Wingdings" panose="05000000000000000000" pitchFamily="2" charset="2"/>
              <a:buChar char="§"/>
              <a:defRPr sz="16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Tree>
    <p:extLst>
      <p:ext uri="{BB962C8B-B14F-4D97-AF65-F5344CB8AC3E}">
        <p14:creationId xmlns:p14="http://schemas.microsoft.com/office/powerpoint/2010/main" val="159331596"/>
      </p:ext>
    </p:extLst>
  </p:cSld>
  <p:clrMapOvr>
    <a:masterClrMapping/>
  </p:clrMapOvr>
  <p:extLst>
    <p:ext uri="{DCECCB84-F9BA-43D5-87BE-67443E8EF086}">
      <p15:sldGuideLst xmlns:p15="http://schemas.microsoft.com/office/powerpoint/2012/main">
        <p15:guide id="1" pos="7265">
          <p15:clr>
            <a:srgbClr val="FBAE40"/>
          </p15:clr>
        </p15:guide>
        <p15:guide id="2" orient="horz" pos="1094">
          <p15:clr>
            <a:srgbClr val="FBAE40"/>
          </p15:clr>
        </p15:guide>
        <p15:guide id="3" orient="horz" pos="822">
          <p15:clr>
            <a:srgbClr val="FBAE40"/>
          </p15:clr>
        </p15:guide>
        <p15:guide id="4" pos="60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34303031"/>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869988"/>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3107137"/>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975564"/>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623888" y="765175"/>
            <a:ext cx="7019925" cy="2663825"/>
          </a:xfrm>
        </p:spPr>
        <p:txBody>
          <a:bodyPr anchor="b">
            <a:normAutofit/>
          </a:bodyPr>
          <a:lstStyle>
            <a:lvl1pPr>
              <a:defRPr sz="4400" b="1">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p:nvPr>
        </p:nvSpPr>
        <p:spPr>
          <a:xfrm>
            <a:off x="623888" y="3573464"/>
            <a:ext cx="5435600" cy="1570036"/>
          </a:xfrm>
          <a:prstGeom prst="rect">
            <a:avLst/>
          </a:prstGeo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037D8417-E90E-474D-91D0-06A4EB9A6880}"/>
              </a:ext>
            </a:extLst>
          </p:cNvPr>
          <p:cNvSpPr>
            <a:spLocks noGrp="1"/>
          </p:cNvSpPr>
          <p:nvPr>
            <p:ph type="ftr" sz="quarter" idx="10"/>
          </p:nvPr>
        </p:nvSpPr>
        <p:spPr>
          <a:xfrm>
            <a:off x="1739900" y="6092825"/>
            <a:ext cx="7740650" cy="506124"/>
          </a:xfrm>
        </p:spPr>
        <p:txBody>
          <a:bodyPr/>
          <a:lstStyle/>
          <a:p>
            <a:endParaRPr lang="en-US" dirty="0"/>
          </a:p>
        </p:txBody>
      </p:sp>
      <p:sp>
        <p:nvSpPr>
          <p:cNvPr id="6" name="Slide Number Placeholder 5">
            <a:extLst>
              <a:ext uri="{FF2B5EF4-FFF2-40B4-BE49-F238E27FC236}">
                <a16:creationId xmlns:a16="http://schemas.microsoft.com/office/drawing/2014/main" id="{EFF812D2-1AA5-C044-BFA8-EE74A81C8AEA}"/>
              </a:ext>
            </a:extLst>
          </p:cNvPr>
          <p:cNvSpPr>
            <a:spLocks noGrp="1"/>
          </p:cNvSpPr>
          <p:nvPr>
            <p:ph type="sldNum" sz="quarter" idx="11"/>
          </p:nvPr>
        </p:nvSpPr>
        <p:spPr>
          <a:xfrm>
            <a:off x="1355408" y="6233822"/>
            <a:ext cx="308708" cy="365125"/>
          </a:xfrm>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4190645403"/>
      </p:ext>
    </p:extLst>
  </p:cSld>
  <p:clrMapOvr>
    <a:masterClrMapping/>
  </p:clrMapOvr>
  <p:extLst>
    <p:ext uri="{DCECCB84-F9BA-43D5-87BE-67443E8EF086}">
      <p15:sldGuideLst xmlns:p15="http://schemas.microsoft.com/office/powerpoint/2012/main">
        <p15:guide id="3" orient="horz" pos="2160">
          <p15:clr>
            <a:srgbClr val="FBAE40"/>
          </p15:clr>
        </p15:guide>
        <p15:guide id="6" orient="horz" pos="2251">
          <p15:clr>
            <a:srgbClr val="FBAE40"/>
          </p15:clr>
        </p15:guide>
        <p15:guide id="7" orient="horz" pos="48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1502946"/>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8335541"/>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34650560"/>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93253150"/>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14991524"/>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8314326"/>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36212146"/>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1543518"/>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6708956"/>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1546123"/>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F49A-4950-674D-9752-BE2C8C310294}"/>
              </a:ext>
            </a:extLst>
          </p:cNvPr>
          <p:cNvSpPr>
            <a:spLocks noGrp="1"/>
          </p:cNvSpPr>
          <p:nvPr>
            <p:ph type="title"/>
          </p:nvPr>
        </p:nvSpPr>
        <p:spPr>
          <a:xfrm>
            <a:off x="623888" y="765175"/>
            <a:ext cx="7019925" cy="2663825"/>
          </a:xfrm>
        </p:spPr>
        <p:txBody>
          <a:bodyPr anchor="b">
            <a:normAutofit/>
          </a:bodyPr>
          <a:lstStyle>
            <a:lvl1pPr>
              <a:defRPr sz="4400" b="1">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CE6D8F-2E4C-BE4C-B759-2675C40A8EEB}"/>
              </a:ext>
            </a:extLst>
          </p:cNvPr>
          <p:cNvSpPr>
            <a:spLocks noGrp="1"/>
          </p:cNvSpPr>
          <p:nvPr>
            <p:ph type="body" idx="1"/>
          </p:nvPr>
        </p:nvSpPr>
        <p:spPr>
          <a:xfrm>
            <a:off x="623888" y="3573464"/>
            <a:ext cx="5435600" cy="1570036"/>
          </a:xfrm>
          <a:prstGeom prst="rect">
            <a:avLst/>
          </a:prstGeo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C739429B-0815-734A-8FD7-8F85BDD1CC4C}"/>
              </a:ext>
            </a:extLst>
          </p:cNvPr>
          <p:cNvSpPr>
            <a:spLocks noGrp="1"/>
          </p:cNvSpPr>
          <p:nvPr>
            <p:ph type="ftr" sz="quarter" idx="10"/>
          </p:nvPr>
        </p:nvSpPr>
        <p:spPr>
          <a:xfrm>
            <a:off x="1739900" y="6092825"/>
            <a:ext cx="7740650" cy="506124"/>
          </a:xfrm>
        </p:spPr>
        <p:txBody>
          <a:bodyPr/>
          <a:lstStyle/>
          <a:p>
            <a:endParaRPr lang="en-US" dirty="0"/>
          </a:p>
        </p:txBody>
      </p:sp>
      <p:sp>
        <p:nvSpPr>
          <p:cNvPr id="6" name="Slide Number Placeholder 5">
            <a:extLst>
              <a:ext uri="{FF2B5EF4-FFF2-40B4-BE49-F238E27FC236}">
                <a16:creationId xmlns:a16="http://schemas.microsoft.com/office/drawing/2014/main" id="{1E23907E-F541-464D-B545-E0EEF784D6AD}"/>
              </a:ext>
            </a:extLst>
          </p:cNvPr>
          <p:cNvSpPr>
            <a:spLocks noGrp="1"/>
          </p:cNvSpPr>
          <p:nvPr>
            <p:ph type="sldNum" sz="quarter" idx="11"/>
          </p:nvPr>
        </p:nvSpPr>
        <p:spPr>
          <a:xfrm>
            <a:off x="1353171" y="6233824"/>
            <a:ext cx="308708" cy="365125"/>
          </a:xfrm>
        </p:spPr>
        <p:txBody>
          <a:bodyPr/>
          <a:lstStyle>
            <a:lvl1pPr>
              <a:defRPr>
                <a:solidFill>
                  <a:schemeClr val="accent2"/>
                </a:solidFill>
              </a:defRPr>
            </a:lvl1p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3409000901"/>
      </p:ext>
    </p:extLst>
  </p:cSld>
  <p:clrMapOvr>
    <a:masterClrMapping/>
  </p:clrMapOvr>
  <p:extLst>
    <p:ext uri="{DCECCB84-F9BA-43D5-87BE-67443E8EF086}">
      <p15:sldGuideLst xmlns:p15="http://schemas.microsoft.com/office/powerpoint/2012/main">
        <p15:guide id="3" orient="horz" pos="2160">
          <p15:clr>
            <a:srgbClr val="FBAE40"/>
          </p15:clr>
        </p15:guide>
        <p15:guide id="6" orient="horz" pos="2251">
          <p15:clr>
            <a:srgbClr val="FBAE40"/>
          </p15:clr>
        </p15:guide>
        <p15:guide id="7" orient="horz" pos="48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3154034"/>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1180262"/>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9234931"/>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8108116"/>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3335312"/>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6773135"/>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90068533"/>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83944412"/>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5A7B-BB12-4342-8E5C-FE180EFDDB16}"/>
              </a:ext>
            </a:extLst>
          </p:cNvPr>
          <p:cNvSpPr>
            <a:spLocks noGrp="1"/>
          </p:cNvSpPr>
          <p:nvPr>
            <p:ph type="ctrTitle"/>
          </p:nvPr>
        </p:nvSpPr>
        <p:spPr>
          <a:xfrm>
            <a:off x="623888" y="863601"/>
            <a:ext cx="5886668" cy="2797268"/>
          </a:xfrm>
        </p:spPr>
        <p:txBody>
          <a:bodyPr anchor="b">
            <a:normAutofit/>
          </a:bodyPr>
          <a:lstStyle>
            <a:lvl1pPr algn="l">
              <a:lnSpc>
                <a:spcPct val="85000"/>
              </a:lnSpc>
              <a:defRPr sz="5400" b="1">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373A1B13-7660-5747-A4E8-6DA61D79062C}"/>
              </a:ext>
            </a:extLst>
          </p:cNvPr>
          <p:cNvSpPr>
            <a:spLocks noGrp="1"/>
          </p:cNvSpPr>
          <p:nvPr>
            <p:ph type="subTitle" idx="1"/>
          </p:nvPr>
        </p:nvSpPr>
        <p:spPr>
          <a:xfrm>
            <a:off x="623888" y="3950371"/>
            <a:ext cx="5111750" cy="1542956"/>
          </a:xfrm>
          <a:prstGeom prst="rect">
            <a:avLst/>
          </a:prstGeo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a:extLst>
              <a:ext uri="{FF2B5EF4-FFF2-40B4-BE49-F238E27FC236}">
                <a16:creationId xmlns:a16="http://schemas.microsoft.com/office/drawing/2014/main" id="{41816704-341F-3E49-9D82-D707715D6FC3}"/>
              </a:ext>
            </a:extLst>
          </p:cNvPr>
          <p:cNvSpPr>
            <a:spLocks noGrp="1"/>
          </p:cNvSpPr>
          <p:nvPr>
            <p:ph type="body" sz="quarter" idx="10" hasCustomPrompt="1"/>
          </p:nvPr>
        </p:nvSpPr>
        <p:spPr>
          <a:xfrm>
            <a:off x="623888" y="6092825"/>
            <a:ext cx="5111750" cy="431800"/>
          </a:xfrm>
          <a:prstGeom prst="rect">
            <a:avLst/>
          </a:prstGeom>
        </p:spPr>
        <p:txBody>
          <a:bodyPr anchor="b">
            <a:normAutofit/>
          </a:bodyPr>
          <a:lstStyle>
            <a:lvl1pPr marL="0" indent="0">
              <a:buNone/>
              <a:defRPr sz="1200">
                <a:solidFill>
                  <a:schemeClr val="accent6"/>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a:t>Date</a:t>
            </a:r>
          </a:p>
        </p:txBody>
      </p:sp>
    </p:spTree>
    <p:extLst>
      <p:ext uri="{BB962C8B-B14F-4D97-AF65-F5344CB8AC3E}">
        <p14:creationId xmlns:p14="http://schemas.microsoft.com/office/powerpoint/2010/main" val="2550061911"/>
      </p:ext>
    </p:extLst>
  </p:cSld>
  <p:clrMapOvr>
    <a:masterClrMapping/>
  </p:clrMapOvr>
  <p:extLst>
    <p:ext uri="{DCECCB84-F9BA-43D5-87BE-67443E8EF086}">
      <p15:sldGuideLst xmlns:p15="http://schemas.microsoft.com/office/powerpoint/2012/main">
        <p15:guide id="1" orient="horz" pos="2183">
          <p15:clr>
            <a:srgbClr val="FBAE40"/>
          </p15:clr>
        </p15:guide>
        <p15:guide id="2" pos="3613">
          <p15:clr>
            <a:srgbClr val="FBAE40"/>
          </p15:clr>
        </p15:guide>
        <p15:guide id="4" orient="horz" pos="2387">
          <p15:clr>
            <a:srgbClr val="FBAE40"/>
          </p15:clr>
        </p15:guide>
        <p15:guide id="5" pos="4112">
          <p15:clr>
            <a:srgbClr val="FBAE40"/>
          </p15:clr>
        </p15:guide>
        <p15:guide id="6" orient="horz" pos="24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6073546"/>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66087467"/>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lumn and Subhead Layout">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3888" y="1440000"/>
            <a:ext cx="532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188" y="1440000"/>
            <a:ext cx="532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fld id="{7AF8E309-D608-654D-B811-6A2C46C88181}" type="slidenum">
              <a:rPr lang="en-US" smtClean="0"/>
              <a:pPr/>
              <a:t>‹#›</a:t>
            </a:fld>
            <a:endParaRPr lang="en-US" dirty="0"/>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89137"/>
            <a:ext cx="5328000" cy="4104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89130"/>
            <a:ext cx="5327650" cy="4103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8837024"/>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pos="3908">
          <p15:clr>
            <a:srgbClr val="FBAE40"/>
          </p15:clr>
        </p15:guide>
        <p15:guide id="6" pos="374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ubhead and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40000"/>
            <a:ext cx="1090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Content Placeholder 6">
            <a:extLst>
              <a:ext uri="{FF2B5EF4-FFF2-40B4-BE49-F238E27FC236}">
                <a16:creationId xmlns:a16="http://schemas.microsoft.com/office/drawing/2014/main" id="{D401E156-3E7F-2047-94FE-2E86D5D9BFB9}"/>
              </a:ext>
            </a:extLst>
          </p:cNvPr>
          <p:cNvSpPr>
            <a:spLocks noGrp="1"/>
          </p:cNvSpPr>
          <p:nvPr>
            <p:ph sz="quarter" idx="14"/>
          </p:nvPr>
        </p:nvSpPr>
        <p:spPr>
          <a:xfrm>
            <a:off x="622800" y="1989138"/>
            <a:ext cx="10908000" cy="4103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9" name="Footer Placeholder 8">
            <a:extLst>
              <a:ext uri="{FF2B5EF4-FFF2-40B4-BE49-F238E27FC236}">
                <a16:creationId xmlns:a16="http://schemas.microsoft.com/office/drawing/2014/main" id="{C51A4BB6-0165-3B43-B292-DADDDDD579E0}"/>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1BE2E9E4-866D-8848-9670-A8A0A19AAAC9}"/>
              </a:ext>
            </a:extLst>
          </p:cNvPr>
          <p:cNvSpPr>
            <a:spLocks noGrp="1"/>
          </p:cNvSpPr>
          <p:nvPr>
            <p:ph type="sldNum" sz="quarter" idx="16"/>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917420811"/>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guide id="5" orient="horz" pos="1253">
          <p15:clr>
            <a:srgbClr val="FBAE40"/>
          </p15:clr>
        </p15:guide>
        <p15:guide id="6" pos="3749">
          <p15:clr>
            <a:srgbClr val="FBAE40"/>
          </p15:clr>
        </p15:guide>
        <p15:guide id="7" pos="39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62EC-FF7B-7D42-A27C-EBA5371188A9}"/>
              </a:ext>
            </a:extLst>
          </p:cNvPr>
          <p:cNvSpPr>
            <a:spLocks noGrp="1"/>
          </p:cNvSpPr>
          <p:nvPr>
            <p:ph type="title" hasCustomPrompt="1"/>
          </p:nvPr>
        </p:nvSpPr>
        <p:spPr>
          <a:xfrm>
            <a:off x="650239" y="318136"/>
            <a:ext cx="8901749" cy="978650"/>
          </a:xfrm>
        </p:spPr>
        <p:txBody>
          <a:bodyPr>
            <a:normAutofit/>
          </a:bodyPr>
          <a:lstStyle>
            <a:lvl1pPr>
              <a:defRPr sz="3200"/>
            </a:lvl1pPr>
          </a:lstStyle>
          <a:p>
            <a:r>
              <a:rPr lang="en-US"/>
              <a:t>Click to edit Master title style</a:t>
            </a:r>
            <a:br>
              <a:rPr lang="en-US"/>
            </a:br>
            <a:endParaRPr lang="en-US"/>
          </a:p>
        </p:txBody>
      </p:sp>
      <p:sp>
        <p:nvSpPr>
          <p:cNvPr id="5" name="Footer Placeholder 4">
            <a:extLst>
              <a:ext uri="{FF2B5EF4-FFF2-40B4-BE49-F238E27FC236}">
                <a16:creationId xmlns:a16="http://schemas.microsoft.com/office/drawing/2014/main" id="{0A1FF541-354A-6847-9935-8D37C9E02674}"/>
              </a:ext>
            </a:extLst>
          </p:cNvPr>
          <p:cNvSpPr>
            <a:spLocks noGrp="1"/>
          </p:cNvSpPr>
          <p:nvPr>
            <p:ph type="ftr" sz="quarter" idx="11"/>
          </p:nvPr>
        </p:nvSpPr>
        <p:spPr>
          <a:xfrm>
            <a:off x="1084996" y="6233823"/>
            <a:ext cx="8466991" cy="365125"/>
          </a:xfrm>
        </p:spPr>
        <p:txBody>
          <a:bodyPr/>
          <a:lstStyle/>
          <a:p>
            <a:endParaRPr lang="en-US" dirty="0"/>
          </a:p>
        </p:txBody>
      </p:sp>
      <p:sp>
        <p:nvSpPr>
          <p:cNvPr id="6" name="Slide Number Placeholder 5">
            <a:extLst>
              <a:ext uri="{FF2B5EF4-FFF2-40B4-BE49-F238E27FC236}">
                <a16:creationId xmlns:a16="http://schemas.microsoft.com/office/drawing/2014/main" id="{46D2C031-E151-AA45-BA1C-70E4727C4F62}"/>
              </a:ext>
            </a:extLst>
          </p:cNvPr>
          <p:cNvSpPr>
            <a:spLocks noGrp="1"/>
          </p:cNvSpPr>
          <p:nvPr>
            <p:ph type="sldNum" sz="quarter" idx="12"/>
          </p:nvPr>
        </p:nvSpPr>
        <p:spPr/>
        <p:txBody>
          <a:bodyPr/>
          <a:lstStyle/>
          <a:p>
            <a:fld id="{21C2FF50-D140-5E43-AEA8-75B2CE73B6E9}" type="slidenum">
              <a:rPr lang="en-US" smtClean="0"/>
              <a:t>‹#›</a:t>
            </a:fld>
            <a:endParaRPr lang="en-US" dirty="0"/>
          </a:p>
        </p:txBody>
      </p:sp>
      <p:sp>
        <p:nvSpPr>
          <p:cNvPr id="7" name="Content Placeholder 2">
            <a:extLst>
              <a:ext uri="{FF2B5EF4-FFF2-40B4-BE49-F238E27FC236}">
                <a16:creationId xmlns:a16="http://schemas.microsoft.com/office/drawing/2014/main" id="{50970C57-D819-471C-ADEC-12EA7B60D645}"/>
              </a:ext>
            </a:extLst>
          </p:cNvPr>
          <p:cNvSpPr>
            <a:spLocks noGrp="1"/>
          </p:cNvSpPr>
          <p:nvPr>
            <p:ph idx="1" hasCustomPrompt="1"/>
          </p:nvPr>
        </p:nvSpPr>
        <p:spPr>
          <a:xfrm>
            <a:off x="650239" y="1437827"/>
            <a:ext cx="10882949" cy="4637854"/>
          </a:xfrm>
          <a:prstGeom prst="rect">
            <a:avLst/>
          </a:prstGeom>
        </p:spPr>
        <p:txBody>
          <a:bodyPr/>
          <a:lstStyle>
            <a:lvl1pPr marL="285750" indent="-285750">
              <a:buFont typeface="Wingdings" panose="05000000000000000000" pitchFamily="2" charset="2"/>
              <a:buChar char="§"/>
              <a:defRPr/>
            </a:lvl1pPr>
            <a:lvl2pPr marL="568800" indent="-284400">
              <a:defRPr/>
            </a:lvl2pPr>
            <a:lvl3pPr marL="853200" indent="-284400">
              <a:defRPr/>
            </a:lvl3pPr>
            <a:lvl4pPr marL="1137600" indent="-284400">
              <a:defRPr/>
            </a:lvl4pPr>
            <a:lvl5pPr marL="1423350" indent="-285750">
              <a:defRPr lang="en-US" sz="1600" kern="1200" dirty="0">
                <a:solidFill>
                  <a:schemeClr val="tx1"/>
                </a:solidFill>
                <a:latin typeface="+mn-lt"/>
                <a:ea typeface="+mn-ea"/>
                <a:cs typeface="+mn-cs"/>
              </a:defRPr>
            </a:lvl5pPr>
            <a:lvl6pPr marL="1422000" indent="-284400">
              <a:buFont typeface="Wingdings" panose="05000000000000000000" pitchFamily="2" charset="2"/>
              <a:buChar char="§"/>
              <a:defRPr sz="1600"/>
            </a:lvl6pPr>
          </a:lstStyle>
          <a:p>
            <a:pPr lvl="0"/>
            <a:r>
              <a:rPr lang="en-US"/>
              <a:t>Edit Master text styles</a:t>
            </a:r>
          </a:p>
          <a:p>
            <a:pPr lvl="1"/>
            <a:r>
              <a:rPr lang="en-US"/>
              <a:t>Second level</a:t>
            </a:r>
          </a:p>
          <a:p>
            <a:pPr lvl="2"/>
            <a:r>
              <a:rPr lang="en-US"/>
              <a:t>Third level</a:t>
            </a:r>
          </a:p>
          <a:p>
            <a:pPr lvl="3"/>
            <a:r>
              <a:rPr lang="en-US"/>
              <a:t>Fourth level</a:t>
            </a:r>
          </a:p>
          <a:p>
            <a:pPr marL="1422000" lvl="4" indent="-284400" algn="l" defTabSz="914400" rtl="0" eaLnBrk="1" latinLnBrk="0" hangingPunct="1">
              <a:lnSpc>
                <a:spcPct val="100000"/>
              </a:lnSpc>
              <a:spcBef>
                <a:spcPts val="600"/>
              </a:spcBef>
              <a:buFont typeface="Wingdings" pitchFamily="2" charset="2"/>
              <a:buChar char="§"/>
            </a:pPr>
            <a:r>
              <a:rPr lang="en-US"/>
              <a:t>Fifth level</a:t>
            </a:r>
          </a:p>
          <a:p>
            <a:pPr lvl="1"/>
            <a:endParaRPr lang="en-US"/>
          </a:p>
        </p:txBody>
      </p:sp>
    </p:spTree>
    <p:extLst>
      <p:ext uri="{BB962C8B-B14F-4D97-AF65-F5344CB8AC3E}">
        <p14:creationId xmlns:p14="http://schemas.microsoft.com/office/powerpoint/2010/main" val="3399025111"/>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822">
          <p15:clr>
            <a:srgbClr val="FBAE40"/>
          </p15:clr>
        </p15:guide>
        <p15:guide id="5" pos="6017">
          <p15:clr>
            <a:srgbClr val="FBAE40"/>
          </p15:clr>
        </p15:guide>
        <p15:guide id="6" pos="7265">
          <p15:clr>
            <a:srgbClr val="FBAE40"/>
          </p15:clr>
        </p15:guide>
        <p15:guide id="7" orient="horz" pos="913">
          <p15:clr>
            <a:srgbClr val="FBAE40"/>
          </p15:clr>
        </p15:guide>
        <p15:guide id="8" orient="horz" pos="383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62EC-FF7B-7D42-A27C-EBA5371188A9}"/>
              </a:ext>
            </a:extLst>
          </p:cNvPr>
          <p:cNvSpPr>
            <a:spLocks noGrp="1"/>
          </p:cNvSpPr>
          <p:nvPr>
            <p:ph type="title" hasCustomPrompt="1"/>
          </p:nvPr>
        </p:nvSpPr>
        <p:spPr>
          <a:xfrm>
            <a:off x="650239" y="318136"/>
            <a:ext cx="8901086" cy="986790"/>
          </a:xfrm>
        </p:spPr>
        <p:txBody>
          <a:bodyPr>
            <a:normAutofit/>
          </a:bodyPr>
          <a:lstStyle>
            <a:lvl1pPr>
              <a:defRPr sz="3200"/>
            </a:lvl1pPr>
          </a:lstStyle>
          <a:p>
            <a:r>
              <a:rPr lang="en-US"/>
              <a:t>Click to edit Master title style</a:t>
            </a:r>
            <a:br>
              <a:rPr lang="en-US"/>
            </a:br>
            <a:endParaRPr lang="en-US"/>
          </a:p>
        </p:txBody>
      </p:sp>
      <p:sp>
        <p:nvSpPr>
          <p:cNvPr id="5" name="Footer Placeholder 4">
            <a:extLst>
              <a:ext uri="{FF2B5EF4-FFF2-40B4-BE49-F238E27FC236}">
                <a16:creationId xmlns:a16="http://schemas.microsoft.com/office/drawing/2014/main" id="{0A1FF541-354A-6847-9935-8D37C9E02674}"/>
              </a:ext>
            </a:extLst>
          </p:cNvPr>
          <p:cNvSpPr>
            <a:spLocks noGrp="1"/>
          </p:cNvSpPr>
          <p:nvPr>
            <p:ph type="ftr" sz="quarter" idx="11"/>
          </p:nvPr>
        </p:nvSpPr>
        <p:spPr>
          <a:xfrm>
            <a:off x="1084997" y="6233823"/>
            <a:ext cx="8466328" cy="365125"/>
          </a:xfrm>
        </p:spPr>
        <p:txBody>
          <a:bodyPr/>
          <a:lstStyle/>
          <a:p>
            <a:endParaRPr lang="en-US" dirty="0"/>
          </a:p>
        </p:txBody>
      </p:sp>
      <p:sp>
        <p:nvSpPr>
          <p:cNvPr id="6" name="Slide Number Placeholder 5">
            <a:extLst>
              <a:ext uri="{FF2B5EF4-FFF2-40B4-BE49-F238E27FC236}">
                <a16:creationId xmlns:a16="http://schemas.microsoft.com/office/drawing/2014/main" id="{46D2C031-E151-AA45-BA1C-70E4727C4F62}"/>
              </a:ext>
            </a:extLst>
          </p:cNvPr>
          <p:cNvSpPr>
            <a:spLocks noGrp="1"/>
          </p:cNvSpPr>
          <p:nvPr>
            <p:ph type="sldNum" sz="quarter" idx="12"/>
          </p:nvPr>
        </p:nvSpPr>
        <p:spPr/>
        <p:txBody>
          <a:bodyPr/>
          <a:lstStyle/>
          <a:p>
            <a:fld id="{21C2FF50-D140-5E43-AEA8-75B2CE73B6E9}" type="slidenum">
              <a:rPr lang="en-US" smtClean="0"/>
              <a:t>‹#›</a:t>
            </a:fld>
            <a:endParaRPr lang="en-US" dirty="0"/>
          </a:p>
        </p:txBody>
      </p:sp>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50239" y="1437827"/>
            <a:ext cx="10891522" cy="371923"/>
          </a:xfrm>
          <a:prstGeom prst="rect">
            <a:avLst/>
          </a:prstGeom>
        </p:spPr>
        <p:txBody>
          <a:bodyPr anchor="t">
            <a:noAutofit/>
          </a:bodyPr>
          <a:lstStyle>
            <a:lvl1pPr marL="0" indent="0">
              <a:lnSpc>
                <a:spcPct val="90000"/>
              </a:lnSpc>
              <a:spcBef>
                <a:spcPts val="0"/>
              </a:spcBef>
              <a:buNone/>
              <a:defRPr sz="2000" b="1"/>
            </a:lvl1pPr>
          </a:lstStyle>
          <a:p>
            <a:pPr lvl="0"/>
            <a:r>
              <a:rPr lang="en-US"/>
              <a:t>Subhead Edit Master text styles</a:t>
            </a:r>
          </a:p>
          <a:p>
            <a:pPr lvl="0"/>
            <a:endParaRPr lang="en-US"/>
          </a:p>
        </p:txBody>
      </p:sp>
      <p:sp>
        <p:nvSpPr>
          <p:cNvPr id="12" name="Content Placeholder 2">
            <a:extLst>
              <a:ext uri="{FF2B5EF4-FFF2-40B4-BE49-F238E27FC236}">
                <a16:creationId xmlns:a16="http://schemas.microsoft.com/office/drawing/2014/main" id="{0C077D48-388E-4AD5-AC01-78E1BA67F812}"/>
              </a:ext>
            </a:extLst>
          </p:cNvPr>
          <p:cNvSpPr>
            <a:spLocks noGrp="1"/>
          </p:cNvSpPr>
          <p:nvPr>
            <p:ph idx="1" hasCustomPrompt="1"/>
          </p:nvPr>
        </p:nvSpPr>
        <p:spPr>
          <a:xfrm>
            <a:off x="650239" y="1872641"/>
            <a:ext cx="10891522" cy="4203039"/>
          </a:xfrm>
          <a:prstGeom prst="rect">
            <a:avLst/>
          </a:prstGeom>
        </p:spPr>
        <p:txBody>
          <a:bodyPr/>
          <a:lstStyle>
            <a:lvl1pPr marL="285750" indent="-285750">
              <a:buFont typeface="Wingdings" panose="05000000000000000000" pitchFamily="2" charset="2"/>
              <a:buChar char="§"/>
              <a:defRPr/>
            </a:lvl1pPr>
            <a:lvl2pPr marL="568800" indent="-284400">
              <a:defRPr/>
            </a:lvl2pPr>
            <a:lvl3pPr marL="853200" indent="-284400">
              <a:defRPr/>
            </a:lvl3pPr>
            <a:lvl4pPr marL="1137600" indent="-284400">
              <a:defRPr/>
            </a:lvl4pPr>
            <a:lvl5pPr marL="1423350" indent="-285750">
              <a:buFont typeface="Wingdings" panose="05000000000000000000" pitchFamily="2" charset="2"/>
              <a:buChar char="§"/>
              <a:defRPr/>
            </a:lvl5pPr>
            <a:lvl6pPr marL="1422000" indent="-284400">
              <a:buFont typeface="Wingdings" panose="05000000000000000000" pitchFamily="2" charset="2"/>
              <a:buChar char="§"/>
              <a:defRPr sz="16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Tree>
    <p:extLst>
      <p:ext uri="{BB962C8B-B14F-4D97-AF65-F5344CB8AC3E}">
        <p14:creationId xmlns:p14="http://schemas.microsoft.com/office/powerpoint/2010/main" val="4008728580"/>
      </p:ext>
    </p:extLst>
  </p:cSld>
  <p:clrMapOvr>
    <a:masterClrMapping/>
  </p:clrMapOvr>
  <p:extLst>
    <p:ext uri="{DCECCB84-F9BA-43D5-87BE-67443E8EF086}">
      <p15:sldGuideLst xmlns:p15="http://schemas.microsoft.com/office/powerpoint/2012/main">
        <p15:guide id="1" pos="7265">
          <p15:clr>
            <a:srgbClr val="FBAE40"/>
          </p15:clr>
        </p15:guide>
        <p15:guide id="2" orient="horz" pos="1094">
          <p15:clr>
            <a:srgbClr val="FBAE40"/>
          </p15:clr>
        </p15:guide>
        <p15:guide id="3" orient="horz" pos="822">
          <p15:clr>
            <a:srgbClr val="FBAE40"/>
          </p15:clr>
        </p15:guide>
        <p15:guide id="4" pos="601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5188" y="1440000"/>
            <a:ext cx="10908000" cy="432000"/>
          </a:xfrm>
          <a:prstGeom prst="rect">
            <a:avLst/>
          </a:prstGeom>
        </p:spPr>
        <p:txBody>
          <a:bodyPr anchor="t">
            <a:noAutofit/>
          </a:bodyPr>
          <a:lstStyle>
            <a:lvl1pPr marL="0" indent="0">
              <a:lnSpc>
                <a:spcPct val="90000"/>
              </a:lnSpc>
              <a:spcBef>
                <a:spcPts val="0"/>
              </a:spcBef>
              <a:buNone/>
              <a:defRPr sz="2000" b="1" spc="0">
                <a:solidFill>
                  <a:schemeClr val="accent1"/>
                </a:solidFill>
              </a:defRPr>
            </a:lvl1pPr>
          </a:lstStyle>
          <a:p>
            <a:pPr lvl="0"/>
            <a:r>
              <a:rPr lang="en-US"/>
              <a:t>Subhead Edit Master text styles</a:t>
            </a:r>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9" name="Footer Placeholder 8">
            <a:extLst>
              <a:ext uri="{FF2B5EF4-FFF2-40B4-BE49-F238E27FC236}">
                <a16:creationId xmlns:a16="http://schemas.microsoft.com/office/drawing/2014/main" id="{C51A4BB6-0165-3B43-B292-DADDDDD579E0}"/>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1BE2E9E4-866D-8848-9670-A8A0A19AAAC9}"/>
              </a:ext>
            </a:extLst>
          </p:cNvPr>
          <p:cNvSpPr>
            <a:spLocks noGrp="1"/>
          </p:cNvSpPr>
          <p:nvPr>
            <p:ph type="sldNum" sz="quarter" idx="16"/>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2871086703"/>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lumn with Sub Layout">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2800" y="1412874"/>
            <a:ext cx="5328000" cy="468313"/>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dirty="0"/>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538" y="1412874"/>
            <a:ext cx="5328000" cy="468313"/>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dirty="0"/>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fld id="{7AF8E309-D608-654D-B811-6A2C46C88181}" type="slidenum">
              <a:rPr lang="en-US" smtClean="0"/>
              <a:pPr/>
              <a:t>‹#›</a:t>
            </a:fld>
            <a:endParaRPr lang="en-US" dirty="0"/>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98309"/>
            <a:ext cx="5328000" cy="409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98302"/>
            <a:ext cx="5327650" cy="4094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3619673"/>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pos="39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fld id="{7AF8E309-D608-654D-B811-6A2C46C88181}" type="slidenum">
              <a:rPr lang="en-US" smtClean="0"/>
              <a:pPr/>
              <a:t>‹#›</a:t>
            </a:fld>
            <a:endParaRPr lang="en-US" dirty="0"/>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5328738"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
        <p:nvSpPr>
          <p:cNvPr id="6" name="Content Placeholder 13">
            <a:extLst>
              <a:ext uri="{FF2B5EF4-FFF2-40B4-BE49-F238E27FC236}">
                <a16:creationId xmlns:a16="http://schemas.microsoft.com/office/drawing/2014/main" id="{963BAD92-7271-482B-BD00-E9C6A48DFC19}"/>
              </a:ext>
            </a:extLst>
          </p:cNvPr>
          <p:cNvSpPr>
            <a:spLocks noGrp="1"/>
          </p:cNvSpPr>
          <p:nvPr>
            <p:ph sz="quarter" idx="17"/>
          </p:nvPr>
        </p:nvSpPr>
        <p:spPr>
          <a:xfrm>
            <a:off x="6203399" y="1440000"/>
            <a:ext cx="5328738"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9427912"/>
      </p:ext>
    </p:extLst>
  </p:cSld>
  <p:clrMapOvr>
    <a:masterClrMapping/>
  </p:clrMapOvr>
  <p:extLst>
    <p:ext uri="{DCECCB84-F9BA-43D5-87BE-67443E8EF086}">
      <p15:sldGuideLst xmlns:p15="http://schemas.microsoft.com/office/powerpoint/2012/main">
        <p15:guide id="1" pos="3908">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74EAA05-443F-42B3-AFFA-02448A7C3A87}"/>
              </a:ext>
            </a:extLst>
          </p:cNvPr>
          <p:cNvSpPr>
            <a:spLocks noGrp="1"/>
          </p:cNvSpPr>
          <p:nvPr>
            <p:ph type="body" sz="quarter" idx="13" hasCustomPrompt="1"/>
          </p:nvPr>
        </p:nvSpPr>
        <p:spPr>
          <a:xfrm>
            <a:off x="622800" y="1440000"/>
            <a:ext cx="1090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Content Placeholder 6">
            <a:extLst>
              <a:ext uri="{FF2B5EF4-FFF2-40B4-BE49-F238E27FC236}">
                <a16:creationId xmlns:a16="http://schemas.microsoft.com/office/drawing/2014/main" id="{D401E156-3E7F-2047-94FE-2E86D5D9BFB9}"/>
              </a:ext>
            </a:extLst>
          </p:cNvPr>
          <p:cNvSpPr>
            <a:spLocks noGrp="1"/>
          </p:cNvSpPr>
          <p:nvPr>
            <p:ph sz="quarter" idx="14"/>
          </p:nvPr>
        </p:nvSpPr>
        <p:spPr>
          <a:xfrm>
            <a:off x="622800" y="1989138"/>
            <a:ext cx="10908000" cy="4103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0F149D46-0D0C-3C46-AE34-97763977AB32}"/>
              </a:ext>
            </a:extLst>
          </p:cNvPr>
          <p:cNvSpPr>
            <a:spLocks noGrp="1"/>
          </p:cNvSpPr>
          <p:nvPr>
            <p:ph type="title"/>
          </p:nvPr>
        </p:nvSpPr>
        <p:spPr/>
        <p:txBody>
          <a:bodyPr/>
          <a:lstStyle/>
          <a:p>
            <a:r>
              <a:rPr lang="en-US"/>
              <a:t>Click to edit Master title style</a:t>
            </a:r>
            <a:endParaRPr lang="en-GB"/>
          </a:p>
        </p:txBody>
      </p:sp>
      <p:sp>
        <p:nvSpPr>
          <p:cNvPr id="9" name="Footer Placeholder 8">
            <a:extLst>
              <a:ext uri="{FF2B5EF4-FFF2-40B4-BE49-F238E27FC236}">
                <a16:creationId xmlns:a16="http://schemas.microsoft.com/office/drawing/2014/main" id="{C51A4BB6-0165-3B43-B292-DADDDDD579E0}"/>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1BE2E9E4-866D-8848-9670-A8A0A19AAAC9}"/>
              </a:ext>
            </a:extLst>
          </p:cNvPr>
          <p:cNvSpPr>
            <a:spLocks noGrp="1"/>
          </p:cNvSpPr>
          <p:nvPr>
            <p:ph type="sldNum" sz="quarter" idx="16"/>
          </p:nvPr>
        </p:nvSpPr>
        <p:spPr/>
        <p:txBody>
          <a:bodyPr/>
          <a:lstStyle/>
          <a:p>
            <a:fld id="{7AF8E309-D608-654D-B811-6A2C46C88181}" type="slidenum">
              <a:rPr lang="en-US" smtClean="0"/>
              <a:pPr/>
              <a:t>‹#›</a:t>
            </a:fld>
            <a:endParaRPr lang="en-US" dirty="0"/>
          </a:p>
        </p:txBody>
      </p:sp>
    </p:spTree>
    <p:extLst>
      <p:ext uri="{BB962C8B-B14F-4D97-AF65-F5344CB8AC3E}">
        <p14:creationId xmlns:p14="http://schemas.microsoft.com/office/powerpoint/2010/main" val="751517692"/>
      </p:ext>
    </p:extLst>
  </p:cSld>
  <p:clrMapOvr>
    <a:masterClrMapping/>
  </p:clrMapOvr>
  <p:extLst>
    <p:ext uri="{DCECCB84-F9BA-43D5-87BE-67443E8EF086}">
      <p15:sldGuideLst xmlns:p15="http://schemas.microsoft.com/office/powerpoint/2012/main">
        <p15:guide id="1" pos="7265">
          <p15:clr>
            <a:srgbClr val="FBAE40"/>
          </p15:clr>
        </p15:guide>
        <p15:guide id="2" orient="horz" pos="1185">
          <p15:clr>
            <a:srgbClr val="FBAE40"/>
          </p15:clr>
        </p15:guide>
        <p15:guide id="3" orient="horz" pos="822">
          <p15:clr>
            <a:srgbClr val="FBAE40"/>
          </p15:clr>
        </p15:guide>
        <p15:guide id="4" pos="6017">
          <p15:clr>
            <a:srgbClr val="FBAE40"/>
          </p15:clr>
        </p15:guide>
        <p15:guide id="5" orient="horz" pos="1253">
          <p15:clr>
            <a:srgbClr val="FBAE40"/>
          </p15:clr>
        </p15:guide>
        <p15:guide id="6" pos="3749">
          <p15:clr>
            <a:srgbClr val="FBAE40"/>
          </p15:clr>
        </p15:guide>
        <p15:guide id="7" pos="39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and Subhead Layout">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623888" y="1440000"/>
            <a:ext cx="532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6205188" y="1440000"/>
            <a:ext cx="5328000" cy="432000"/>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fld id="{7AF8E309-D608-654D-B811-6A2C46C88181}" type="slidenum">
              <a:rPr lang="en-US" smtClean="0"/>
              <a:pPr/>
              <a:t>‹#›</a:t>
            </a:fld>
            <a:endParaRPr lang="en-US" dirty="0"/>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8" y="1989137"/>
            <a:ext cx="5328000" cy="4104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6205538" y="1989130"/>
            <a:ext cx="5327650" cy="4103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68675"/>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guide id="5" pos="3908">
          <p15:clr>
            <a:srgbClr val="FBAE40"/>
          </p15:clr>
        </p15:guide>
        <p15:guide id="6" pos="3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Subtitle Layout">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7954788" y="1440000"/>
            <a:ext cx="3578400" cy="447674"/>
          </a:xfrm>
          <a:prstGeom prst="rect">
            <a:avLst/>
          </a:prstGeom>
        </p:spPr>
        <p:txBody>
          <a:bodyPr anchor="t">
            <a:noAutofit/>
          </a:bodyPr>
          <a:lstStyle>
            <a:lvl1pPr marL="0" indent="0">
              <a:lnSpc>
                <a:spcPct val="90000"/>
              </a:lnSpc>
              <a:spcBef>
                <a:spcPts val="0"/>
              </a:spcBef>
              <a:buNone/>
              <a:defRPr sz="2000" b="1">
                <a:solidFill>
                  <a:schemeClr val="accent1"/>
                </a:solidFill>
              </a:defRPr>
            </a:lvl1pPr>
          </a:lstStyle>
          <a:p>
            <a:pPr lvl="0"/>
            <a:r>
              <a:rPr lang="en-US"/>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fld id="{7AF8E309-D608-654D-B811-6A2C46C88181}" type="slidenum">
              <a:rPr lang="en-US" smtClean="0"/>
              <a:pPr/>
              <a:t>‹#›</a:t>
            </a:fld>
            <a:endParaRPr lang="en-US" dirty="0"/>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DA7CFF13-BDFB-AA49-B3AC-2DB9CC0EE757}"/>
              </a:ext>
            </a:extLst>
          </p:cNvPr>
          <p:cNvSpPr>
            <a:spLocks noGrp="1"/>
          </p:cNvSpPr>
          <p:nvPr>
            <p:ph sz="quarter" idx="20"/>
          </p:nvPr>
        </p:nvSpPr>
        <p:spPr>
          <a:xfrm>
            <a:off x="623886" y="1440000"/>
            <a:ext cx="7200000" cy="4659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1CD22A0B-01D2-164B-969F-B0D917CE9A8E}"/>
              </a:ext>
            </a:extLst>
          </p:cNvPr>
          <p:cNvSpPr>
            <a:spLocks noGrp="1"/>
          </p:cNvSpPr>
          <p:nvPr>
            <p:ph sz="quarter" idx="21"/>
          </p:nvPr>
        </p:nvSpPr>
        <p:spPr>
          <a:xfrm>
            <a:off x="7954788" y="1989138"/>
            <a:ext cx="3578400" cy="410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7018870"/>
      </p:ext>
    </p:extLst>
  </p:cSld>
  <p:clrMapOvr>
    <a:masterClrMapping/>
  </p:clrMapOvr>
  <p:extLst>
    <p:ext uri="{DCECCB84-F9BA-43D5-87BE-67443E8EF086}">
      <p15:sldGuideLst xmlns:p15="http://schemas.microsoft.com/office/powerpoint/2012/main">
        <p15:guide id="1" orient="horz" pos="1185">
          <p15:clr>
            <a:srgbClr val="FBAE40"/>
          </p15:clr>
        </p15:guide>
        <p15:guide id="3" pos="7265">
          <p15:clr>
            <a:srgbClr val="FBAE40"/>
          </p15:clr>
        </p15:guide>
        <p15:guide id="4" pos="601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25A40-614A-0C4A-BB71-DFDE6A44E82F}"/>
              </a:ext>
            </a:extLst>
          </p:cNvPr>
          <p:cNvSpPr>
            <a:spLocks noGrp="1"/>
          </p:cNvSpPr>
          <p:nvPr>
            <p:ph type="title"/>
          </p:nvPr>
        </p:nvSpPr>
        <p:spPr>
          <a:xfrm>
            <a:off x="623889" y="333375"/>
            <a:ext cx="9467850" cy="962377"/>
          </a:xfrm>
          <a:prstGeom prst="rect">
            <a:avLst/>
          </a:prstGeom>
        </p:spPr>
        <p:txBody>
          <a:bodyPr vert="horz" lIns="91440" tIns="45720" rIns="91440" bIns="45720" rtlCol="0" anchor="t">
            <a:normAutofit/>
          </a:bodyPr>
          <a:lstStyle/>
          <a:p>
            <a:endParaRPr lang="en-US"/>
          </a:p>
        </p:txBody>
      </p:sp>
      <p:sp>
        <p:nvSpPr>
          <p:cNvPr id="5" name="Footer Placeholder 4">
            <a:extLst>
              <a:ext uri="{FF2B5EF4-FFF2-40B4-BE49-F238E27FC236}">
                <a16:creationId xmlns:a16="http://schemas.microsoft.com/office/drawing/2014/main" id="{CE8778B0-D627-DC40-9773-10985402291F}"/>
              </a:ext>
            </a:extLst>
          </p:cNvPr>
          <p:cNvSpPr>
            <a:spLocks noGrp="1"/>
          </p:cNvSpPr>
          <p:nvPr>
            <p:ph type="ftr" sz="quarter" idx="3"/>
          </p:nvPr>
        </p:nvSpPr>
        <p:spPr>
          <a:xfrm>
            <a:off x="932597" y="6092825"/>
            <a:ext cx="9159142" cy="506124"/>
          </a:xfrm>
          <a:prstGeom prst="rect">
            <a:avLst/>
          </a:prstGeom>
        </p:spPr>
        <p:txBody>
          <a:bodyPr vert="horz" lIns="91440" tIns="45720" rIns="91440" bIns="45720" rtlCol="0" anchor="b"/>
          <a:lstStyle>
            <a:lvl1pPr algn="l">
              <a:defRPr sz="900">
                <a:solidFill>
                  <a:schemeClr val="tx1"/>
                </a:solidFill>
                <a:latin typeface="+mn-lt"/>
              </a:defRPr>
            </a:lvl1pPr>
          </a:lstStyle>
          <a:p>
            <a:endParaRPr lang="en-US" dirty="0"/>
          </a:p>
        </p:txBody>
      </p:sp>
      <p:sp>
        <p:nvSpPr>
          <p:cNvPr id="6" name="Slide Number Placeholder 5">
            <a:extLst>
              <a:ext uri="{FF2B5EF4-FFF2-40B4-BE49-F238E27FC236}">
                <a16:creationId xmlns:a16="http://schemas.microsoft.com/office/drawing/2014/main" id="{AA913F3A-9AE3-E54C-9863-96DB078B8767}"/>
              </a:ext>
            </a:extLst>
          </p:cNvPr>
          <p:cNvSpPr>
            <a:spLocks noGrp="1"/>
          </p:cNvSpPr>
          <p:nvPr>
            <p:ph type="sldNum" sz="quarter" idx="4"/>
          </p:nvPr>
        </p:nvSpPr>
        <p:spPr>
          <a:xfrm>
            <a:off x="623888" y="6233822"/>
            <a:ext cx="308708" cy="365125"/>
          </a:xfrm>
          <a:prstGeom prst="rect">
            <a:avLst/>
          </a:prstGeom>
        </p:spPr>
        <p:txBody>
          <a:bodyPr vert="horz" lIns="0" tIns="45720" rIns="90000" bIns="45720" rtlCol="0" anchor="b"/>
          <a:lstStyle>
            <a:lvl1pPr algn="l">
              <a:defRPr sz="900">
                <a:solidFill>
                  <a:schemeClr val="accent2"/>
                </a:solidFill>
                <a:latin typeface="+mn-lt"/>
              </a:defRPr>
            </a:lvl1pPr>
          </a:lstStyle>
          <a:p>
            <a:fld id="{7AF8E309-D608-654D-B811-6A2C46C88181}" type="slidenum">
              <a:rPr lang="en-US" smtClean="0"/>
              <a:pPr/>
              <a:t>‹#›</a:t>
            </a:fld>
            <a:endParaRPr lang="en-US" dirty="0"/>
          </a:p>
        </p:txBody>
      </p:sp>
      <p:sp>
        <p:nvSpPr>
          <p:cNvPr id="7" name="Text Placeholder 6">
            <a:extLst>
              <a:ext uri="{FF2B5EF4-FFF2-40B4-BE49-F238E27FC236}">
                <a16:creationId xmlns:a16="http://schemas.microsoft.com/office/drawing/2014/main" id="{BAE56C7F-E073-4349-AA82-F6474617AF7D}"/>
              </a:ext>
            </a:extLst>
          </p:cNvPr>
          <p:cNvSpPr>
            <a:spLocks noGrp="1"/>
          </p:cNvSpPr>
          <p:nvPr>
            <p:ph type="body" idx="1"/>
          </p:nvPr>
        </p:nvSpPr>
        <p:spPr>
          <a:xfrm>
            <a:off x="623888" y="1440000"/>
            <a:ext cx="10909300" cy="4652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233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accent3"/>
        </a:buClr>
        <a:buFont typeface="Arial" panose="020B0604020202020204" pitchFamily="34" charset="0"/>
        <a:buChar char="•"/>
        <a:tabLst/>
        <a:defRPr lang="en-US" sz="1600" kern="1200" dirty="0">
          <a:solidFill>
            <a:schemeClr val="tx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357">
          <p15:clr>
            <a:srgbClr val="F26B43"/>
          </p15:clr>
        </p15:guide>
        <p15:guide id="2" pos="7265">
          <p15:clr>
            <a:srgbClr val="F26B43"/>
          </p15:clr>
        </p15:guide>
        <p15:guide id="3" orient="horz" pos="903">
          <p15:clr>
            <a:srgbClr val="F26B43"/>
          </p15:clr>
        </p15:guide>
        <p15:guide id="4" orient="horz" pos="822">
          <p15:clr>
            <a:srgbClr val="F26B43"/>
          </p15:clr>
        </p15:guide>
        <p15:guide id="5" orient="horz" pos="3838">
          <p15:clr>
            <a:srgbClr val="F26B43"/>
          </p15:clr>
        </p15:guide>
        <p15:guide id="6" pos="393">
          <p15:clr>
            <a:srgbClr val="F26B43"/>
          </p15:clr>
        </p15:guide>
        <p15:guide id="7" orient="horz" pos="210">
          <p15:clr>
            <a:srgbClr val="F26B43"/>
          </p15:clr>
        </p15:guide>
        <p15:guide id="9" pos="3817">
          <p15:clr>
            <a:srgbClr val="F26B43"/>
          </p15:clr>
        </p15:guide>
        <p15:guide id="10" orient="horz" pos="4156">
          <p15:clr>
            <a:srgbClr val="F26B43"/>
          </p15:clr>
        </p15:guide>
        <p15:guide id="12" pos="7491">
          <p15:clr>
            <a:srgbClr val="F26B43"/>
          </p15:clr>
        </p15:guide>
        <p15:guide id="13" orient="horz" pos="12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41.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medicines.org.uk/emc/product/2899/smpc" TargetMode="Externa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hyperlink" Target="https://www.ema.europa.eu/documents/product-information/kerendia-epar-product-information_en.pdf" TargetMode="External"/><Relationship Id="rId10" Type="http://schemas.openxmlformats.org/officeDocument/2006/relationships/image" Target="../media/image23.png"/><Relationship Id="rId4" Type="http://schemas.openxmlformats.org/officeDocument/2006/relationships/hyperlink" Target="https://www.medicines.org.uk/emc/product/3665/smpc#INDICATIONS" TargetMode="Externa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hyperlink" Target="https://www.ema.europa.eu/documents/product-information/kerendia-epar-product-information_en.pdf" TargetMode="External"/><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37.svg"/><Relationship Id="rId1" Type="http://schemas.openxmlformats.org/officeDocument/2006/relationships/slideLayout" Target="../slideLayouts/slideLayout2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8566B0-6F0F-4C09-8F9D-3C551505BECF}"/>
              </a:ext>
            </a:extLst>
          </p:cNvPr>
          <p:cNvSpPr>
            <a:spLocks noGrp="1"/>
          </p:cNvSpPr>
          <p:nvPr>
            <p:ph type="title"/>
          </p:nvPr>
        </p:nvSpPr>
        <p:spPr>
          <a:ln>
            <a:noFill/>
          </a:ln>
        </p:spPr>
        <p:txBody>
          <a:bodyPr>
            <a:normAutofit fontScale="90000"/>
          </a:bodyPr>
          <a:lstStyle/>
          <a:p>
            <a:r>
              <a:rPr lang="en-GB" sz="4400" i="0" dirty="0"/>
              <a:t>Nonsteroidal MRAs as part of the comprehensive approach to CKD: </a:t>
            </a:r>
            <a:br>
              <a:rPr lang="en-GB" sz="4400" i="0" dirty="0"/>
            </a:br>
            <a:r>
              <a:rPr lang="en-GB" sz="4400" i="0" dirty="0"/>
              <a:t>Guideline updates</a:t>
            </a:r>
            <a:endParaRPr lang="en-US" dirty="0"/>
          </a:p>
        </p:txBody>
      </p:sp>
      <p:sp>
        <p:nvSpPr>
          <p:cNvPr id="9" name="Text Placeholder 8">
            <a:extLst>
              <a:ext uri="{FF2B5EF4-FFF2-40B4-BE49-F238E27FC236}">
                <a16:creationId xmlns:a16="http://schemas.microsoft.com/office/drawing/2014/main" id="{39C50C0A-1528-421B-8B55-00A2579BFBCE}"/>
              </a:ext>
            </a:extLst>
          </p:cNvPr>
          <p:cNvSpPr>
            <a:spLocks noGrp="1"/>
          </p:cNvSpPr>
          <p:nvPr>
            <p:ph type="body" idx="1"/>
          </p:nvPr>
        </p:nvSpPr>
        <p:spPr>
          <a:xfrm>
            <a:off x="623887" y="3573464"/>
            <a:ext cx="5555531" cy="1570036"/>
          </a:xfrm>
        </p:spPr>
        <p:txBody>
          <a:bodyPr>
            <a:noAutofit/>
          </a:bodyPr>
          <a:lstStyle/>
          <a:p>
            <a:r>
              <a:rPr lang="en-US" b="1" dirty="0"/>
              <a:t>Beatriz Fernández-Fernández</a:t>
            </a:r>
          </a:p>
          <a:p>
            <a:r>
              <a:rPr lang="es-ES" b="0" dirty="0">
                <a:latin typeface="+mj-lt"/>
              </a:rPr>
              <a:t>Servicio de Nefrología e Hipertensión, </a:t>
            </a:r>
            <a:br>
              <a:rPr lang="es-ES" b="0" dirty="0">
                <a:latin typeface="+mj-lt"/>
              </a:rPr>
            </a:br>
            <a:r>
              <a:rPr lang="es-ES" b="0" dirty="0">
                <a:latin typeface="+mj-lt"/>
              </a:rPr>
              <a:t>Hospital Universitario Fundación Jiménez Díaz</a:t>
            </a:r>
          </a:p>
          <a:p>
            <a:r>
              <a:rPr lang="en-GB" b="0" dirty="0">
                <a:latin typeface="+mj-lt"/>
              </a:rPr>
              <a:t>Madrid, Spain </a:t>
            </a:r>
          </a:p>
        </p:txBody>
      </p:sp>
      <p:sp>
        <p:nvSpPr>
          <p:cNvPr id="2" name="Text Placeholder 3">
            <a:extLst>
              <a:ext uri="{FF2B5EF4-FFF2-40B4-BE49-F238E27FC236}">
                <a16:creationId xmlns:a16="http://schemas.microsoft.com/office/drawing/2014/main" id="{89AFECB9-9B56-9115-393E-09F25E6E19CF}"/>
              </a:ext>
            </a:extLst>
          </p:cNvPr>
          <p:cNvSpPr txBox="1">
            <a:spLocks/>
          </p:cNvSpPr>
          <p:nvPr/>
        </p:nvSpPr>
        <p:spPr>
          <a:xfrm>
            <a:off x="623888" y="6107113"/>
            <a:ext cx="5111750" cy="431800"/>
          </a:xfrm>
          <a:prstGeom prst="rect">
            <a:avLst/>
          </a:prstGeom>
        </p:spPr>
        <p:txBody>
          <a:bodyPr vert="horz" lIns="91440" tIns="45720" rIns="91440" bIns="45720" rtlCol="0" anchor="b">
            <a:noAutofit/>
          </a:bodyPr>
          <a:lstStyle>
            <a:defPPr>
              <a:defRPr lang="en-US"/>
            </a:defPPr>
            <a:lvl1pPr algn="l" defTabSz="609585" rtl="0" eaLnBrk="0" fontAlgn="base" hangingPunct="0">
              <a:spcBef>
                <a:spcPct val="0"/>
              </a:spcBef>
              <a:spcAft>
                <a:spcPct val="0"/>
              </a:spcAft>
              <a:defRPr sz="900" kern="1200">
                <a:solidFill>
                  <a:schemeClr val="tx1"/>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3585A"/>
                </a:solidFill>
                <a:effectLst/>
                <a:uLnTx/>
                <a:uFillTx/>
                <a:latin typeface="Arial" panose="020B0604020202020204" pitchFamily="34" charset="0"/>
                <a:ea typeface="MS PGothic" charset="0"/>
              </a:rPr>
              <a:t>Date of preparation: </a:t>
            </a:r>
            <a:r>
              <a:rPr lang="en-GB" sz="1100" dirty="0">
                <a:solidFill>
                  <a:srgbClr val="53585A"/>
                </a:solidFill>
                <a:latin typeface="Arial" panose="020B0604020202020204" pitchFamily="34" charset="0"/>
              </a:rPr>
              <a:t>June</a:t>
            </a:r>
            <a:r>
              <a:rPr kumimoji="0" lang="en-GB" sz="1100" b="0" i="0" u="none" strike="noStrike" kern="1200" cap="none" spc="0" normalizeH="0" baseline="0" noProof="0" dirty="0">
                <a:ln>
                  <a:noFill/>
                </a:ln>
                <a:solidFill>
                  <a:srgbClr val="53585A"/>
                </a:solidFill>
                <a:effectLst/>
                <a:uLnTx/>
                <a:uFillTx/>
                <a:latin typeface="Arial" panose="020B0604020202020204" pitchFamily="34" charset="0"/>
                <a:ea typeface="MS PGothic" charset="0"/>
              </a:rPr>
              <a:t> 2023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3585A"/>
                </a:solidFill>
                <a:effectLst/>
                <a:uLnTx/>
                <a:uFillTx/>
                <a:latin typeface="Arial" panose="020B0604020202020204" pitchFamily="34" charset="0"/>
                <a:ea typeface="MS PGothic" charset="0"/>
              </a:rPr>
              <a:t>MA-M_FIN-ALL-</a:t>
            </a:r>
            <a:r>
              <a:rPr lang="en-GB" sz="1100" dirty="0">
                <a:solidFill>
                  <a:srgbClr val="53585A"/>
                </a:solidFill>
                <a:latin typeface="Arial" panose="020B0604020202020204" pitchFamily="34" charset="0"/>
              </a:rPr>
              <a:t>1232</a:t>
            </a:r>
            <a:r>
              <a:rPr kumimoji="0" lang="en-GB" sz="1100" b="0" i="0" u="none" strike="noStrike" kern="1200" cap="none" spc="0" normalizeH="0" baseline="0" noProof="0" dirty="0">
                <a:ln>
                  <a:noFill/>
                </a:ln>
                <a:solidFill>
                  <a:srgbClr val="53585A"/>
                </a:solidFill>
                <a:effectLst/>
                <a:uLnTx/>
                <a:uFillTx/>
                <a:latin typeface="Arial" panose="020B0604020202020204" pitchFamily="34" charset="0"/>
                <a:ea typeface="MS PGothic" charset="0"/>
              </a:rPr>
              <a:t>-1, MA-M_FIN-IT-0074-1</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53585A"/>
                </a:solidFill>
                <a:effectLst/>
                <a:uLnTx/>
                <a:uFillTx/>
                <a:latin typeface="Arial" panose="020B0604020202020204" pitchFamily="34" charset="0"/>
                <a:ea typeface="MS PGothic" charset="0"/>
              </a:rPr>
              <a:t>Bayer sponsored symposium</a:t>
            </a:r>
          </a:p>
        </p:txBody>
      </p:sp>
    </p:spTree>
    <p:extLst>
      <p:ext uri="{BB962C8B-B14F-4D97-AF65-F5344CB8AC3E}">
        <p14:creationId xmlns:p14="http://schemas.microsoft.com/office/powerpoint/2010/main" val="83520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630BC29-7E41-C1D5-4999-D9F8DB9FFF21}"/>
              </a:ext>
            </a:extLst>
          </p:cNvPr>
          <p:cNvSpPr>
            <a:spLocks noGrp="1"/>
          </p:cNvSpPr>
          <p:nvPr>
            <p:ph type="ftr" sz="quarter" idx="14"/>
          </p:nvPr>
        </p:nvSpPr>
        <p:spPr>
          <a:xfrm>
            <a:off x="932597" y="5675259"/>
            <a:ext cx="9878278" cy="923690"/>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*ACEi or ARB (at maximal tolerated doses) should be first-line therapy for hypertension when albuminuria is present. Otherwise, dihydropyridine calcium channel blocker or diuretic can also be considered; all three classes are often needed to attain BP targets; </a:t>
            </a:r>
            <a:r>
              <a:rPr kumimoji="0" lang="en-GB" sz="9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glycaemia, albuminuria, BP, CVD risk and lipids; </a:t>
            </a:r>
            <a:r>
              <a:rPr kumimoji="0" lang="en-GB" sz="9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finerenone is currently the only nonsteroidal MRA with proven clinical kidney and CV benefits; </a:t>
            </a:r>
            <a:r>
              <a:rPr kumimoji="0" lang="en-GB" sz="9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after treatment with RASis in patients with UACR ≥30 mg/g and normal serum potassium.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ACR, albumin-to-creatinine ratio; ASCVD, atherosclerotic cardiovascular disease; BP, blood pressure; CCB, calcium channel blocker; CVD, cardiovascular disease; </a:t>
            </a:r>
            <a:b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GLP-1 RA, glucagon-like peptide-1 receptor agonist; HTN, hypertension; PCSK9i, proprotein convertase subtilisin/kexin type 9 inhibitor; RAS, renin–angiotensin system; T1D, type 1 diabetes</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Kidney Disease: Improving Global Outcomes (KDIGO).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Kidney Int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2022;102:S1–S128</a:t>
            </a:r>
            <a:endPar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endParaRPr>
          </a:p>
        </p:txBody>
      </p:sp>
      <p:sp>
        <p:nvSpPr>
          <p:cNvPr id="11" name="Slide Number Placeholder 10">
            <a:extLst>
              <a:ext uri="{FF2B5EF4-FFF2-40B4-BE49-F238E27FC236}">
                <a16:creationId xmlns:a16="http://schemas.microsoft.com/office/drawing/2014/main" id="{16256F17-AC89-4FDE-470E-81F452B69ECA}"/>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
        <p:nvSpPr>
          <p:cNvPr id="5" name="Title 4">
            <a:extLst>
              <a:ext uri="{FF2B5EF4-FFF2-40B4-BE49-F238E27FC236}">
                <a16:creationId xmlns:a16="http://schemas.microsoft.com/office/drawing/2014/main" id="{351E5008-A3B9-4030-AAFF-AE5660BAAD73}"/>
              </a:ext>
            </a:extLst>
          </p:cNvPr>
          <p:cNvSpPr>
            <a:spLocks noGrp="1"/>
          </p:cNvSpPr>
          <p:nvPr>
            <p:ph type="title"/>
          </p:nvPr>
        </p:nvSpPr>
        <p:spPr/>
        <p:txBody>
          <a:bodyPr>
            <a:normAutofit fontScale="90000"/>
          </a:bodyPr>
          <a:lstStyle/>
          <a:p>
            <a:r>
              <a:rPr lang="en-GB" dirty="0"/>
              <a:t>KDIGO 2022 guidelines recommend a holistic approach to improve outcomes in patients with CKD and T2D </a:t>
            </a:r>
          </a:p>
        </p:txBody>
      </p:sp>
      <p:grpSp>
        <p:nvGrpSpPr>
          <p:cNvPr id="6" name="Group 5">
            <a:extLst>
              <a:ext uri="{FF2B5EF4-FFF2-40B4-BE49-F238E27FC236}">
                <a16:creationId xmlns:a16="http://schemas.microsoft.com/office/drawing/2014/main" id="{EF66BDA9-F320-95BF-EF29-DF78E9A3DC97}"/>
              </a:ext>
            </a:extLst>
          </p:cNvPr>
          <p:cNvGrpSpPr/>
          <p:nvPr/>
        </p:nvGrpSpPr>
        <p:grpSpPr>
          <a:xfrm>
            <a:off x="502825" y="1015838"/>
            <a:ext cx="7068636" cy="4432462"/>
            <a:chOff x="2616538" y="824921"/>
            <a:chExt cx="8545373" cy="5074916"/>
          </a:xfrm>
        </p:grpSpPr>
        <p:pic>
          <p:nvPicPr>
            <p:cNvPr id="7" name="Picture 6">
              <a:extLst>
                <a:ext uri="{FF2B5EF4-FFF2-40B4-BE49-F238E27FC236}">
                  <a16:creationId xmlns:a16="http://schemas.microsoft.com/office/drawing/2014/main" id="{B37E439F-F1C2-4F4C-9B48-FFD04846BE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65983" y="824921"/>
              <a:ext cx="7695928" cy="5074916"/>
            </a:xfrm>
            <a:prstGeom prst="rect">
              <a:avLst/>
            </a:prstGeom>
          </p:spPr>
        </p:pic>
        <p:sp>
          <p:nvSpPr>
            <p:cNvPr id="12" name="Rectangle 11">
              <a:extLst>
                <a:ext uri="{FF2B5EF4-FFF2-40B4-BE49-F238E27FC236}">
                  <a16:creationId xmlns:a16="http://schemas.microsoft.com/office/drawing/2014/main" id="{553268ED-5D47-230F-A641-9851A91B65D6}"/>
                </a:ext>
              </a:extLst>
            </p:cNvPr>
            <p:cNvSpPr/>
            <p:nvPr/>
          </p:nvSpPr>
          <p:spPr>
            <a:xfrm>
              <a:off x="2984539" y="1394037"/>
              <a:ext cx="1648745" cy="393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53585A"/>
                  </a:solidFill>
                  <a:effectLst/>
                  <a:uLnTx/>
                  <a:uFillTx/>
                  <a:latin typeface="Arial" panose="020B0604020202020204"/>
                  <a:ea typeface="+mn-ea"/>
                  <a:cs typeface="+mn-cs"/>
                </a:rPr>
                <a:t>Lifestyle</a:t>
              </a:r>
            </a:p>
          </p:txBody>
        </p:sp>
        <p:sp>
          <p:nvSpPr>
            <p:cNvPr id="13" name="Rectangle 12">
              <a:extLst>
                <a:ext uri="{FF2B5EF4-FFF2-40B4-BE49-F238E27FC236}">
                  <a16:creationId xmlns:a16="http://schemas.microsoft.com/office/drawing/2014/main" id="{24D82C8A-E384-60E7-0B10-92F7CE8906CA}"/>
                </a:ext>
              </a:extLst>
            </p:cNvPr>
            <p:cNvSpPr/>
            <p:nvPr/>
          </p:nvSpPr>
          <p:spPr>
            <a:xfrm>
              <a:off x="3021908" y="2261813"/>
              <a:ext cx="1648745" cy="526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First-line drug therapy</a:t>
              </a:r>
            </a:p>
          </p:txBody>
        </p:sp>
        <p:sp>
          <p:nvSpPr>
            <p:cNvPr id="15" name="Rectangle 14">
              <a:extLst>
                <a:ext uri="{FF2B5EF4-FFF2-40B4-BE49-F238E27FC236}">
                  <a16:creationId xmlns:a16="http://schemas.microsoft.com/office/drawing/2014/main" id="{A4EC9117-D54E-3509-3F43-1E2E7679E5D5}"/>
                </a:ext>
              </a:extLst>
            </p:cNvPr>
            <p:cNvSpPr/>
            <p:nvPr/>
          </p:nvSpPr>
          <p:spPr>
            <a:xfrm>
              <a:off x="2616538" y="3677669"/>
              <a:ext cx="2459484" cy="71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Additional </a:t>
              </a:r>
              <a:b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b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risk-based therapy</a:t>
              </a:r>
            </a:p>
          </p:txBody>
        </p:sp>
        <p:sp>
          <p:nvSpPr>
            <p:cNvPr id="8" name="Rectangle 7">
              <a:extLst>
                <a:ext uri="{FF2B5EF4-FFF2-40B4-BE49-F238E27FC236}">
                  <a16:creationId xmlns:a16="http://schemas.microsoft.com/office/drawing/2014/main" id="{155EA5F3-6EB3-AF23-0759-89FE27DF928B}"/>
                </a:ext>
              </a:extLst>
            </p:cNvPr>
            <p:cNvSpPr/>
            <p:nvPr/>
          </p:nvSpPr>
          <p:spPr>
            <a:xfrm>
              <a:off x="3021908" y="1340069"/>
              <a:ext cx="1648745" cy="393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Lifestyle</a:t>
              </a:r>
            </a:p>
          </p:txBody>
        </p:sp>
        <p:sp>
          <p:nvSpPr>
            <p:cNvPr id="14" name="Rectangle 13">
              <a:extLst>
                <a:ext uri="{FF2B5EF4-FFF2-40B4-BE49-F238E27FC236}">
                  <a16:creationId xmlns:a16="http://schemas.microsoft.com/office/drawing/2014/main" id="{DB7CB2E1-646E-0BE1-826C-937F5DD74915}"/>
                </a:ext>
              </a:extLst>
            </p:cNvPr>
            <p:cNvSpPr/>
            <p:nvPr/>
          </p:nvSpPr>
          <p:spPr>
            <a:xfrm>
              <a:off x="2789835" y="3200401"/>
              <a:ext cx="2112890" cy="48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Regular reassessment of risk factors</a:t>
              </a:r>
              <a:r>
                <a:rPr kumimoji="0" lang="en-GB" sz="1200" b="0" i="0" u="none" strike="noStrike" kern="1200" cap="none" spc="0" normalizeH="0" baseline="30000" noProof="0" dirty="0">
                  <a:ln>
                    <a:noFill/>
                  </a:ln>
                  <a:solidFill>
                    <a:srgbClr val="53585A"/>
                  </a:solidFill>
                  <a:effectLst/>
                  <a:uLnTx/>
                  <a:uFillTx/>
                  <a:latin typeface="Arial" panose="020B0604020202020204"/>
                  <a:ea typeface="+mn-ea"/>
                  <a:cs typeface="+mn-cs"/>
                </a:rPr>
                <a:t>#</a:t>
              </a:r>
            </a:p>
          </p:txBody>
        </p:sp>
      </p:grpSp>
      <p:sp>
        <p:nvSpPr>
          <p:cNvPr id="10" name="Rectangle: Rounded Corners 9">
            <a:extLst>
              <a:ext uri="{FF2B5EF4-FFF2-40B4-BE49-F238E27FC236}">
                <a16:creationId xmlns:a16="http://schemas.microsoft.com/office/drawing/2014/main" id="{29CB99A1-1DD6-D777-B714-9FBEA1C9BEBF}"/>
              </a:ext>
            </a:extLst>
          </p:cNvPr>
          <p:cNvSpPr/>
          <p:nvPr/>
        </p:nvSpPr>
        <p:spPr>
          <a:xfrm>
            <a:off x="3580702" y="3497699"/>
            <a:ext cx="1071685" cy="636698"/>
          </a:xfrm>
          <a:prstGeom prst="round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DBFD3994-3608-7132-B14F-79D3B43E78F3}"/>
              </a:ext>
            </a:extLst>
          </p:cNvPr>
          <p:cNvSpPr/>
          <p:nvPr/>
        </p:nvSpPr>
        <p:spPr>
          <a:xfrm>
            <a:off x="8340727" y="2413636"/>
            <a:ext cx="2645797" cy="2539363"/>
          </a:xfrm>
          <a:prstGeom prst="roundRect">
            <a:avLst>
              <a:gd name="adj" fmla="val 11053"/>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66B512"/>
                </a:solidFill>
                <a:effectLst/>
                <a:uLnTx/>
                <a:uFillTx/>
                <a:latin typeface="Arial" panose="020B0604020202020204"/>
                <a:ea typeface="+mn-ea"/>
                <a:cs typeface="+mn-cs"/>
              </a:rPr>
              <a:t>The KDIGO 2022 guidelines position finerenone in </a:t>
            </a:r>
            <a:r>
              <a:rPr kumimoji="0" lang="en-GB" sz="2400" b="1" i="0" u="none" strike="noStrike" kern="1200" cap="none" spc="0" normalizeH="0" baseline="0" noProof="0" dirty="0">
                <a:ln>
                  <a:noFill/>
                </a:ln>
                <a:solidFill>
                  <a:srgbClr val="66B512"/>
                </a:solidFill>
                <a:effectLst/>
                <a:uLnTx/>
                <a:uFillTx/>
                <a:latin typeface="Arial" panose="020B0604020202020204"/>
                <a:ea typeface="+mn-ea"/>
                <a:cs typeface="+mn-cs"/>
              </a:rPr>
              <a:t>ALL</a:t>
            </a:r>
            <a:r>
              <a:rPr kumimoji="0" lang="en-GB" sz="1400" b="0" i="0" u="none" strike="noStrike" kern="1200" cap="none" spc="0" normalizeH="0" baseline="0" noProof="0" dirty="0">
                <a:ln>
                  <a:noFill/>
                </a:ln>
                <a:solidFill>
                  <a:srgbClr val="66B512"/>
                </a:solidFill>
                <a:effectLst/>
                <a:uLnTx/>
                <a:uFillTx/>
                <a:latin typeface="Arial" panose="020B0604020202020204"/>
                <a:ea typeface="+mn-ea"/>
                <a:cs typeface="+mn-cs"/>
              </a:rPr>
              <a:t> </a:t>
            </a:r>
            <a:r>
              <a:rPr kumimoji="0" lang="en-GB" sz="1600" b="0" i="0" u="none" strike="noStrike" kern="1200" cap="none" spc="0" normalizeH="0" baseline="0" noProof="0" dirty="0">
                <a:ln>
                  <a:noFill/>
                </a:ln>
                <a:solidFill>
                  <a:srgbClr val="66B512"/>
                </a:solidFill>
                <a:effectLst/>
                <a:uLnTx/>
                <a:uFillTx/>
                <a:latin typeface="Arial" panose="020B0604020202020204"/>
                <a:ea typeface="+mn-ea"/>
                <a:cs typeface="+mn-cs"/>
              </a:rPr>
              <a:t>patients with diabetes and CKD </a:t>
            </a:r>
            <a:br>
              <a:rPr kumimoji="0" lang="en-GB" sz="1600" b="0" i="0" u="none" strike="noStrike" kern="1200" cap="none" spc="0" normalizeH="0" baseline="0" noProof="0" dirty="0">
                <a:ln>
                  <a:noFill/>
                </a:ln>
                <a:solidFill>
                  <a:srgbClr val="66B512"/>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66B512"/>
                </a:solidFill>
                <a:effectLst/>
                <a:uLnTx/>
                <a:uFillTx/>
                <a:latin typeface="Arial" panose="020B0604020202020204"/>
                <a:ea typeface="+mn-ea"/>
                <a:cs typeface="+mn-cs"/>
              </a:rPr>
              <a:t>(UACR ≥30 mg/g)</a:t>
            </a:r>
            <a:r>
              <a:rPr kumimoji="0" lang="en-GB" sz="1600" b="0" i="0" u="none" strike="noStrike" kern="1200" cap="none" spc="0" normalizeH="0" baseline="30000" noProof="0" dirty="0">
                <a:ln>
                  <a:noFill/>
                </a:ln>
                <a:solidFill>
                  <a:srgbClr val="66B512"/>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srgbClr val="66B512"/>
                </a:solidFill>
                <a:effectLst/>
                <a:uLnTx/>
                <a:uFillTx/>
                <a:latin typeface="Arial" panose="020B0604020202020204"/>
                <a:ea typeface="+mn-ea"/>
                <a:cs typeface="+mn-cs"/>
              </a:rPr>
              <a:t> </a:t>
            </a:r>
            <a:endParaRPr kumimoji="0" lang="en-GB" sz="1400" b="0" i="0" u="none" strike="noStrike" kern="1200" cap="none" spc="0" normalizeH="0" baseline="0" noProof="0" dirty="0">
              <a:ln>
                <a:noFill/>
              </a:ln>
              <a:solidFill>
                <a:srgbClr val="66B512"/>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A7BFBEF1-25E0-9987-793A-2BCA05B433B5}"/>
              </a:ext>
            </a:extLst>
          </p:cNvPr>
          <p:cNvSpPr/>
          <p:nvPr/>
        </p:nvSpPr>
        <p:spPr>
          <a:xfrm>
            <a:off x="9186981" y="2005425"/>
            <a:ext cx="914401" cy="9623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654F2765-B44D-D428-B899-17BF063896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5233" y="2190685"/>
            <a:ext cx="616835" cy="616835"/>
          </a:xfrm>
          <a:prstGeom prst="rect">
            <a:avLst/>
          </a:prstGeom>
        </p:spPr>
      </p:pic>
      <p:sp>
        <p:nvSpPr>
          <p:cNvPr id="4" name="Isosceles Triangle 3">
            <a:extLst>
              <a:ext uri="{FF2B5EF4-FFF2-40B4-BE49-F238E27FC236}">
                <a16:creationId xmlns:a16="http://schemas.microsoft.com/office/drawing/2014/main" id="{285F468E-C6D8-3FC6-CEDD-49E7EEC05CC9}"/>
              </a:ext>
            </a:extLst>
          </p:cNvPr>
          <p:cNvSpPr/>
          <p:nvPr/>
        </p:nvSpPr>
        <p:spPr>
          <a:xfrm rot="5400000">
            <a:off x="7339122" y="3295797"/>
            <a:ext cx="840457" cy="32877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038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Top Corners Rounded 47">
            <a:extLst>
              <a:ext uri="{FF2B5EF4-FFF2-40B4-BE49-F238E27FC236}">
                <a16:creationId xmlns:a16="http://schemas.microsoft.com/office/drawing/2014/main" id="{D33A3322-9D5D-5388-D370-1E4B6AA23D9B}"/>
              </a:ext>
            </a:extLst>
          </p:cNvPr>
          <p:cNvSpPr/>
          <p:nvPr/>
        </p:nvSpPr>
        <p:spPr>
          <a:xfrm>
            <a:off x="4347143" y="1213127"/>
            <a:ext cx="3276000" cy="4331991"/>
          </a:xfrm>
          <a:prstGeom prst="round2SameRect">
            <a:avLst>
              <a:gd name="adj1" fmla="val 1365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Top Corners Rounded 48">
            <a:extLst>
              <a:ext uri="{FF2B5EF4-FFF2-40B4-BE49-F238E27FC236}">
                <a16:creationId xmlns:a16="http://schemas.microsoft.com/office/drawing/2014/main" id="{3F358835-2561-A678-BF35-8DB159818798}"/>
              </a:ext>
            </a:extLst>
          </p:cNvPr>
          <p:cNvSpPr/>
          <p:nvPr/>
        </p:nvSpPr>
        <p:spPr>
          <a:xfrm>
            <a:off x="7756290" y="1232916"/>
            <a:ext cx="3811822" cy="4367854"/>
          </a:xfrm>
          <a:prstGeom prst="round2SameRect">
            <a:avLst>
              <a:gd name="adj1" fmla="val 10529"/>
              <a:gd name="adj2" fmla="val 0"/>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Rounded Corners 37">
            <a:extLst>
              <a:ext uri="{FF2B5EF4-FFF2-40B4-BE49-F238E27FC236}">
                <a16:creationId xmlns:a16="http://schemas.microsoft.com/office/drawing/2014/main" id="{737890FA-E0A2-E8C9-6309-221235EA12E3}"/>
              </a:ext>
            </a:extLst>
          </p:cNvPr>
          <p:cNvSpPr/>
          <p:nvPr/>
        </p:nvSpPr>
        <p:spPr>
          <a:xfrm>
            <a:off x="7772352" y="1861813"/>
            <a:ext cx="3807792" cy="3960194"/>
          </a:xfrm>
          <a:prstGeom prst="roundRect">
            <a:avLst>
              <a:gd name="adj" fmla="val 3228"/>
            </a:avLst>
          </a:prstGeom>
          <a:solidFill>
            <a:schemeClr val="bg1"/>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3455"/>
                </a:solidFill>
                <a:effectLst/>
                <a:uLnTx/>
                <a:uFillTx/>
                <a:latin typeface="Arial" panose="020B0604020202020204"/>
                <a:ea typeface="+mn-ea"/>
                <a:cs typeface="+mn-cs"/>
              </a:rPr>
              <a:t>In </a:t>
            </a:r>
            <a:r>
              <a:rPr kumimoji="0" lang="en-GB" sz="1400" b="1" i="0" u="none" strike="noStrike" kern="1200" cap="none" spc="0" normalizeH="0" baseline="0" noProof="0" dirty="0">
                <a:ln>
                  <a:noFill/>
                </a:ln>
                <a:solidFill>
                  <a:srgbClr val="66B512"/>
                </a:solidFill>
                <a:effectLst/>
                <a:uLnTx/>
                <a:uFillTx/>
                <a:latin typeface="Arial" panose="020B0604020202020204"/>
                <a:ea typeface="+mn-ea"/>
                <a:cs typeface="+mn-cs"/>
              </a:rPr>
              <a:t>June 2022</a:t>
            </a:r>
            <a:r>
              <a:rPr kumimoji="0" lang="en-GB" sz="1400" b="1" i="0" u="none" strike="noStrike" kern="1200" cap="none" spc="0" normalizeH="0" baseline="0" noProof="0" dirty="0">
                <a:ln>
                  <a:noFill/>
                </a:ln>
                <a:solidFill>
                  <a:srgbClr val="003455"/>
                </a:solidFill>
                <a:effectLst/>
                <a:uLnTx/>
                <a:uFillTx/>
                <a:latin typeface="Arial" panose="020B0604020202020204"/>
                <a:ea typeface="+mn-ea"/>
                <a:cs typeface="+mn-cs"/>
              </a:rPr>
              <a:t>, a recommendation was added which included evidence from trials of medication effects on heart failure and CV and CKD outcomes in patients with T2D</a:t>
            </a:r>
            <a:r>
              <a:rPr kumimoji="0" lang="en-GB" sz="1400" b="1" i="0" u="none" strike="noStrike" kern="1200" cap="none" spc="0" normalizeH="0" baseline="30000" noProof="0" dirty="0">
                <a:ln>
                  <a:noFill/>
                </a:ln>
                <a:solidFill>
                  <a:srgbClr val="003455"/>
                </a:solidFill>
                <a:effectLst/>
                <a:uLnTx/>
                <a:uFillTx/>
                <a:latin typeface="Arial" panose="020B0604020202020204"/>
                <a:ea typeface="+mn-ea"/>
                <a:cs typeface="+mn-cs"/>
              </a:rPr>
              <a:t>4</a:t>
            </a:r>
            <a:r>
              <a:rPr kumimoji="0" lang="en-GB" sz="1400" b="1" i="0" u="none" strike="noStrike" kern="1200" cap="none" spc="0" normalizeH="0" baseline="0" noProof="0" dirty="0">
                <a:ln>
                  <a:noFill/>
                </a:ln>
                <a:solidFill>
                  <a:srgbClr val="003455"/>
                </a:solidFill>
                <a:effectLst/>
                <a:uLnTx/>
                <a:uFillTx/>
                <a:latin typeface="Arial" panose="020B0604020202020204"/>
                <a:ea typeface="+mn-ea"/>
                <a:cs typeface="+mn-cs"/>
              </a:rPr>
              <a:t> </a:t>
            </a: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66B512"/>
                </a:solidFill>
                <a:effectLst/>
                <a:uLnTx/>
                <a:uFillTx/>
                <a:latin typeface="Arial" panose="020B0604020202020204"/>
                <a:ea typeface="+mn-ea"/>
                <a:cs typeface="+mn-cs"/>
              </a:rPr>
              <a:t>January 2023 update:</a:t>
            </a:r>
          </a:p>
          <a:p>
            <a:pPr marL="358775"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66B512"/>
              </a:solidFill>
              <a:effectLst/>
              <a:uLnTx/>
              <a:uFillTx/>
              <a:latin typeface="Arial" panose="020B0604020202020204"/>
              <a:ea typeface="+mn-ea"/>
              <a:cs typeface="+mn-cs"/>
            </a:endParaRPr>
          </a:p>
          <a:p>
            <a:pPr marL="173038"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003455"/>
              </a:solidFill>
              <a:effectLst/>
              <a:uLnTx/>
              <a:uFillTx/>
              <a:latin typeface="Arial" panose="020B0604020202020204"/>
              <a:ea typeface="+mn-ea"/>
              <a:cs typeface="+mn-cs"/>
            </a:endParaRPr>
          </a:p>
          <a:p>
            <a:pPr marL="173038"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003455"/>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Rounded Corners 38">
            <a:extLst>
              <a:ext uri="{FF2B5EF4-FFF2-40B4-BE49-F238E27FC236}">
                <a16:creationId xmlns:a16="http://schemas.microsoft.com/office/drawing/2014/main" id="{9A7512A8-3D17-8D3E-E0D7-3317AF66D560}"/>
              </a:ext>
            </a:extLst>
          </p:cNvPr>
          <p:cNvSpPr/>
          <p:nvPr/>
        </p:nvSpPr>
        <p:spPr>
          <a:xfrm>
            <a:off x="7901759" y="3354284"/>
            <a:ext cx="3568820" cy="1731915"/>
          </a:xfrm>
          <a:prstGeom prst="roundRect">
            <a:avLst>
              <a:gd name="adj" fmla="val 1109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Recommendation 10.43: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3585A"/>
                </a:solidFill>
                <a:effectLst/>
                <a:uLnTx/>
                <a:uFillTx/>
                <a:latin typeface="Arial" panose="020B0604020202020204"/>
                <a:ea typeface="+mn-ea"/>
                <a:cs typeface="+mn-cs"/>
              </a:rPr>
              <a:t>‘For people with T2D and CKD with albuminuria treated with maximum tolerated doses of ACE inhibitors or ARB, addition of finerenone is recommended to improve CV outcomes and reduce the risk of CKD progression’</a:t>
            </a:r>
            <a:r>
              <a:rPr kumimoji="0" lang="en-GB" sz="1400" b="0" i="0" u="none" strike="noStrike" kern="1200" cap="none" spc="0" normalizeH="0" baseline="30000" noProof="0" dirty="0">
                <a:ln>
                  <a:noFill/>
                </a:ln>
                <a:solidFill>
                  <a:srgbClr val="53585A"/>
                </a:solidFill>
                <a:effectLst/>
                <a:uLnTx/>
                <a:uFillTx/>
                <a:latin typeface="Arial" panose="020B0604020202020204"/>
                <a:ea typeface="+mn-ea"/>
                <a:cs typeface="+mn-cs"/>
              </a:rPr>
              <a:t>3</a:t>
            </a:r>
          </a:p>
        </p:txBody>
      </p:sp>
      <p:sp>
        <p:nvSpPr>
          <p:cNvPr id="46" name="Text Placeholder 26">
            <a:extLst>
              <a:ext uri="{FF2B5EF4-FFF2-40B4-BE49-F238E27FC236}">
                <a16:creationId xmlns:a16="http://schemas.microsoft.com/office/drawing/2014/main" id="{78A7EB1C-8F7B-40FB-6DA8-87459729AAB9}"/>
              </a:ext>
            </a:extLst>
          </p:cNvPr>
          <p:cNvSpPr>
            <a:spLocks noGrp="1"/>
          </p:cNvSpPr>
          <p:nvPr>
            <p:ph type="body" sz="quarter" idx="13"/>
          </p:nvPr>
        </p:nvSpPr>
        <p:spPr>
          <a:xfrm>
            <a:off x="4363176" y="1239976"/>
            <a:ext cx="3243934" cy="501445"/>
          </a:xfrm>
        </p:spPr>
        <p:txBody>
          <a:bodyPr/>
          <a:lstStyle/>
          <a:p>
            <a:pPr algn="ctr"/>
            <a:r>
              <a:rPr lang="en-GB" sz="1600" dirty="0">
                <a:solidFill>
                  <a:schemeClr val="bg1"/>
                </a:solidFill>
              </a:rPr>
              <a:t>CKD and risk </a:t>
            </a:r>
          </a:p>
          <a:p>
            <a:pPr algn="ctr"/>
            <a:r>
              <a:rPr lang="en-GB" sz="1600" dirty="0">
                <a:solidFill>
                  <a:schemeClr val="bg1"/>
                </a:solidFill>
              </a:rPr>
              <a:t>management section</a:t>
            </a:r>
            <a:r>
              <a:rPr lang="en-GB" sz="1600" baseline="30000" dirty="0">
                <a:solidFill>
                  <a:schemeClr val="bg1"/>
                </a:solidFill>
              </a:rPr>
              <a:t>1</a:t>
            </a:r>
          </a:p>
        </p:txBody>
      </p:sp>
      <p:sp>
        <p:nvSpPr>
          <p:cNvPr id="3" name="Title 2">
            <a:extLst>
              <a:ext uri="{FF2B5EF4-FFF2-40B4-BE49-F238E27FC236}">
                <a16:creationId xmlns:a16="http://schemas.microsoft.com/office/drawing/2014/main" id="{D9B09115-91E8-453B-B3F2-29F3D0F81376}"/>
              </a:ext>
            </a:extLst>
          </p:cNvPr>
          <p:cNvSpPr>
            <a:spLocks noGrp="1"/>
          </p:cNvSpPr>
          <p:nvPr>
            <p:ph type="title"/>
          </p:nvPr>
        </p:nvSpPr>
        <p:spPr>
          <a:xfrm>
            <a:off x="623888" y="333375"/>
            <a:ext cx="9732685" cy="962377"/>
          </a:xfrm>
        </p:spPr>
        <p:txBody>
          <a:bodyPr vert="horz" lIns="91440" tIns="45720" rIns="91440" bIns="45720" rtlCol="0" anchor="t">
            <a:noAutofit/>
          </a:bodyPr>
          <a:lstStyle/>
          <a:p>
            <a:r>
              <a:rPr lang="en-GB" sz="2400" dirty="0"/>
              <a:t>ADA 2023 recommendations for finerenone use</a:t>
            </a:r>
            <a:endParaRPr lang="en-GB" sz="2500" dirty="0"/>
          </a:p>
        </p:txBody>
      </p:sp>
      <p:sp>
        <p:nvSpPr>
          <p:cNvPr id="4" name="Footer Placeholder 3">
            <a:extLst>
              <a:ext uri="{FF2B5EF4-FFF2-40B4-BE49-F238E27FC236}">
                <a16:creationId xmlns:a16="http://schemas.microsoft.com/office/drawing/2014/main" id="{6B68423A-742B-413D-A0D7-E43799C27F4C}"/>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*Risk reduction interventions to be applied as individually appropriate</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1. </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American Diabetes Association. </a:t>
            </a:r>
            <a:r>
              <a:rPr kumimoji="0" lang="en-US" sz="9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2023;46(Suppl 1):S191–S202; 2. American Diabetes Association. </a:t>
            </a:r>
            <a:r>
              <a:rPr kumimoji="0" lang="en-US" sz="9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2022;45;S175–S184; </a:t>
            </a:r>
            <a:b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3. American Diabetes Association Professional Practice Committee.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2023;46(Suppl 1):S158–S190; </a:t>
            </a:r>
            <a:b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4. American Diabetes Association Professional Practice Committee.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2022;45(Suppl 1):S144–S174</a:t>
            </a:r>
            <a:endParaRPr kumimoji="0" lang="en-US" sz="900" b="0" i="0" u="none" strike="noStrike" kern="1200" cap="none" spc="0" normalizeH="0" baseline="0" noProof="0" dirty="0">
              <a:ln>
                <a:noFill/>
              </a:ln>
              <a:solidFill>
                <a:srgbClr val="53585A"/>
              </a:solidFill>
              <a:effectLst/>
              <a:highlight>
                <a:srgbClr val="FFFF00"/>
              </a:highlight>
              <a:uLnTx/>
              <a:uFillTx/>
              <a:latin typeface="Arial" panose="020B0604020202020204"/>
              <a:ea typeface="MS PGothic" charset="0"/>
            </a:endParaRPr>
          </a:p>
        </p:txBody>
      </p:sp>
      <p:sp>
        <p:nvSpPr>
          <p:cNvPr id="5" name="Slide Number Placeholder 4">
            <a:extLst>
              <a:ext uri="{FF2B5EF4-FFF2-40B4-BE49-F238E27FC236}">
                <a16:creationId xmlns:a16="http://schemas.microsoft.com/office/drawing/2014/main" id="{6437891C-EAB8-40B6-A625-D8D0E65FA048}"/>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srgbClr val="66B512"/>
              </a:solidFill>
              <a:effectLst/>
              <a:uLnTx/>
              <a:uFillTx/>
              <a:latin typeface="Arial" panose="020B0604020202020204"/>
              <a:ea typeface="MS PGothic" charset="0"/>
              <a:cs typeface="+mn-cs"/>
            </a:endParaRPr>
          </a:p>
        </p:txBody>
      </p:sp>
      <p:pic>
        <p:nvPicPr>
          <p:cNvPr id="6" name="Picture 5">
            <a:extLst>
              <a:ext uri="{FF2B5EF4-FFF2-40B4-BE49-F238E27FC236}">
                <a16:creationId xmlns:a16="http://schemas.microsoft.com/office/drawing/2014/main" id="{114B1E29-538A-4D71-82E5-52BB5E41A9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3364" y="1516084"/>
            <a:ext cx="4106729" cy="3553742"/>
          </a:xfrm>
          <a:prstGeom prst="rect">
            <a:avLst/>
          </a:prstGeom>
        </p:spPr>
      </p:pic>
      <p:sp>
        <p:nvSpPr>
          <p:cNvPr id="10" name="Isosceles Triangle 9">
            <a:extLst>
              <a:ext uri="{FF2B5EF4-FFF2-40B4-BE49-F238E27FC236}">
                <a16:creationId xmlns:a16="http://schemas.microsoft.com/office/drawing/2014/main" id="{B5FBF04C-86C5-4D39-B188-E7842A77ED69}"/>
              </a:ext>
            </a:extLst>
          </p:cNvPr>
          <p:cNvSpPr/>
          <p:nvPr/>
        </p:nvSpPr>
        <p:spPr>
          <a:xfrm rot="5400000">
            <a:off x="3509989" y="3505202"/>
            <a:ext cx="934772" cy="496823"/>
          </a:xfrm>
          <a:prstGeom prst="triangle">
            <a:avLst/>
          </a:prstGeom>
          <a:solidFill>
            <a:srgbClr val="FFE0A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D380EFD4-595E-6097-3277-75BC3104727D}"/>
              </a:ext>
            </a:extLst>
          </p:cNvPr>
          <p:cNvSpPr txBox="1"/>
          <p:nvPr/>
        </p:nvSpPr>
        <p:spPr>
          <a:xfrm>
            <a:off x="413535" y="5026802"/>
            <a:ext cx="4763466" cy="384721"/>
          </a:xfrm>
          <a:prstGeom prst="rect">
            <a:avLst/>
          </a:prstGeom>
          <a:noFill/>
        </p:spPr>
        <p:txBody>
          <a:bodyPr wrap="square">
            <a:sp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700" b="1" i="0" u="none" strike="noStrike" kern="1200" cap="none" spc="0" normalizeH="0" baseline="0" noProof="0" dirty="0">
                <a:ln>
                  <a:noFill/>
                </a:ln>
                <a:solidFill>
                  <a:srgbClr val="53585A"/>
                </a:solidFill>
                <a:effectLst/>
                <a:uLnTx/>
                <a:uFillTx/>
                <a:latin typeface="Arial" panose="020B0604020202020204"/>
                <a:ea typeface="MS PGothic" charset="0"/>
                <a:cs typeface="+mn-cs"/>
              </a:rPr>
              <a:t>Adapted from: American Diabetes Association. </a:t>
            </a:r>
            <a:r>
              <a:rPr kumimoji="0" lang="en-GB" sz="700" b="1" i="1" u="none" strike="noStrike" kern="1200" cap="none" spc="0" normalizeH="0" baseline="0" noProof="0" dirty="0">
                <a:ln>
                  <a:noFill/>
                </a:ln>
                <a:solidFill>
                  <a:srgbClr val="53585A"/>
                </a:solidFill>
                <a:effectLst/>
                <a:uLnTx/>
                <a:uFillTx/>
                <a:latin typeface="Arial" panose="020B0604020202020204"/>
                <a:ea typeface="MS PGothic" charset="0"/>
                <a:cs typeface="+mn-cs"/>
              </a:rPr>
              <a:t>Diabetes Care </a:t>
            </a:r>
            <a:r>
              <a:rPr kumimoji="0" lang="en-GB" sz="700" b="1" i="0" u="none" strike="noStrike" kern="1200" cap="none" spc="0" normalizeH="0" baseline="0" noProof="0" dirty="0">
                <a:ln>
                  <a:noFill/>
                </a:ln>
                <a:solidFill>
                  <a:srgbClr val="53585A"/>
                </a:solidFill>
                <a:effectLst/>
                <a:uLnTx/>
                <a:uFillTx/>
                <a:latin typeface="Arial" panose="020B0604020202020204"/>
                <a:ea typeface="MS PGothic" charset="0"/>
                <a:cs typeface="+mn-cs"/>
              </a:rPr>
              <a:t>2023;46;S158–S190</a:t>
            </a:r>
          </a:p>
          <a:p>
            <a:pPr marL="0" marR="0" lvl="0" indent="0" algn="l" defTabSz="609585" rtl="0" eaLnBrk="0" fontAlgn="base" latinLnBrk="0" hangingPunct="0">
              <a:lnSpc>
                <a:spcPct val="100000"/>
              </a:lnSpc>
              <a:spcBef>
                <a:spcPts val="600"/>
              </a:spcBef>
              <a:spcAft>
                <a:spcPct val="0"/>
              </a:spcAft>
              <a:buClrTx/>
              <a:buSzTx/>
              <a:buFontTx/>
              <a:buNone/>
              <a:tabLst/>
              <a:defRPr/>
            </a:pPr>
            <a:endParaRPr kumimoji="0" lang="en-GB" sz="700" b="1" i="0" u="none" strike="noStrike" kern="1200" cap="none" spc="0" normalizeH="0" baseline="0" noProof="0" dirty="0">
              <a:ln>
                <a:noFill/>
              </a:ln>
              <a:solidFill>
                <a:srgbClr val="53585A"/>
              </a:solidFill>
              <a:effectLst/>
              <a:uLnTx/>
              <a:uFillTx/>
              <a:latin typeface="Arial" panose="020B0604020202020204"/>
              <a:ea typeface="MS PGothic" charset="0"/>
            </a:endParaRPr>
          </a:p>
        </p:txBody>
      </p:sp>
      <p:sp>
        <p:nvSpPr>
          <p:cNvPr id="8" name="Rectangle: Rounded Corners 7">
            <a:extLst>
              <a:ext uri="{FF2B5EF4-FFF2-40B4-BE49-F238E27FC236}">
                <a16:creationId xmlns:a16="http://schemas.microsoft.com/office/drawing/2014/main" id="{583CF251-9EAA-6BFA-04F9-471641ADBB36}"/>
              </a:ext>
            </a:extLst>
          </p:cNvPr>
          <p:cNvSpPr/>
          <p:nvPr/>
        </p:nvSpPr>
        <p:spPr>
          <a:xfrm>
            <a:off x="2950528" y="3311062"/>
            <a:ext cx="652751" cy="88510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3644A19D-5A5F-C405-98D8-D49D40D3AA9D}"/>
              </a:ext>
            </a:extLst>
          </p:cNvPr>
          <p:cNvSpPr/>
          <p:nvPr/>
        </p:nvSpPr>
        <p:spPr>
          <a:xfrm>
            <a:off x="4351174" y="1857127"/>
            <a:ext cx="3276000" cy="3964880"/>
          </a:xfrm>
          <a:prstGeom prst="roundRect">
            <a:avLst>
              <a:gd name="adj" fmla="val 3306"/>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3455"/>
                </a:solidFill>
                <a:effectLst/>
                <a:uLnTx/>
                <a:uFillTx/>
                <a:latin typeface="Arial" panose="020B0604020202020204"/>
                <a:ea typeface="+mn-ea"/>
                <a:cs typeface="+mn-cs"/>
              </a:rPr>
              <a:t>Since </a:t>
            </a:r>
            <a:r>
              <a:rPr kumimoji="0" lang="en-GB" sz="1400" b="1" i="0" u="none" strike="noStrike" kern="1200" cap="none" spc="0" normalizeH="0" baseline="0" noProof="0" dirty="0">
                <a:ln>
                  <a:noFill/>
                </a:ln>
                <a:solidFill>
                  <a:srgbClr val="0091DF"/>
                </a:solidFill>
                <a:effectLst/>
                <a:uLnTx/>
                <a:uFillTx/>
                <a:latin typeface="Arial" panose="020B0604020202020204"/>
                <a:ea typeface="+mn-ea"/>
                <a:cs typeface="+mn-cs"/>
              </a:rPr>
              <a:t>January 2022</a:t>
            </a:r>
            <a:r>
              <a:rPr kumimoji="0" lang="en-GB" sz="1400" b="1" i="0" u="none" strike="noStrike" kern="1200" cap="none" spc="0" normalizeH="0" baseline="0" noProof="0" dirty="0">
                <a:ln>
                  <a:noFill/>
                </a:ln>
                <a:solidFill>
                  <a:srgbClr val="003455"/>
                </a:solidFill>
                <a:effectLst/>
                <a:uLnTx/>
                <a:uFillTx/>
                <a:latin typeface="Arial" panose="020B0604020202020204"/>
                <a:ea typeface="+mn-ea"/>
                <a:cs typeface="+mn-cs"/>
              </a:rPr>
              <a:t>, finerenone has been an ADA-recommended option for patients with CKD and T2D</a:t>
            </a:r>
            <a:r>
              <a:rPr kumimoji="0" lang="en-GB" sz="1400" b="1" i="0" u="none" strike="noStrike" kern="1200" cap="none" spc="0" normalizeH="0" baseline="30000" noProof="0" dirty="0">
                <a:ln>
                  <a:noFill/>
                </a:ln>
                <a:solidFill>
                  <a:srgbClr val="003455"/>
                </a:solidFill>
                <a:effectLst/>
                <a:uLnTx/>
                <a:uFillTx/>
                <a:latin typeface="Arial" panose="020B0604020202020204"/>
                <a:ea typeface="+mn-ea"/>
                <a:cs typeface="+mn-cs"/>
              </a:rPr>
              <a:t>2</a:t>
            </a: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srgbClr val="0091D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srgbClr val="0091D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srgbClr val="0091D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91DF"/>
                </a:solidFill>
                <a:effectLst/>
                <a:uLnTx/>
                <a:uFillTx/>
                <a:latin typeface="Arial" panose="020B0604020202020204"/>
                <a:ea typeface="+mn-ea"/>
                <a:cs typeface="+mn-cs"/>
              </a:rPr>
              <a:t>January 2023 update: </a:t>
            </a: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25A6515A-5EAB-B0C2-7AF9-EB20C27FE938}"/>
              </a:ext>
            </a:extLst>
          </p:cNvPr>
          <p:cNvSpPr/>
          <p:nvPr/>
        </p:nvSpPr>
        <p:spPr>
          <a:xfrm>
            <a:off x="4494232" y="3112984"/>
            <a:ext cx="2989884" cy="1967144"/>
          </a:xfrm>
          <a:prstGeom prst="roundRect">
            <a:avLst>
              <a:gd name="adj" fmla="val 11712"/>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Recommendation 11.5d:</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3585A"/>
                </a:solidFill>
                <a:effectLst/>
                <a:uLnTx/>
                <a:uFillTx/>
                <a:latin typeface="Arial" panose="020B0604020202020204"/>
                <a:ea typeface="+mn-ea"/>
                <a:cs typeface="+mn-cs"/>
              </a:rPr>
              <a:t>In people with CKD and albuminuria who are at increased risk for CV events or CKD progression, a nonsteroidal MRA shown to be effective in clinical trials is recommended to reduce CKD progression and CV events’</a:t>
            </a:r>
            <a:r>
              <a:rPr kumimoji="0" lang="en-GB" sz="1400" b="0" i="0" u="none" strike="noStrike" kern="1200" cap="none" spc="0" normalizeH="0" baseline="30000" noProof="0" dirty="0">
                <a:ln>
                  <a:noFill/>
                </a:ln>
                <a:solidFill>
                  <a:srgbClr val="53585A"/>
                </a:solidFill>
                <a:effectLst/>
                <a:uLnTx/>
                <a:uFillTx/>
                <a:latin typeface="Arial" panose="020B0604020202020204"/>
                <a:ea typeface="+mn-ea"/>
                <a:cs typeface="+mn-cs"/>
              </a:rPr>
              <a:t>1</a:t>
            </a: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3585A"/>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3585A"/>
              </a:solidFill>
              <a:effectLst/>
              <a:uLnTx/>
              <a:uFillTx/>
              <a:latin typeface="Arial" panose="020B0604020202020204"/>
              <a:ea typeface="+mn-ea"/>
              <a:cs typeface="+mn-cs"/>
            </a:endParaRPr>
          </a:p>
        </p:txBody>
      </p:sp>
      <p:pic>
        <p:nvPicPr>
          <p:cNvPr id="36" name="Picture 2" descr="ADA Logo, symbol, meaning, history, PNG, brand">
            <a:extLst>
              <a:ext uri="{FF2B5EF4-FFF2-40B4-BE49-F238E27FC236}">
                <a16:creationId xmlns:a16="http://schemas.microsoft.com/office/drawing/2014/main" id="{92370E31-A946-D595-F7D7-B38DC145E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644" y="5905752"/>
            <a:ext cx="1379370" cy="77589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80425365-FF23-6B2D-BC5E-567D7D629B63}"/>
              </a:ext>
            </a:extLst>
          </p:cNvPr>
          <p:cNvSpPr txBox="1"/>
          <p:nvPr/>
        </p:nvSpPr>
        <p:spPr>
          <a:xfrm>
            <a:off x="4169704" y="5230441"/>
            <a:ext cx="7528371" cy="449162"/>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714375" marR="0" lvl="0" indent="0" algn="ctr" defTabSz="609585" eaLnBrk="0" fontAlgn="base" hangingPunct="0">
              <a:lnSpc>
                <a:spcPct val="100000"/>
              </a:lnSpc>
              <a:spcBef>
                <a:spcPct val="0"/>
              </a:spcBef>
              <a:spcAft>
                <a:spcPct val="0"/>
              </a:spcAft>
              <a:buClrTx/>
              <a:buSzTx/>
              <a:buFontTx/>
              <a:buNone/>
              <a:tabLst/>
              <a:defRPr kumimoji="0" sz="1600" b="0" i="0" u="none" strike="noStrike" cap="none" spc="0" normalizeH="0" baseline="30000">
                <a:ln>
                  <a:noFill/>
                </a:ln>
                <a:solidFill>
                  <a:srgbClr val="53585A"/>
                </a:solidFill>
                <a:effectLst/>
                <a:uLnTx/>
                <a:uFillTx/>
                <a:latin typeface="Arial" panose="020B0604020202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Recommendations based on evidence from the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FIDELIO-DKD</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 trial,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FIGARO-DKD</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 trial and the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FIDELITY</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 pooled analysis</a:t>
            </a:r>
            <a:r>
              <a:rPr kumimoji="0" lang="en-GB" sz="1400" b="0" i="0" u="none" strike="noStrike" kern="1200" cap="none" spc="0" normalizeH="0" baseline="30000" noProof="0" dirty="0">
                <a:ln>
                  <a:noFill/>
                </a:ln>
                <a:solidFill>
                  <a:srgbClr val="FFFFFF"/>
                </a:solidFill>
                <a:effectLst/>
                <a:uLnTx/>
                <a:uFillTx/>
                <a:latin typeface="Arial" panose="020B0604020202020204"/>
                <a:ea typeface="+mn-ea"/>
                <a:cs typeface="+mn-cs"/>
              </a:rPr>
              <a:t>1,4</a:t>
            </a:r>
          </a:p>
        </p:txBody>
      </p:sp>
      <p:sp>
        <p:nvSpPr>
          <p:cNvPr id="40" name="Oval 39">
            <a:extLst>
              <a:ext uri="{FF2B5EF4-FFF2-40B4-BE49-F238E27FC236}">
                <a16:creationId xmlns:a16="http://schemas.microsoft.com/office/drawing/2014/main" id="{DA5B3873-AF40-F717-D831-0BFA6CC21E34}"/>
              </a:ext>
            </a:extLst>
          </p:cNvPr>
          <p:cNvSpPr/>
          <p:nvPr/>
        </p:nvSpPr>
        <p:spPr>
          <a:xfrm>
            <a:off x="7933890" y="3233964"/>
            <a:ext cx="459071" cy="431965"/>
          </a:xfrm>
          <a:prstGeom prst="ellipse">
            <a:avLst/>
          </a:prstGeom>
          <a:solidFill>
            <a:schemeClr val="accent2"/>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A</a:t>
            </a:r>
          </a:p>
        </p:txBody>
      </p:sp>
      <p:sp>
        <p:nvSpPr>
          <p:cNvPr id="44" name="Oval 43">
            <a:extLst>
              <a:ext uri="{FF2B5EF4-FFF2-40B4-BE49-F238E27FC236}">
                <a16:creationId xmlns:a16="http://schemas.microsoft.com/office/drawing/2014/main" id="{3A05E2ED-EE78-DFE9-3C71-4FFEE7BE2CD5}"/>
              </a:ext>
            </a:extLst>
          </p:cNvPr>
          <p:cNvSpPr/>
          <p:nvPr/>
        </p:nvSpPr>
        <p:spPr>
          <a:xfrm>
            <a:off x="4453481" y="2992664"/>
            <a:ext cx="459071" cy="437405"/>
          </a:xfrm>
          <a:prstGeom prst="ellipse">
            <a:avLst/>
          </a:prstGeom>
          <a:solidFill>
            <a:schemeClr val="bg2"/>
          </a:solid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A</a:t>
            </a:r>
          </a:p>
        </p:txBody>
      </p:sp>
      <p:sp>
        <p:nvSpPr>
          <p:cNvPr id="47" name="Text Placeholder 1">
            <a:extLst>
              <a:ext uri="{FF2B5EF4-FFF2-40B4-BE49-F238E27FC236}">
                <a16:creationId xmlns:a16="http://schemas.microsoft.com/office/drawing/2014/main" id="{40A35C02-1490-14DA-347A-BD9576424AC8}"/>
              </a:ext>
            </a:extLst>
          </p:cNvPr>
          <p:cNvSpPr txBox="1">
            <a:spLocks/>
          </p:cNvSpPr>
          <p:nvPr/>
        </p:nvSpPr>
        <p:spPr>
          <a:xfrm>
            <a:off x="7760320" y="1295752"/>
            <a:ext cx="3804491" cy="432000"/>
          </a:xfrm>
          <a:prstGeom prst="rect">
            <a:avLst/>
          </a:prstGeom>
        </p:spPr>
        <p:txBody>
          <a:bodyPr vert="horz" lIns="91440" tIns="45720" rIns="91440" bIns="45720" rtlCol="0" anchor="t">
            <a:noAutofit/>
          </a:bodyPr>
          <a:lstStyle>
            <a:lvl1pPr marL="0" indent="0" algn="ctr" defTabSz="914400" eaLnBrk="1" latinLnBrk="0" hangingPunct="1">
              <a:lnSpc>
                <a:spcPct val="90000"/>
              </a:lnSpc>
              <a:spcBef>
                <a:spcPts val="0"/>
              </a:spcBef>
              <a:buClr>
                <a:schemeClr val="accent3"/>
              </a:buClr>
              <a:buFont typeface="Arial" panose="020B0604020202020204" pitchFamily="34" charset="0"/>
              <a:buNone/>
              <a:tabLst/>
              <a:defRPr lang="en-US" sz="1600" b="1">
                <a:solidFill>
                  <a:schemeClr val="accent1"/>
                </a:solidFill>
                <a:latin typeface="+mn-lt"/>
                <a:ea typeface="+mn-ea"/>
                <a:cs typeface="+mn-cs"/>
              </a:defRPr>
            </a:lvl1pPr>
            <a:lvl2pPr marL="533400" indent="-249238" defTabSz="914400" eaLnBrk="1" latinLnBrk="0" hangingPunct="1">
              <a:lnSpc>
                <a:spcPct val="100000"/>
              </a:lnSpc>
              <a:spcBef>
                <a:spcPts val="600"/>
              </a:spcBef>
              <a:buClr>
                <a:schemeClr val="accent1"/>
              </a:buClr>
              <a:buFont typeface="System Font"/>
              <a:buChar char="–"/>
              <a:tabLst/>
              <a:defRPr lang="en-US" sz="1600" dirty="0">
                <a:latin typeface="+mn-lt"/>
                <a:ea typeface="+mn-ea"/>
                <a:cs typeface="+mn-cs"/>
              </a:defRPr>
            </a:lvl2pPr>
            <a:lvl3pPr marL="800100" indent="-266700" defTabSz="914400" eaLnBrk="1" latinLnBrk="0" hangingPunct="1">
              <a:lnSpc>
                <a:spcPct val="100000"/>
              </a:lnSpc>
              <a:spcBef>
                <a:spcPts val="600"/>
              </a:spcBef>
              <a:buClr>
                <a:schemeClr val="accent2"/>
              </a:buClr>
              <a:buFont typeface="Arial" panose="020B0604020202020204" pitchFamily="34" charset="0"/>
              <a:buChar char="•"/>
              <a:tabLst/>
              <a:defRPr lang="en-US" sz="1400" dirty="0">
                <a:latin typeface="+mn-lt"/>
                <a:ea typeface="+mn-ea"/>
                <a:cs typeface="+mn-cs"/>
              </a:defRPr>
            </a:lvl3pPr>
            <a:lvl4pPr marL="1016000" indent="-215900" defTabSz="914400" eaLnBrk="1" latinLnBrk="0" hangingPunct="1">
              <a:lnSpc>
                <a:spcPct val="100000"/>
              </a:lnSpc>
              <a:spcBef>
                <a:spcPts val="600"/>
              </a:spcBef>
              <a:buClr>
                <a:schemeClr val="accent6"/>
              </a:buClr>
              <a:buFont typeface="System Font"/>
              <a:buChar char="–"/>
              <a:tabLst/>
              <a:defRPr lang="en-US" sz="1200" dirty="0">
                <a:latin typeface="+mn-lt"/>
                <a:ea typeface="+mn-ea"/>
                <a:cs typeface="+mn-cs"/>
              </a:defRPr>
            </a:lvl4pPr>
            <a:lvl5pPr marL="1244600" indent="-228600" defTabSz="914400" eaLnBrk="1" latinLnBrk="0" hangingPunct="1">
              <a:lnSpc>
                <a:spcPct val="100000"/>
              </a:lnSpc>
              <a:spcBef>
                <a:spcPts val="600"/>
              </a:spcBef>
              <a:buClr>
                <a:schemeClr val="accent6"/>
              </a:buClr>
              <a:buFont typeface="Arial" panose="020B0604020202020204" pitchFamily="34" charset="0"/>
              <a:buChar char="•"/>
              <a:tabLst/>
              <a:defRPr lang="en-US" sz="1200" dirty="0">
                <a:latin typeface="+mn-lt"/>
                <a:ea typeface="+mn-ea"/>
                <a:cs typeface="+mn-cs"/>
              </a:defRPr>
            </a:lvl5pPr>
            <a:lvl6pPr marL="2514600" indent="-228600" defTabSz="914400">
              <a:lnSpc>
                <a:spcPct val="90000"/>
              </a:lnSpc>
              <a:spcBef>
                <a:spcPts val="500"/>
              </a:spcBef>
              <a:buFont typeface="Arial" panose="020B0604020202020204" pitchFamily="34" charset="0"/>
              <a:buChar char="•"/>
              <a:defRPr sz="1800">
                <a:latin typeface="+mn-lt"/>
                <a:ea typeface="+mn-ea"/>
                <a:cs typeface="+mn-cs"/>
              </a:defRPr>
            </a:lvl6pPr>
            <a:lvl7pPr marL="2971800" indent="-228600" defTabSz="914400">
              <a:lnSpc>
                <a:spcPct val="90000"/>
              </a:lnSpc>
              <a:spcBef>
                <a:spcPts val="500"/>
              </a:spcBef>
              <a:buFont typeface="Arial" panose="020B0604020202020204" pitchFamily="34" charset="0"/>
              <a:buChar char="•"/>
              <a:defRPr sz="1800">
                <a:latin typeface="+mn-lt"/>
                <a:ea typeface="+mn-ea"/>
                <a:cs typeface="+mn-cs"/>
              </a:defRPr>
            </a:lvl7pPr>
            <a:lvl8pPr marL="3429000" indent="-228600" defTabSz="914400">
              <a:lnSpc>
                <a:spcPct val="90000"/>
              </a:lnSpc>
              <a:spcBef>
                <a:spcPts val="500"/>
              </a:spcBef>
              <a:buFont typeface="Arial" panose="020B0604020202020204" pitchFamily="34" charset="0"/>
              <a:buChar char="•"/>
              <a:defRPr sz="1800">
                <a:latin typeface="+mn-lt"/>
                <a:ea typeface="+mn-ea"/>
                <a:cs typeface="+mn-cs"/>
              </a:defRPr>
            </a:lvl8pPr>
            <a:lvl9pPr marL="3886200" indent="-228600" defTabSz="914400">
              <a:lnSpc>
                <a:spcPct val="90000"/>
              </a:lnSpc>
              <a:spcBef>
                <a:spcPts val="500"/>
              </a:spcBef>
              <a:buFont typeface="Arial" panose="020B0604020202020204" pitchFamily="34" charset="0"/>
              <a:buChar char="•"/>
              <a:defRPr sz="1800">
                <a:latin typeface="+mn-lt"/>
                <a:ea typeface="+mn-ea"/>
                <a:cs typeface="+mn-cs"/>
              </a:defRPr>
            </a:lvl9pPr>
          </a:lstStyle>
          <a:p>
            <a:pPr marL="0" marR="0" lvl="0" indent="0" algn="ctr" defTabSz="914400" rtl="0" eaLnBrk="1" fontAlgn="base" latinLnBrk="0" hangingPunct="1">
              <a:lnSpc>
                <a:spcPct val="90000"/>
              </a:lnSpc>
              <a:spcBef>
                <a:spcPts val="0"/>
              </a:spcBef>
              <a:spcAft>
                <a:spcPct val="0"/>
              </a:spcAft>
              <a:buClr>
                <a:srgbClr val="003455"/>
              </a:buClr>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CV disease and risk </a:t>
            </a:r>
            <a:b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management section</a:t>
            </a:r>
            <a:r>
              <a:rPr kumimoji="0" lang="en-GB" sz="1600" b="1" i="0" u="none" strike="noStrike" kern="1200" cap="none" spc="0" normalizeH="0" baseline="30000" noProof="0" dirty="0">
                <a:ln>
                  <a:noFill/>
                </a:ln>
                <a:solidFill>
                  <a:srgbClr val="FFFFFF"/>
                </a:solidFill>
                <a:effectLst/>
                <a:uLnTx/>
                <a:uFillTx/>
                <a:latin typeface="Arial" panose="020B0604020202020204"/>
                <a:ea typeface="+mn-ea"/>
                <a:cs typeface="+mn-cs"/>
              </a:rPr>
              <a:t>3</a:t>
            </a:r>
          </a:p>
          <a:p>
            <a:pPr marL="0" marR="0" lvl="0" indent="0" algn="ctr" defTabSz="914400" rtl="0" eaLnBrk="1" fontAlgn="base" latinLnBrk="0" hangingPunct="1">
              <a:lnSpc>
                <a:spcPct val="90000"/>
              </a:lnSpc>
              <a:spcBef>
                <a:spcPts val="0"/>
              </a:spcBef>
              <a:spcAft>
                <a:spcPct val="0"/>
              </a:spcAft>
              <a:buClr>
                <a:srgbClr val="003455"/>
              </a:buClr>
              <a:buSzTx/>
              <a:buFont typeface="Arial" panose="020B0604020202020204" pitchFamily="34" charset="0"/>
              <a:buNone/>
              <a:tabLst/>
              <a:defRPr/>
            </a:pP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294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541805E-26EB-420A-B492-C4A928183BC6}"/>
              </a:ext>
            </a:extLst>
          </p:cNvPr>
          <p:cNvSpPr>
            <a:spLocks noGrp="1"/>
          </p:cNvSpPr>
          <p:nvPr>
            <p:ph type="body" sz="quarter" idx="13"/>
          </p:nvPr>
        </p:nvSpPr>
        <p:spPr/>
        <p:txBody>
          <a:bodyPr/>
          <a:lstStyle/>
          <a:p>
            <a:pPr marL="0" indent="0">
              <a:buNone/>
            </a:pPr>
            <a:r>
              <a:rPr lang="en-GB" dirty="0">
                <a:solidFill>
                  <a:schemeClr val="accent2"/>
                </a:solidFill>
              </a:rPr>
              <a:t>Key focus of report</a:t>
            </a:r>
          </a:p>
        </p:txBody>
      </p:sp>
      <p:sp>
        <p:nvSpPr>
          <p:cNvPr id="6" name="Title 5">
            <a:extLst>
              <a:ext uri="{FF2B5EF4-FFF2-40B4-BE49-F238E27FC236}">
                <a16:creationId xmlns:a16="http://schemas.microsoft.com/office/drawing/2014/main" id="{863854A0-0240-436C-A926-3D9FC90AF2EB}"/>
              </a:ext>
            </a:extLst>
          </p:cNvPr>
          <p:cNvSpPr>
            <a:spLocks noGrp="1"/>
          </p:cNvSpPr>
          <p:nvPr>
            <p:ph type="title"/>
          </p:nvPr>
        </p:nvSpPr>
        <p:spPr/>
        <p:txBody>
          <a:bodyPr>
            <a:noAutofit/>
          </a:bodyPr>
          <a:lstStyle/>
          <a:p>
            <a:r>
              <a:rPr lang="en-GB" sz="2500" dirty="0"/>
              <a:t>A consensus report from the ADA and KDIGO on the management of CKD in T2D was published in October 2022</a:t>
            </a:r>
          </a:p>
        </p:txBody>
      </p:sp>
      <p:sp>
        <p:nvSpPr>
          <p:cNvPr id="4" name="Footer Placeholder 3">
            <a:extLst>
              <a:ext uri="{FF2B5EF4-FFF2-40B4-BE49-F238E27FC236}">
                <a16:creationId xmlns:a16="http://schemas.microsoft.com/office/drawing/2014/main" id="{463E6EB8-C681-4D05-A7F7-A08874AEA86C}"/>
              </a:ext>
            </a:extLst>
          </p:cNvPr>
          <p:cNvSpPr>
            <a:spLocks noGrp="1"/>
          </p:cNvSpPr>
          <p:nvPr>
            <p:ph type="ftr"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de Boer IH,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et al. Diabetes Care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2022;45:3075–3090</a:t>
            </a:r>
          </a:p>
        </p:txBody>
      </p:sp>
      <p:sp>
        <p:nvSpPr>
          <p:cNvPr id="5" name="Slide Number Placeholder 4">
            <a:extLst>
              <a:ext uri="{FF2B5EF4-FFF2-40B4-BE49-F238E27FC236}">
                <a16:creationId xmlns:a16="http://schemas.microsoft.com/office/drawing/2014/main" id="{43E4C1B2-9AF6-44ED-AFFA-D258AA0EC727}"/>
              </a:ext>
            </a:extLst>
          </p:cNvPr>
          <p:cNvSpPr>
            <a:spLocks noGrp="1"/>
          </p:cNvSpPr>
          <p:nvPr>
            <p:ph type="sldNum" sz="quarter" idx="16"/>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12</a:t>
            </a:fld>
            <a:endParaRPr kumimoji="0" lang="en-GB"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grpSp>
        <p:nvGrpSpPr>
          <p:cNvPr id="11" name="Group 10">
            <a:extLst>
              <a:ext uri="{FF2B5EF4-FFF2-40B4-BE49-F238E27FC236}">
                <a16:creationId xmlns:a16="http://schemas.microsoft.com/office/drawing/2014/main" id="{35A5ABB2-0473-CB60-BFBB-2E838ADAE376}"/>
              </a:ext>
            </a:extLst>
          </p:cNvPr>
          <p:cNvGrpSpPr/>
          <p:nvPr/>
        </p:nvGrpSpPr>
        <p:grpSpPr>
          <a:xfrm>
            <a:off x="540497" y="2075365"/>
            <a:ext cx="11140207" cy="837539"/>
            <a:chOff x="540497" y="1637621"/>
            <a:chExt cx="11140207" cy="837539"/>
          </a:xfrm>
        </p:grpSpPr>
        <p:sp>
          <p:nvSpPr>
            <p:cNvPr id="43" name="Rectangle: Rounded Corners 42">
              <a:extLst>
                <a:ext uri="{FF2B5EF4-FFF2-40B4-BE49-F238E27FC236}">
                  <a16:creationId xmlns:a16="http://schemas.microsoft.com/office/drawing/2014/main" id="{D7B8EDCE-28EE-4BD7-88DF-2F0CB86FAB53}"/>
                </a:ext>
              </a:extLst>
            </p:cNvPr>
            <p:cNvSpPr/>
            <p:nvPr/>
          </p:nvSpPr>
          <p:spPr>
            <a:xfrm>
              <a:off x="540497" y="1637621"/>
              <a:ext cx="3593499" cy="820031"/>
            </a:xfrm>
            <a:prstGeom prst="round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Screening and diagnosis </a:t>
              </a:r>
              <a:b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(screening for CKD with </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eGFR and UACR)</a:t>
              </a:r>
            </a:p>
          </p:txBody>
        </p:sp>
        <p:sp>
          <p:nvSpPr>
            <p:cNvPr id="44" name="Rectangle: Rounded Corners 43">
              <a:extLst>
                <a:ext uri="{FF2B5EF4-FFF2-40B4-BE49-F238E27FC236}">
                  <a16:creationId xmlns:a16="http://schemas.microsoft.com/office/drawing/2014/main" id="{616F8D61-78AD-4321-8B79-B40D94555DE9}"/>
                </a:ext>
              </a:extLst>
            </p:cNvPr>
            <p:cNvSpPr/>
            <p:nvPr/>
          </p:nvSpPr>
          <p:spPr>
            <a:xfrm>
              <a:off x="8065745" y="1637621"/>
              <a:ext cx="3614959" cy="837539"/>
            </a:xfrm>
            <a:prstGeom prst="round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Comprehensive patient care</a:t>
              </a:r>
            </a:p>
          </p:txBody>
        </p:sp>
        <p:sp>
          <p:nvSpPr>
            <p:cNvPr id="46" name="Rectangle: Rounded Corners 45">
              <a:extLst>
                <a:ext uri="{FF2B5EF4-FFF2-40B4-BE49-F238E27FC236}">
                  <a16:creationId xmlns:a16="http://schemas.microsoft.com/office/drawing/2014/main" id="{1F631507-292C-44EA-85C3-46F7D0ECED60}"/>
                </a:ext>
              </a:extLst>
            </p:cNvPr>
            <p:cNvSpPr/>
            <p:nvPr/>
          </p:nvSpPr>
          <p:spPr>
            <a:xfrm>
              <a:off x="4303121" y="1637621"/>
              <a:ext cx="3593499" cy="820031"/>
            </a:xfrm>
            <a:prstGeom prst="round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A holistic </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approach including</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 treatment targets </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and </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pharmacotherapy </a:t>
              </a:r>
            </a:p>
          </p:txBody>
        </p:sp>
      </p:grpSp>
      <p:grpSp>
        <p:nvGrpSpPr>
          <p:cNvPr id="9" name="Group 8">
            <a:extLst>
              <a:ext uri="{FF2B5EF4-FFF2-40B4-BE49-F238E27FC236}">
                <a16:creationId xmlns:a16="http://schemas.microsoft.com/office/drawing/2014/main" id="{68AD9C17-6791-41AE-0F89-2E550DE481BA}"/>
              </a:ext>
            </a:extLst>
          </p:cNvPr>
          <p:cNvGrpSpPr/>
          <p:nvPr/>
        </p:nvGrpSpPr>
        <p:grpSpPr>
          <a:xfrm>
            <a:off x="1130800" y="3270005"/>
            <a:ext cx="9959600" cy="2294698"/>
            <a:chOff x="235667" y="3091898"/>
            <a:chExt cx="9753374" cy="2294698"/>
          </a:xfrm>
        </p:grpSpPr>
        <p:sp>
          <p:nvSpPr>
            <p:cNvPr id="112" name="Rectangle 111">
              <a:extLst>
                <a:ext uri="{FF2B5EF4-FFF2-40B4-BE49-F238E27FC236}">
                  <a16:creationId xmlns:a16="http://schemas.microsoft.com/office/drawing/2014/main" id="{EB4E6441-118B-4B7A-8D87-7B07EC85EF60}"/>
                </a:ext>
              </a:extLst>
            </p:cNvPr>
            <p:cNvSpPr/>
            <p:nvPr/>
          </p:nvSpPr>
          <p:spPr>
            <a:xfrm>
              <a:off x="869697" y="3208566"/>
              <a:ext cx="83837" cy="1116000"/>
            </a:xfrm>
            <a:prstGeom prst="rect">
              <a:avLst/>
            </a:prstGeom>
            <a:solidFill>
              <a:schemeClr val="bg2"/>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Roboto Bold" charset="0"/>
                <a:ea typeface="+mn-ea"/>
                <a:cs typeface="+mn-cs"/>
              </a:endParaRPr>
            </a:p>
          </p:txBody>
        </p:sp>
        <p:sp>
          <p:nvSpPr>
            <p:cNvPr id="113" name="Rectangle: Rounded Corners 112">
              <a:extLst>
                <a:ext uri="{FF2B5EF4-FFF2-40B4-BE49-F238E27FC236}">
                  <a16:creationId xmlns:a16="http://schemas.microsoft.com/office/drawing/2014/main" id="{C28AB938-6FB6-4E89-9723-832B0E1A112B}"/>
                </a:ext>
              </a:extLst>
            </p:cNvPr>
            <p:cNvSpPr/>
            <p:nvPr/>
          </p:nvSpPr>
          <p:spPr>
            <a:xfrm>
              <a:off x="235667" y="3091898"/>
              <a:ext cx="9753374" cy="432000"/>
            </a:xfrm>
            <a:prstGeom prst="roundRect">
              <a:avLst>
                <a:gd name="adj" fmla="val 50000"/>
              </a:avLst>
            </a:prstGeom>
            <a:solidFill>
              <a:schemeClr val="accent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17293" rIns="90000" bIns="17293" numCol="1" spcCol="1270" anchor="ctr" anchorCtr="0">
              <a:noAutofit/>
            </a:bodyPr>
            <a:lstStyle/>
            <a:p>
              <a:pPr marL="0" marR="0" lvl="1" indent="0" algn="ctr" defTabSz="533400" rtl="0" eaLnBrk="0" fontAlgn="base" latinLnBrk="0" hangingPunct="0">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Roboto" charset="0"/>
                  <a:cs typeface="Roboto" charset="0"/>
                </a:rPr>
                <a:t>Finerenone consensus statement</a:t>
              </a:r>
              <a:endParaRPr kumimoji="0" lang="en-GB" sz="1600" b="1" i="0" u="none" strike="noStrike" kern="1200" cap="none" spc="0" normalizeH="0" baseline="0" noProof="0" dirty="0">
                <a:ln>
                  <a:noFill/>
                </a:ln>
                <a:solidFill>
                  <a:srgbClr val="FFFFFF"/>
                </a:solidFill>
                <a:effectLst/>
                <a:uLnTx/>
                <a:uFillTx/>
                <a:latin typeface="Arial" panose="020B0604020202020204"/>
                <a:ea typeface="Roboto" charset="0"/>
                <a:cs typeface="+mn-cs"/>
              </a:endParaRPr>
            </a:p>
          </p:txBody>
        </p:sp>
        <p:grpSp>
          <p:nvGrpSpPr>
            <p:cNvPr id="170" name="Group 169">
              <a:extLst>
                <a:ext uri="{FF2B5EF4-FFF2-40B4-BE49-F238E27FC236}">
                  <a16:creationId xmlns:a16="http://schemas.microsoft.com/office/drawing/2014/main" id="{910ED051-4243-4835-86FD-A7FC5B8F47F8}"/>
                </a:ext>
              </a:extLst>
            </p:cNvPr>
            <p:cNvGrpSpPr/>
            <p:nvPr/>
          </p:nvGrpSpPr>
          <p:grpSpPr>
            <a:xfrm>
              <a:off x="235667" y="3671519"/>
              <a:ext cx="9753374" cy="1715077"/>
              <a:chOff x="235667" y="3671519"/>
              <a:chExt cx="9753374" cy="1715077"/>
            </a:xfrm>
          </p:grpSpPr>
          <p:sp>
            <p:nvSpPr>
              <p:cNvPr id="114" name="Rectangle: Rounded Corners 113">
                <a:extLst>
                  <a:ext uri="{FF2B5EF4-FFF2-40B4-BE49-F238E27FC236}">
                    <a16:creationId xmlns:a16="http://schemas.microsoft.com/office/drawing/2014/main" id="{F5122BED-AE05-43CC-B4DE-ADE4D2E08CA6}"/>
                  </a:ext>
                </a:extLst>
              </p:cNvPr>
              <p:cNvSpPr/>
              <p:nvPr/>
            </p:nvSpPr>
            <p:spPr>
              <a:xfrm>
                <a:off x="235667" y="3671519"/>
                <a:ext cx="9753374" cy="1157008"/>
              </a:xfrm>
              <a:prstGeom prst="roundRect">
                <a:avLst>
                  <a:gd name="adj" fmla="val 6373"/>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288000" rtlCol="0" anchor="ctr"/>
              <a:lstStyle/>
              <a:p>
                <a:pPr marL="534988" marR="0" lvl="0" indent="0" algn="l" defTabSz="609585" rtl="0" eaLnBrk="0" fontAlgn="base" latinLnBrk="0" hangingPunct="0">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A </a:t>
                </a:r>
                <a:r>
                  <a:rPr kumimoji="0" lang="da-DK" sz="1600" b="1" i="1" u="none" strike="noStrike" kern="1200" cap="none" spc="0" normalizeH="0" baseline="0" noProof="0" dirty="0">
                    <a:ln>
                      <a:noFill/>
                    </a:ln>
                    <a:solidFill>
                      <a:srgbClr val="0091DF"/>
                    </a:solidFill>
                    <a:effectLst/>
                    <a:uLnTx/>
                    <a:uFillTx/>
                    <a:latin typeface="Arial" panose="020B0604020202020204"/>
                    <a:ea typeface="+mn-ea"/>
                    <a:cs typeface="Times New Roman" panose="02020603050405020304" pitchFamily="18" charset="0"/>
                  </a:rPr>
                  <a:t>nonsteroidal MRA </a:t>
                </a:r>
                <a:r>
                  <a:rPr kumimoji="0" lang="da-DK" sz="1600" b="0" i="1" u="none"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with proven </a:t>
                </a:r>
                <a:r>
                  <a:rPr kumimoji="0" lang="da-DK" sz="1600" b="1" i="1" u="none" strike="noStrike" kern="1200" cap="none" spc="0" normalizeH="0" baseline="0" noProof="0" dirty="0">
                    <a:ln>
                      <a:noFill/>
                    </a:ln>
                    <a:solidFill>
                      <a:srgbClr val="0091DF"/>
                    </a:solidFill>
                    <a:effectLst/>
                    <a:uLnTx/>
                    <a:uFillTx/>
                    <a:latin typeface="Arial" panose="020B0604020202020204"/>
                    <a:ea typeface="+mn-ea"/>
                    <a:cs typeface="Times New Roman" panose="02020603050405020304" pitchFamily="18" charset="0"/>
                  </a:rPr>
                  <a:t>kidney and CV benefit</a:t>
                </a:r>
                <a:r>
                  <a:rPr kumimoji="0" lang="da-DK" sz="1600" b="1" i="1" u="none"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 </a:t>
                </a:r>
                <a:r>
                  <a:rPr kumimoji="0" lang="da-DK" sz="1600" b="0" i="1" u="sng"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is recommended </a:t>
                </a:r>
                <a:r>
                  <a:rPr kumimoji="0" lang="da-DK" sz="1600" b="0" i="1" u="none"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for patients with T2D, eGFR ≥25 ml/min/1.73 m</a:t>
                </a:r>
                <a:r>
                  <a:rPr kumimoji="0" lang="da-DK" sz="1600" b="0" i="1" u="none" strike="noStrike" kern="1200" cap="none" spc="0" normalizeH="0" baseline="30000" noProof="0" dirty="0">
                    <a:ln>
                      <a:noFill/>
                    </a:ln>
                    <a:solidFill>
                      <a:srgbClr val="53585A"/>
                    </a:solidFill>
                    <a:effectLst/>
                    <a:uLnTx/>
                    <a:uFillTx/>
                    <a:latin typeface="Arial" panose="020B0604020202020204"/>
                    <a:ea typeface="+mn-ea"/>
                    <a:cs typeface="Times New Roman" panose="02020603050405020304" pitchFamily="18" charset="0"/>
                  </a:rPr>
                  <a:t>2</a:t>
                </a:r>
                <a:r>
                  <a:rPr kumimoji="0" lang="da-DK" sz="1600" b="0" i="1" u="none"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 normal serum [K</a:t>
                </a:r>
                <a:r>
                  <a:rPr kumimoji="0" lang="da-DK" sz="1600" b="0" i="1" u="none" strike="noStrike" kern="1200" cap="none" spc="0" normalizeH="0" baseline="30000" noProof="0" dirty="0">
                    <a:ln>
                      <a:noFill/>
                    </a:ln>
                    <a:solidFill>
                      <a:srgbClr val="53585A"/>
                    </a:solidFill>
                    <a:effectLst/>
                    <a:uLnTx/>
                    <a:uFillTx/>
                    <a:latin typeface="Arial" panose="020B0604020202020204"/>
                    <a:ea typeface="+mn-ea"/>
                    <a:cs typeface="Times New Roman" panose="02020603050405020304" pitchFamily="18" charset="0"/>
                  </a:rPr>
                  <a:t>+</a:t>
                </a:r>
                <a:r>
                  <a:rPr kumimoji="0" lang="da-DK" sz="1600" b="0" i="1" u="none" strike="noStrike" kern="1200" cap="none" spc="0" normalizeH="0" baseline="0" noProof="0" dirty="0">
                    <a:ln>
                      <a:noFill/>
                    </a:ln>
                    <a:solidFill>
                      <a:srgbClr val="53585A"/>
                    </a:solidFill>
                    <a:effectLst/>
                    <a:uLnTx/>
                    <a:uFillTx/>
                    <a:latin typeface="Arial" panose="020B0604020202020204"/>
                    <a:ea typeface="+mn-ea"/>
                    <a:cs typeface="Times New Roman" panose="02020603050405020304" pitchFamily="18" charset="0"/>
                  </a:rPr>
                  <a:t>], and albuminuria (ACR ≥30 mg/g) despite maximum tolerated dose of RASi</a:t>
                </a:r>
                <a:endParaRPr kumimoji="0" lang="en-GB" sz="1600" b="1" i="1" u="none" strike="noStrike" kern="1200" cap="none" spc="0" normalizeH="0" baseline="0" noProof="0" dirty="0">
                  <a:ln>
                    <a:noFill/>
                  </a:ln>
                  <a:solidFill>
                    <a:srgbClr val="0091DF"/>
                  </a:solidFill>
                  <a:effectLst/>
                  <a:uLnTx/>
                  <a:uFillTx/>
                  <a:latin typeface="Arial" panose="020B0604020202020204"/>
                  <a:ea typeface="+mn-ea"/>
                  <a:cs typeface="+mn-cs"/>
                </a:endParaRPr>
              </a:p>
            </p:txBody>
          </p:sp>
          <p:sp>
            <p:nvSpPr>
              <p:cNvPr id="121" name="Rectangle: Top Corners Rounded 120">
                <a:extLst>
                  <a:ext uri="{FF2B5EF4-FFF2-40B4-BE49-F238E27FC236}">
                    <a16:creationId xmlns:a16="http://schemas.microsoft.com/office/drawing/2014/main" id="{906A6709-1256-4B2B-90C9-14853FDFCE36}"/>
                  </a:ext>
                </a:extLst>
              </p:cNvPr>
              <p:cNvSpPr/>
              <p:nvPr/>
            </p:nvSpPr>
            <p:spPr>
              <a:xfrm>
                <a:off x="869697" y="4897599"/>
                <a:ext cx="8737445" cy="488997"/>
              </a:xfrm>
              <a:prstGeom prst="round2SameRect">
                <a:avLst>
                  <a:gd name="adj1" fmla="val 0"/>
                  <a:gd name="adj2" fmla="val 30992"/>
                </a:avLst>
              </a:prstGeom>
              <a:solidFill>
                <a:schemeClr val="accent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Statements were based on the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FIDELIO-DKD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and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FIGARO-DKD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studies and the </a:t>
                </a: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FIDELITY</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Times New Roman" panose="02020603050405020304" pitchFamily="18" charset="0"/>
                  </a:rPr>
                  <a:t> pooled analysis </a:t>
                </a:r>
              </a:p>
            </p:txBody>
          </p:sp>
        </p:grpSp>
      </p:grpSp>
      <p:cxnSp>
        <p:nvCxnSpPr>
          <p:cNvPr id="8" name="Straight Arrow Connector 7">
            <a:extLst>
              <a:ext uri="{FF2B5EF4-FFF2-40B4-BE49-F238E27FC236}">
                <a16:creationId xmlns:a16="http://schemas.microsoft.com/office/drawing/2014/main" id="{A2E4FEB0-BE3C-246D-725A-C147D6A5FA9B}"/>
              </a:ext>
            </a:extLst>
          </p:cNvPr>
          <p:cNvCxnSpPr>
            <a:cxnSpLocks/>
          </p:cNvCxnSpPr>
          <p:nvPr/>
        </p:nvCxnSpPr>
        <p:spPr>
          <a:xfrm>
            <a:off x="6110600" y="2895396"/>
            <a:ext cx="0" cy="295276"/>
          </a:xfrm>
          <a:prstGeom prst="straightConnector1">
            <a:avLst/>
          </a:prstGeom>
          <a:ln w="57150">
            <a:gradFill flip="none" rotWithShape="1">
              <a:gsLst>
                <a:gs pos="34000">
                  <a:schemeClr val="accent1"/>
                </a:gs>
                <a:gs pos="100000">
                  <a:schemeClr val="accent2"/>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64A0AED-C99B-1A8F-AC8B-0BCC8172C135}"/>
              </a:ext>
            </a:extLst>
          </p:cNvPr>
          <p:cNvGrpSpPr/>
          <p:nvPr/>
        </p:nvGrpSpPr>
        <p:grpSpPr>
          <a:xfrm>
            <a:off x="814715" y="3875566"/>
            <a:ext cx="573769" cy="1112634"/>
            <a:chOff x="814715" y="3437822"/>
            <a:chExt cx="573769" cy="1112634"/>
          </a:xfrm>
        </p:grpSpPr>
        <p:grpSp>
          <p:nvGrpSpPr>
            <p:cNvPr id="21" name="Group 20">
              <a:extLst>
                <a:ext uri="{FF2B5EF4-FFF2-40B4-BE49-F238E27FC236}">
                  <a16:creationId xmlns:a16="http://schemas.microsoft.com/office/drawing/2014/main" id="{C47F9754-464B-8F93-8A6C-047FD46D2A64}"/>
                </a:ext>
              </a:extLst>
            </p:cNvPr>
            <p:cNvGrpSpPr>
              <a:grpSpLocks noChangeAspect="1"/>
            </p:cNvGrpSpPr>
            <p:nvPr/>
          </p:nvGrpSpPr>
          <p:grpSpPr>
            <a:xfrm>
              <a:off x="814715" y="3437822"/>
              <a:ext cx="573769" cy="573769"/>
              <a:chOff x="604443" y="1975623"/>
              <a:chExt cx="972000" cy="972000"/>
            </a:xfrm>
          </p:grpSpPr>
          <p:sp>
            <p:nvSpPr>
              <p:cNvPr id="12" name="Oval 11">
                <a:extLst>
                  <a:ext uri="{FF2B5EF4-FFF2-40B4-BE49-F238E27FC236}">
                    <a16:creationId xmlns:a16="http://schemas.microsoft.com/office/drawing/2014/main" id="{DA6A672E-FCCF-9898-D1D5-2EF5A0E82057}"/>
                  </a:ext>
                </a:extLst>
              </p:cNvPr>
              <p:cNvSpPr/>
              <p:nvPr/>
            </p:nvSpPr>
            <p:spPr>
              <a:xfrm>
                <a:off x="604443" y="1975623"/>
                <a:ext cx="972000" cy="972000"/>
              </a:xfrm>
              <a:prstGeom prst="ellipse">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7CFB6179-210F-3718-C80E-AE0226909E1E}"/>
                  </a:ext>
                </a:extLst>
              </p:cNvPr>
              <p:cNvGrpSpPr>
                <a:grpSpLocks noChangeAspect="1"/>
              </p:cNvGrpSpPr>
              <p:nvPr/>
            </p:nvGrpSpPr>
            <p:grpSpPr bwMode="gray">
              <a:xfrm>
                <a:off x="660201" y="2206110"/>
                <a:ext cx="852187" cy="530690"/>
                <a:chOff x="7388982" y="1936180"/>
                <a:chExt cx="488470" cy="322355"/>
              </a:xfrm>
              <a:solidFill>
                <a:schemeClr val="accent1"/>
              </a:solidFill>
            </p:grpSpPr>
            <p:sp>
              <p:nvSpPr>
                <p:cNvPr id="14" name="Freeform 68">
                  <a:extLst>
                    <a:ext uri="{FF2B5EF4-FFF2-40B4-BE49-F238E27FC236}">
                      <a16:creationId xmlns:a16="http://schemas.microsoft.com/office/drawing/2014/main" id="{30025654-0900-572B-A507-319C74EA5E6B}"/>
                    </a:ext>
                  </a:extLst>
                </p:cNvPr>
                <p:cNvSpPr>
                  <a:spLocks/>
                </p:cNvSpPr>
                <p:nvPr/>
              </p:nvSpPr>
              <p:spPr bwMode="gray">
                <a:xfrm>
                  <a:off x="7689579" y="1936180"/>
                  <a:ext cx="187873" cy="314440"/>
                </a:xfrm>
                <a:custGeom>
                  <a:avLst/>
                  <a:gdLst>
                    <a:gd name="T0" fmla="*/ 30 w 71"/>
                    <a:gd name="T1" fmla="*/ 0 h 119"/>
                    <a:gd name="T2" fmla="*/ 7 w 71"/>
                    <a:gd name="T3" fmla="*/ 13 h 119"/>
                    <a:gd name="T4" fmla="*/ 37 w 71"/>
                    <a:gd name="T5" fmla="*/ 34 h 119"/>
                    <a:gd name="T6" fmla="*/ 20 w 71"/>
                    <a:gd name="T7" fmla="*/ 42 h 119"/>
                    <a:gd name="T8" fmla="*/ 26 w 71"/>
                    <a:gd name="T9" fmla="*/ 79 h 119"/>
                    <a:gd name="T10" fmla="*/ 17 w 71"/>
                    <a:gd name="T11" fmla="*/ 75 h 119"/>
                    <a:gd name="T12" fmla="*/ 13 w 71"/>
                    <a:gd name="T13" fmla="*/ 107 h 119"/>
                    <a:gd name="T14" fmla="*/ 67 w 71"/>
                    <a:gd name="T15" fmla="*/ 64 h 119"/>
                    <a:gd name="T16" fmla="*/ 30 w 71"/>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30" y="0"/>
                      </a:moveTo>
                      <a:cubicBezTo>
                        <a:pt x="21" y="0"/>
                        <a:pt x="10" y="3"/>
                        <a:pt x="7" y="13"/>
                      </a:cubicBezTo>
                      <a:cubicBezTo>
                        <a:pt x="2" y="31"/>
                        <a:pt x="23" y="44"/>
                        <a:pt x="37" y="34"/>
                      </a:cubicBezTo>
                      <a:cubicBezTo>
                        <a:pt x="35" y="38"/>
                        <a:pt x="30" y="44"/>
                        <a:pt x="20" y="42"/>
                      </a:cubicBezTo>
                      <a:cubicBezTo>
                        <a:pt x="17" y="53"/>
                        <a:pt x="18" y="67"/>
                        <a:pt x="26" y="79"/>
                      </a:cubicBezTo>
                      <a:cubicBezTo>
                        <a:pt x="23" y="79"/>
                        <a:pt x="20" y="78"/>
                        <a:pt x="17" y="75"/>
                      </a:cubicBezTo>
                      <a:cubicBezTo>
                        <a:pt x="4" y="78"/>
                        <a:pt x="0" y="99"/>
                        <a:pt x="13" y="107"/>
                      </a:cubicBezTo>
                      <a:cubicBezTo>
                        <a:pt x="31" y="119"/>
                        <a:pt x="63" y="108"/>
                        <a:pt x="67" y="64"/>
                      </a:cubicBezTo>
                      <a:cubicBezTo>
                        <a:pt x="71" y="28"/>
                        <a:pt x="54" y="2"/>
                        <a:pt x="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sp>
              <p:nvSpPr>
                <p:cNvPr id="15" name="Freeform 69">
                  <a:extLst>
                    <a:ext uri="{FF2B5EF4-FFF2-40B4-BE49-F238E27FC236}">
                      <a16:creationId xmlns:a16="http://schemas.microsoft.com/office/drawing/2014/main" id="{7DDD9E77-16C9-1B38-023B-52E4CEBBD6C0}"/>
                    </a:ext>
                  </a:extLst>
                </p:cNvPr>
                <p:cNvSpPr>
                  <a:spLocks/>
                </p:cNvSpPr>
                <p:nvPr/>
              </p:nvSpPr>
              <p:spPr bwMode="gray">
                <a:xfrm>
                  <a:off x="7388982" y="1936185"/>
                  <a:ext cx="186885" cy="314440"/>
                </a:xfrm>
                <a:custGeom>
                  <a:avLst/>
                  <a:gdLst>
                    <a:gd name="T0" fmla="*/ 54 w 71"/>
                    <a:gd name="T1" fmla="*/ 75 h 119"/>
                    <a:gd name="T2" fmla="*/ 45 w 71"/>
                    <a:gd name="T3" fmla="*/ 79 h 119"/>
                    <a:gd name="T4" fmla="*/ 51 w 71"/>
                    <a:gd name="T5" fmla="*/ 42 h 119"/>
                    <a:gd name="T6" fmla="*/ 34 w 71"/>
                    <a:gd name="T7" fmla="*/ 34 h 119"/>
                    <a:gd name="T8" fmla="*/ 64 w 71"/>
                    <a:gd name="T9" fmla="*/ 13 h 119"/>
                    <a:gd name="T10" fmla="*/ 41 w 71"/>
                    <a:gd name="T11" fmla="*/ 0 h 119"/>
                    <a:gd name="T12" fmla="*/ 4 w 71"/>
                    <a:gd name="T13" fmla="*/ 64 h 119"/>
                    <a:gd name="T14" fmla="*/ 58 w 71"/>
                    <a:gd name="T15" fmla="*/ 107 h 119"/>
                    <a:gd name="T16" fmla="*/ 54 w 71"/>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54" y="75"/>
                      </a:moveTo>
                      <a:cubicBezTo>
                        <a:pt x="51" y="78"/>
                        <a:pt x="48" y="79"/>
                        <a:pt x="45" y="79"/>
                      </a:cubicBezTo>
                      <a:cubicBezTo>
                        <a:pt x="53" y="67"/>
                        <a:pt x="54" y="53"/>
                        <a:pt x="51" y="42"/>
                      </a:cubicBezTo>
                      <a:cubicBezTo>
                        <a:pt x="42" y="44"/>
                        <a:pt x="36" y="38"/>
                        <a:pt x="34" y="34"/>
                      </a:cubicBezTo>
                      <a:cubicBezTo>
                        <a:pt x="48" y="44"/>
                        <a:pt x="69" y="31"/>
                        <a:pt x="64" y="13"/>
                      </a:cubicBezTo>
                      <a:cubicBezTo>
                        <a:pt x="62" y="3"/>
                        <a:pt x="51" y="0"/>
                        <a:pt x="41" y="0"/>
                      </a:cubicBezTo>
                      <a:cubicBezTo>
                        <a:pt x="17" y="2"/>
                        <a:pt x="0" y="28"/>
                        <a:pt x="4" y="64"/>
                      </a:cubicBezTo>
                      <a:cubicBezTo>
                        <a:pt x="8" y="108"/>
                        <a:pt x="40" y="119"/>
                        <a:pt x="58" y="107"/>
                      </a:cubicBezTo>
                      <a:cubicBezTo>
                        <a:pt x="71" y="99"/>
                        <a:pt x="67" y="78"/>
                        <a:pt x="54" y="7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sp>
              <p:nvSpPr>
                <p:cNvPr id="16" name="Freeform 70">
                  <a:extLst>
                    <a:ext uri="{FF2B5EF4-FFF2-40B4-BE49-F238E27FC236}">
                      <a16:creationId xmlns:a16="http://schemas.microsoft.com/office/drawing/2014/main" id="{A7F063C6-9762-2807-8A2E-F4F04C336898}"/>
                    </a:ext>
                  </a:extLst>
                </p:cNvPr>
                <p:cNvSpPr>
                  <a:spLocks/>
                </p:cNvSpPr>
                <p:nvPr/>
              </p:nvSpPr>
              <p:spPr bwMode="gray">
                <a:xfrm>
                  <a:off x="7550157" y="2049893"/>
                  <a:ext cx="71194" cy="208638"/>
                </a:xfrm>
                <a:custGeom>
                  <a:avLst/>
                  <a:gdLst>
                    <a:gd name="T0" fmla="*/ 1 w 27"/>
                    <a:gd name="T1" fmla="*/ 0 h 79"/>
                    <a:gd name="T2" fmla="*/ 0 w 27"/>
                    <a:gd name="T3" fmla="*/ 16 h 79"/>
                    <a:gd name="T4" fmla="*/ 19 w 27"/>
                    <a:gd name="T5" fmla="*/ 79 h 79"/>
                    <a:gd name="T6" fmla="*/ 27 w 27"/>
                    <a:gd name="T7" fmla="*/ 79 h 79"/>
                    <a:gd name="T8" fmla="*/ 1 w 27"/>
                    <a:gd name="T9" fmla="*/ 0 h 79"/>
                  </a:gdLst>
                  <a:ahLst/>
                  <a:cxnLst>
                    <a:cxn ang="0">
                      <a:pos x="T0" y="T1"/>
                    </a:cxn>
                    <a:cxn ang="0">
                      <a:pos x="T2" y="T3"/>
                    </a:cxn>
                    <a:cxn ang="0">
                      <a:pos x="T4" y="T5"/>
                    </a:cxn>
                    <a:cxn ang="0">
                      <a:pos x="T6" y="T7"/>
                    </a:cxn>
                    <a:cxn ang="0">
                      <a:pos x="T8" y="T9"/>
                    </a:cxn>
                  </a:cxnLst>
                  <a:rect l="0" t="0" r="r" b="b"/>
                  <a:pathLst>
                    <a:path w="27" h="79">
                      <a:moveTo>
                        <a:pt x="1" y="0"/>
                      </a:moveTo>
                      <a:cubicBezTo>
                        <a:pt x="1" y="0"/>
                        <a:pt x="4" y="10"/>
                        <a:pt x="0" y="16"/>
                      </a:cubicBezTo>
                      <a:cubicBezTo>
                        <a:pt x="17" y="20"/>
                        <a:pt x="19" y="48"/>
                        <a:pt x="19" y="79"/>
                      </a:cubicBezTo>
                      <a:cubicBezTo>
                        <a:pt x="27" y="79"/>
                        <a:pt x="27" y="79"/>
                        <a:pt x="27" y="79"/>
                      </a:cubicBezTo>
                      <a:cubicBezTo>
                        <a:pt x="27" y="41"/>
                        <a:pt x="21" y="7"/>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sp>
              <p:nvSpPr>
                <p:cNvPr id="17" name="Freeform 71">
                  <a:extLst>
                    <a:ext uri="{FF2B5EF4-FFF2-40B4-BE49-F238E27FC236}">
                      <a16:creationId xmlns:a16="http://schemas.microsoft.com/office/drawing/2014/main" id="{F8575379-B29F-EA54-72A6-9714AB580300}"/>
                    </a:ext>
                  </a:extLst>
                </p:cNvPr>
                <p:cNvSpPr>
                  <a:spLocks/>
                </p:cNvSpPr>
                <p:nvPr/>
              </p:nvSpPr>
              <p:spPr bwMode="gray">
                <a:xfrm>
                  <a:off x="7645082" y="2049897"/>
                  <a:ext cx="74161" cy="208638"/>
                </a:xfrm>
                <a:custGeom>
                  <a:avLst/>
                  <a:gdLst>
                    <a:gd name="T0" fmla="*/ 26 w 28"/>
                    <a:gd name="T1" fmla="*/ 0 h 79"/>
                    <a:gd name="T2" fmla="*/ 0 w 28"/>
                    <a:gd name="T3" fmla="*/ 79 h 79"/>
                    <a:gd name="T4" fmla="*/ 8 w 28"/>
                    <a:gd name="T5" fmla="*/ 79 h 79"/>
                    <a:gd name="T6" fmla="*/ 28 w 28"/>
                    <a:gd name="T7" fmla="*/ 16 h 79"/>
                    <a:gd name="T8" fmla="*/ 26 w 28"/>
                    <a:gd name="T9" fmla="*/ 0 h 79"/>
                  </a:gdLst>
                  <a:ahLst/>
                  <a:cxnLst>
                    <a:cxn ang="0">
                      <a:pos x="T0" y="T1"/>
                    </a:cxn>
                    <a:cxn ang="0">
                      <a:pos x="T2" y="T3"/>
                    </a:cxn>
                    <a:cxn ang="0">
                      <a:pos x="T4" y="T5"/>
                    </a:cxn>
                    <a:cxn ang="0">
                      <a:pos x="T6" y="T7"/>
                    </a:cxn>
                    <a:cxn ang="0">
                      <a:pos x="T8" y="T9"/>
                    </a:cxn>
                  </a:cxnLst>
                  <a:rect l="0" t="0" r="r" b="b"/>
                  <a:pathLst>
                    <a:path w="28" h="79">
                      <a:moveTo>
                        <a:pt x="26" y="0"/>
                      </a:moveTo>
                      <a:cubicBezTo>
                        <a:pt x="6" y="7"/>
                        <a:pt x="0" y="41"/>
                        <a:pt x="0" y="79"/>
                      </a:cubicBezTo>
                      <a:cubicBezTo>
                        <a:pt x="8" y="79"/>
                        <a:pt x="8" y="79"/>
                        <a:pt x="8" y="79"/>
                      </a:cubicBezTo>
                      <a:cubicBezTo>
                        <a:pt x="8" y="48"/>
                        <a:pt x="10" y="20"/>
                        <a:pt x="28" y="16"/>
                      </a:cubicBezTo>
                      <a:cubicBezTo>
                        <a:pt x="23" y="10"/>
                        <a:pt x="26" y="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grpSp>
        </p:grpSp>
        <p:grpSp>
          <p:nvGrpSpPr>
            <p:cNvPr id="18" name="Group 17">
              <a:extLst>
                <a:ext uri="{FF2B5EF4-FFF2-40B4-BE49-F238E27FC236}">
                  <a16:creationId xmlns:a16="http://schemas.microsoft.com/office/drawing/2014/main" id="{266F38D1-C7CC-FD1A-2029-27705E93FCC9}"/>
                </a:ext>
              </a:extLst>
            </p:cNvPr>
            <p:cNvGrpSpPr>
              <a:grpSpLocks noChangeAspect="1"/>
            </p:cNvGrpSpPr>
            <p:nvPr/>
          </p:nvGrpSpPr>
          <p:grpSpPr>
            <a:xfrm>
              <a:off x="814715" y="3976687"/>
              <a:ext cx="573769" cy="573769"/>
              <a:chOff x="4444297" y="1842705"/>
              <a:chExt cx="972000" cy="972000"/>
            </a:xfrm>
          </p:grpSpPr>
          <p:sp>
            <p:nvSpPr>
              <p:cNvPr id="19" name="Oval 18">
                <a:extLst>
                  <a:ext uri="{FF2B5EF4-FFF2-40B4-BE49-F238E27FC236}">
                    <a16:creationId xmlns:a16="http://schemas.microsoft.com/office/drawing/2014/main" id="{194CD862-46B2-42D2-2106-D05553BF0CBE}"/>
                  </a:ext>
                </a:extLst>
              </p:cNvPr>
              <p:cNvSpPr/>
              <p:nvPr/>
            </p:nvSpPr>
            <p:spPr>
              <a:xfrm>
                <a:off x="4444297" y="1842705"/>
                <a:ext cx="972000" cy="972000"/>
              </a:xfrm>
              <a:prstGeom prst="ellipse">
                <a:avLst/>
              </a:prstGeom>
              <a:solidFill>
                <a:schemeClr val="bg1"/>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0" name="Graphic 19" descr="Heart organ">
                <a:extLst>
                  <a:ext uri="{FF2B5EF4-FFF2-40B4-BE49-F238E27FC236}">
                    <a16:creationId xmlns:a16="http://schemas.microsoft.com/office/drawing/2014/main" id="{6EF3C7DF-986E-A7F6-DF93-BD53435A5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7990" y="1936795"/>
                <a:ext cx="806236" cy="780411"/>
              </a:xfrm>
              <a:prstGeom prst="rect">
                <a:avLst/>
              </a:prstGeom>
            </p:spPr>
          </p:pic>
        </p:grpSp>
        <p:pic>
          <p:nvPicPr>
            <p:cNvPr id="23" name="Picture 22">
              <a:extLst>
                <a:ext uri="{FF2B5EF4-FFF2-40B4-BE49-F238E27FC236}">
                  <a16:creationId xmlns:a16="http://schemas.microsoft.com/office/drawing/2014/main" id="{D7F519E5-DEAC-264D-E60E-E5071FA7B1CE}"/>
                </a:ext>
              </a:extLst>
            </p:cNvPr>
            <p:cNvPicPr>
              <a:picLocks noChangeAspect="1"/>
            </p:cNvPicPr>
            <p:nvPr/>
          </p:nvPicPr>
          <p:blipFill rotWithShape="1">
            <a:blip r:embed="rId5">
              <a:extLst>
                <a:ext uri="{28A0092B-C50C-407E-A947-70E740481C1C}">
                  <a14:useLocalDpi xmlns:a14="http://schemas.microsoft.com/office/drawing/2010/main" val="0"/>
                </a:ext>
              </a:extLst>
            </a:blip>
            <a:srcRect l="-17687" t="-21021" r="-17223" b="-13890"/>
            <a:stretch/>
          </p:blipFill>
          <p:spPr>
            <a:xfrm>
              <a:off x="1164669" y="3882222"/>
              <a:ext cx="218917" cy="218918"/>
            </a:xfrm>
            <a:prstGeom prst="ellipse">
              <a:avLst/>
            </a:prstGeom>
            <a:solidFill>
              <a:schemeClr val="accent1"/>
            </a:solidFill>
          </p:spPr>
        </p:pic>
      </p:grpSp>
    </p:spTree>
    <p:extLst>
      <p:ext uri="{BB962C8B-B14F-4D97-AF65-F5344CB8AC3E}">
        <p14:creationId xmlns:p14="http://schemas.microsoft.com/office/powerpoint/2010/main" val="361601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F819221-AF2C-5C3E-361B-2D650CB8A3C8}"/>
              </a:ext>
            </a:extLst>
          </p:cNvPr>
          <p:cNvCxnSpPr/>
          <p:nvPr/>
        </p:nvCxnSpPr>
        <p:spPr>
          <a:xfrm>
            <a:off x="7972209" y="4201292"/>
            <a:ext cx="0" cy="1335505"/>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B07288-052D-599E-574D-3DA02B143CD7}"/>
              </a:ext>
            </a:extLst>
          </p:cNvPr>
          <p:cNvCxnSpPr/>
          <p:nvPr/>
        </p:nvCxnSpPr>
        <p:spPr>
          <a:xfrm>
            <a:off x="4226237" y="4201292"/>
            <a:ext cx="0" cy="1335505"/>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A09319A-0BBB-497E-B2BD-579322147525}"/>
              </a:ext>
            </a:extLst>
          </p:cNvPr>
          <p:cNvSpPr>
            <a:spLocks noGrp="1"/>
          </p:cNvSpPr>
          <p:nvPr>
            <p:ph type="ftr" sz="quarter" idx="14"/>
          </p:nvPr>
        </p:nvSpPr>
        <p:spPr>
          <a:xfrm>
            <a:off x="932596" y="6092825"/>
            <a:ext cx="10600591" cy="5061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1. Bakris GL, </a:t>
            </a:r>
            <a:r>
              <a:rPr kumimoji="0" lang="da-DK"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et al</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a:t>
            </a:r>
            <a:r>
              <a:rPr kumimoji="0" lang="da-DK"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N Engl J Med </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2020;383:2219–2229; 2. Pitt B, </a:t>
            </a:r>
            <a:r>
              <a:rPr kumimoji="0" lang="da-DK"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et al</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a:t>
            </a:r>
            <a:r>
              <a:rPr kumimoji="0" lang="da-DK"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N Engl J Med </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2021;385:2252–2263; 3.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Kidney Disease: Improving Global Outcomes.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Kidney Int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2022;102:S1–S128; 4. </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American Diabetes Association. </a:t>
            </a:r>
            <a:r>
              <a:rPr kumimoji="0" lang="en-US" sz="9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rPr>
              <a:t>2023;46(Suppl 1):S191–S202; 5.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de Boer IH,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et al. Diabetes Care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2022;45:3075–3090</a:t>
            </a:r>
            <a:endPar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endParaRPr>
          </a:p>
        </p:txBody>
      </p:sp>
      <p:sp>
        <p:nvSpPr>
          <p:cNvPr id="4" name="Slide Number Placeholder 3">
            <a:extLst>
              <a:ext uri="{FF2B5EF4-FFF2-40B4-BE49-F238E27FC236}">
                <a16:creationId xmlns:a16="http://schemas.microsoft.com/office/drawing/2014/main" id="{C6203D24-257C-42E5-BE16-304DA5800210}"/>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srgbClr val="66B512"/>
              </a:solidFill>
              <a:effectLst/>
              <a:uLnTx/>
              <a:uFillTx/>
              <a:latin typeface="Arial" panose="020B0604020202020204"/>
              <a:ea typeface="MS PGothic" charset="0"/>
              <a:cs typeface="+mn-cs"/>
            </a:endParaRPr>
          </a:p>
        </p:txBody>
      </p:sp>
      <p:sp>
        <p:nvSpPr>
          <p:cNvPr id="5" name="Title 4">
            <a:extLst>
              <a:ext uri="{FF2B5EF4-FFF2-40B4-BE49-F238E27FC236}">
                <a16:creationId xmlns:a16="http://schemas.microsoft.com/office/drawing/2014/main" id="{1CCB26A2-07DA-4CFF-8D6A-620A4D0CD1A8}"/>
              </a:ext>
            </a:extLst>
          </p:cNvPr>
          <p:cNvSpPr>
            <a:spLocks noGrp="1"/>
          </p:cNvSpPr>
          <p:nvPr>
            <p:ph type="title"/>
          </p:nvPr>
        </p:nvSpPr>
        <p:spPr/>
        <p:txBody>
          <a:bodyPr>
            <a:normAutofit/>
          </a:bodyPr>
          <a:lstStyle/>
          <a:p>
            <a:r>
              <a:rPr lang="en-GB" dirty="0"/>
              <a:t>Summary</a:t>
            </a:r>
          </a:p>
        </p:txBody>
      </p:sp>
      <p:grpSp>
        <p:nvGrpSpPr>
          <p:cNvPr id="10" name="Group 9">
            <a:extLst>
              <a:ext uri="{FF2B5EF4-FFF2-40B4-BE49-F238E27FC236}">
                <a16:creationId xmlns:a16="http://schemas.microsoft.com/office/drawing/2014/main" id="{8408FF63-CA0E-4AB1-A839-1941A4214DCB}"/>
              </a:ext>
            </a:extLst>
          </p:cNvPr>
          <p:cNvGrpSpPr/>
          <p:nvPr/>
        </p:nvGrpSpPr>
        <p:grpSpPr>
          <a:xfrm>
            <a:off x="778941" y="1111361"/>
            <a:ext cx="3261674" cy="4064548"/>
            <a:chOff x="778941" y="1111361"/>
            <a:chExt cx="3261674" cy="4064548"/>
          </a:xfrm>
        </p:grpSpPr>
        <p:sp>
          <p:nvSpPr>
            <p:cNvPr id="28" name="Rectangle: Rounded Corners 27">
              <a:extLst>
                <a:ext uri="{FF2B5EF4-FFF2-40B4-BE49-F238E27FC236}">
                  <a16:creationId xmlns:a16="http://schemas.microsoft.com/office/drawing/2014/main" id="{0FBEE752-0762-43B0-B255-1C3B15E64D81}"/>
                </a:ext>
              </a:extLst>
            </p:cNvPr>
            <p:cNvSpPr/>
            <p:nvPr/>
          </p:nvSpPr>
          <p:spPr>
            <a:xfrm>
              <a:off x="778941" y="2487886"/>
              <a:ext cx="3261674" cy="2688023"/>
            </a:xfrm>
            <a:prstGeom prst="roundRect">
              <a:avLst>
                <a:gd name="adj" fmla="val 8976"/>
              </a:avLst>
            </a:prstGeom>
            <a:solidFill>
              <a:schemeClr val="bg2">
                <a:lumMod val="20000"/>
                <a:lumOff val="80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GB" sz="1800" b="1" i="0" u="none" strike="noStrike" kern="0" cap="none" spc="0" normalizeH="0" baseline="0" noProof="0" dirty="0">
                <a:ln>
                  <a:noFill/>
                </a:ln>
                <a:solidFill>
                  <a:srgbClr val="0091DF">
                    <a:lumMod val="50000"/>
                  </a:srgbClr>
                </a:solidFill>
                <a:effectLst/>
                <a:uLnTx/>
                <a:uFillTx/>
                <a:latin typeface="Arial" panose="020B0604020202020204"/>
                <a:ea typeface="MS PGothic" charset="0"/>
                <a:cs typeface="+mn-cs"/>
              </a:endParaRP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GB" sz="1800" b="1" i="0" u="none" strike="noStrike" kern="0" cap="none" spc="0" normalizeH="0" baseline="0" noProof="0" dirty="0">
                <a:ln>
                  <a:noFill/>
                </a:ln>
                <a:solidFill>
                  <a:srgbClr val="0091DF">
                    <a:lumMod val="50000"/>
                  </a:srgbClr>
                </a:solidFill>
                <a:effectLst/>
                <a:uLnTx/>
                <a:uFillTx/>
                <a:latin typeface="Arial" panose="020B0604020202020204"/>
                <a:ea typeface="MS PGothic" charset="0"/>
                <a:cs typeface="+mn-cs"/>
              </a:endParaRP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r>
                <a:rPr kumimoji="0" lang="en-GB" sz="1800" b="1" i="0" u="none" strike="noStrike" kern="0" cap="none" spc="0" normalizeH="0" baseline="0" noProof="0" dirty="0">
                  <a:ln>
                    <a:noFill/>
                  </a:ln>
                  <a:solidFill>
                    <a:srgbClr val="0091DF">
                      <a:lumMod val="50000"/>
                    </a:srgbClr>
                  </a:solidFill>
                  <a:effectLst/>
                  <a:uLnTx/>
                  <a:uFillTx/>
                  <a:latin typeface="Arial" panose="020B0604020202020204"/>
                  <a:ea typeface="MS PGothic" charset="0"/>
                  <a:cs typeface="+mn-cs"/>
                </a:rPr>
                <a:t>Finerenone</a:t>
              </a:r>
              <a:r>
                <a:rPr kumimoji="0" lang="en-GB" sz="1800" b="0" i="0" u="none" strike="noStrike" kern="0" cap="none" spc="0" normalizeH="0" baseline="0" noProof="0" dirty="0">
                  <a:ln>
                    <a:noFill/>
                  </a:ln>
                  <a:solidFill>
                    <a:srgbClr val="0091DF">
                      <a:lumMod val="50000"/>
                    </a:srgbClr>
                  </a:solidFill>
                  <a:effectLst/>
                  <a:uLnTx/>
                  <a:uFillTx/>
                  <a:latin typeface="Arial" panose="020B0604020202020204"/>
                  <a:ea typeface="MS PGothic" charset="0"/>
                  <a:cs typeface="+mn-cs"/>
                </a:rPr>
                <a:t> is a selective nonsteroidal MRA that has been shown to provide </a:t>
              </a:r>
              <a:r>
                <a:rPr kumimoji="0" lang="en-GB" sz="1800" b="1" i="0" u="none" strike="noStrike" kern="1200" cap="none" spc="0" normalizeH="0" baseline="0" noProof="0" dirty="0">
                  <a:ln>
                    <a:noFill/>
                  </a:ln>
                  <a:solidFill>
                    <a:srgbClr val="0091DF">
                      <a:lumMod val="50000"/>
                    </a:srgbClr>
                  </a:solidFill>
                  <a:effectLst/>
                  <a:uLnTx/>
                  <a:uFillTx/>
                  <a:latin typeface="Arial" panose="020B0604020202020204"/>
                  <a:ea typeface="+mn-ea"/>
                  <a:cs typeface="+mn-cs"/>
                </a:rPr>
                <a:t>CV and kidney benefits </a:t>
              </a:r>
              <a:r>
                <a:rPr kumimoji="0" lang="en-GB" sz="1800" b="0" i="0" u="none" strike="noStrike" kern="1200" cap="none" spc="0" normalizeH="0" baseline="0" noProof="0" dirty="0">
                  <a:ln>
                    <a:noFill/>
                  </a:ln>
                  <a:solidFill>
                    <a:srgbClr val="0091DF">
                      <a:lumMod val="50000"/>
                    </a:srgbClr>
                  </a:solidFill>
                  <a:effectLst/>
                  <a:uLnTx/>
                  <a:uFillTx/>
                  <a:latin typeface="Arial" panose="020B0604020202020204"/>
                  <a:ea typeface="+mn-ea"/>
                  <a:cs typeface="+mn-cs"/>
                </a:rPr>
                <a:t>in </a:t>
              </a:r>
              <a:r>
                <a:rPr kumimoji="0" lang="en-GB" sz="1800" b="1" i="0" u="none" strike="noStrike" kern="1200" cap="none" spc="0" normalizeH="0" baseline="0" noProof="0" dirty="0">
                  <a:ln>
                    <a:noFill/>
                  </a:ln>
                  <a:solidFill>
                    <a:srgbClr val="0091DF">
                      <a:lumMod val="50000"/>
                    </a:srgbClr>
                  </a:solidFill>
                  <a:effectLst/>
                  <a:uLnTx/>
                  <a:uFillTx/>
                  <a:latin typeface="Arial" panose="020B0604020202020204"/>
                  <a:ea typeface="+mn-ea"/>
                  <a:cs typeface="+mn-cs"/>
                </a:rPr>
                <a:t>patients with CKD and T2D</a:t>
              </a:r>
              <a:r>
                <a:rPr kumimoji="0" lang="en-GB" sz="1800" b="0" i="0" u="none" strike="noStrike" kern="1200" cap="none" spc="0" normalizeH="0" baseline="30000" noProof="0" dirty="0">
                  <a:ln>
                    <a:noFill/>
                  </a:ln>
                  <a:solidFill>
                    <a:srgbClr val="0091DF">
                      <a:lumMod val="50000"/>
                    </a:srgbClr>
                  </a:solidFill>
                  <a:effectLst/>
                  <a:uLnTx/>
                  <a:uFillTx/>
                  <a:latin typeface="Arial" panose="020B0604020202020204"/>
                  <a:ea typeface="+mn-ea"/>
                  <a:cs typeface="+mn-cs"/>
                </a:rPr>
                <a:t>1,2</a:t>
              </a:r>
            </a:p>
          </p:txBody>
        </p:sp>
        <p:cxnSp>
          <p:nvCxnSpPr>
            <p:cNvPr id="30" name="Straight Connector 29">
              <a:extLst>
                <a:ext uri="{FF2B5EF4-FFF2-40B4-BE49-F238E27FC236}">
                  <a16:creationId xmlns:a16="http://schemas.microsoft.com/office/drawing/2014/main" id="{BEA0C5DC-00B0-428A-8094-E60C316D2887}"/>
                </a:ext>
              </a:extLst>
            </p:cNvPr>
            <p:cNvCxnSpPr>
              <a:cxnSpLocks/>
            </p:cNvCxnSpPr>
            <p:nvPr/>
          </p:nvCxnSpPr>
          <p:spPr>
            <a:xfrm>
              <a:off x="778941" y="2278919"/>
              <a:ext cx="326167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339ED3D-EF54-4F9E-8D7F-E05FFEB304E0}"/>
                </a:ext>
              </a:extLst>
            </p:cNvPr>
            <p:cNvGrpSpPr/>
            <p:nvPr/>
          </p:nvGrpSpPr>
          <p:grpSpPr>
            <a:xfrm>
              <a:off x="1473778" y="1111361"/>
              <a:ext cx="1872000" cy="1872000"/>
              <a:chOff x="1526445" y="1111361"/>
              <a:chExt cx="1872000" cy="1872000"/>
            </a:xfrm>
          </p:grpSpPr>
          <p:sp>
            <p:nvSpPr>
              <p:cNvPr id="29" name="Flowchart: Connector 28">
                <a:extLst>
                  <a:ext uri="{FF2B5EF4-FFF2-40B4-BE49-F238E27FC236}">
                    <a16:creationId xmlns:a16="http://schemas.microsoft.com/office/drawing/2014/main" id="{33A93D3E-012A-49BB-B682-C78944E0B681}"/>
                  </a:ext>
                </a:extLst>
              </p:cNvPr>
              <p:cNvSpPr/>
              <p:nvPr/>
            </p:nvSpPr>
            <p:spPr>
              <a:xfrm>
                <a:off x="1526445" y="1111361"/>
                <a:ext cx="1872000" cy="1872000"/>
              </a:xfrm>
              <a:prstGeom prst="flowChartConnector">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Flowchart: Connector 33">
                <a:extLst>
                  <a:ext uri="{FF2B5EF4-FFF2-40B4-BE49-F238E27FC236}">
                    <a16:creationId xmlns:a16="http://schemas.microsoft.com/office/drawing/2014/main" id="{E82E6069-8630-4D1A-9D80-8DF7A7936555}"/>
                  </a:ext>
                </a:extLst>
              </p:cNvPr>
              <p:cNvSpPr/>
              <p:nvPr/>
            </p:nvSpPr>
            <p:spPr>
              <a:xfrm>
                <a:off x="1634445" y="1224538"/>
                <a:ext cx="1620000" cy="1620000"/>
              </a:xfrm>
              <a:prstGeom prst="flowChartConnector">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12" name="Group 11">
            <a:extLst>
              <a:ext uri="{FF2B5EF4-FFF2-40B4-BE49-F238E27FC236}">
                <a16:creationId xmlns:a16="http://schemas.microsoft.com/office/drawing/2014/main" id="{7C79F0D7-3838-45F1-9F85-70D727A09B0A}"/>
              </a:ext>
            </a:extLst>
          </p:cNvPr>
          <p:cNvGrpSpPr/>
          <p:nvPr/>
        </p:nvGrpSpPr>
        <p:grpSpPr>
          <a:xfrm>
            <a:off x="4190141" y="1111361"/>
            <a:ext cx="3806132" cy="3268471"/>
            <a:chOff x="4195667" y="1111361"/>
            <a:chExt cx="3806132" cy="3268471"/>
          </a:xfrm>
        </p:grpSpPr>
        <p:sp>
          <p:nvSpPr>
            <p:cNvPr id="25" name="Rectangle: Rounded Corners 24">
              <a:extLst>
                <a:ext uri="{FF2B5EF4-FFF2-40B4-BE49-F238E27FC236}">
                  <a16:creationId xmlns:a16="http://schemas.microsoft.com/office/drawing/2014/main" id="{45CA7CFB-85F8-4FAB-8A86-7ACAAB84F3B2}"/>
                </a:ext>
              </a:extLst>
            </p:cNvPr>
            <p:cNvSpPr/>
            <p:nvPr/>
          </p:nvSpPr>
          <p:spPr>
            <a:xfrm>
              <a:off x="4195667" y="2487887"/>
              <a:ext cx="3806132" cy="1891945"/>
            </a:xfrm>
            <a:prstGeom prst="roundRect">
              <a:avLst>
                <a:gd name="adj" fmla="val 8976"/>
              </a:avLst>
            </a:prstGeom>
            <a:solidFill>
              <a:schemeClr val="accent2">
                <a:lumMod val="20000"/>
                <a:lumOff val="80000"/>
              </a:schemeClr>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GB" sz="18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endParaRP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GB" sz="18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endParaRP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r>
                <a:rPr kumimoji="0" lang="en-GB" sz="18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Major clinical guidelines </a:t>
              </a:r>
              <a:r>
                <a:rPr kumimoji="0" lang="en-GB" sz="1800" b="0"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recommend finerenone as a therapeutic option </a:t>
              </a:r>
              <a:r>
                <a:rPr kumimoji="0" lang="en-GB" sz="18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to reduce CKD progression and CV events</a:t>
              </a:r>
              <a:r>
                <a:rPr kumimoji="0" lang="en-GB" sz="1800" b="0"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 in people with CKD and T2D</a:t>
              </a:r>
              <a:r>
                <a:rPr kumimoji="0" lang="en-GB" sz="1800" b="0" i="0" u="none" strike="noStrike" kern="1200" cap="none" spc="0" normalizeH="0" baseline="30000" noProof="0" dirty="0">
                  <a:ln>
                    <a:noFill/>
                  </a:ln>
                  <a:solidFill>
                    <a:srgbClr val="66B512">
                      <a:lumMod val="50000"/>
                    </a:srgbClr>
                  </a:solidFill>
                  <a:effectLst/>
                  <a:uLnTx/>
                  <a:uFillTx/>
                  <a:latin typeface="Arial" panose="020B0604020202020204"/>
                  <a:ea typeface="+mn-ea"/>
                  <a:cs typeface="+mn-cs"/>
                </a:rPr>
                <a:t>3,4</a:t>
              </a: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GB" sz="1800" b="0" i="0" u="none" strike="noStrike" kern="1200" cap="none" spc="0" normalizeH="0" baseline="0" noProof="0" dirty="0">
                <a:ln>
                  <a:noFill/>
                </a:ln>
                <a:solidFill>
                  <a:srgbClr val="66B512">
                    <a:lumMod val="50000"/>
                  </a:srgbClr>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0"/>
                </a:spcBef>
                <a:spcAft>
                  <a:spcPts val="0"/>
                </a:spcAft>
                <a:buClr>
                  <a:srgbClr val="003455"/>
                </a:buClr>
                <a:buSzTx/>
                <a:buFontTx/>
                <a:buNone/>
                <a:tabLst/>
                <a:defRPr/>
              </a:pPr>
              <a:endParaRPr kumimoji="0" lang="en-GB" sz="1800" b="0" i="0" u="none" strike="noStrike" kern="1200" cap="none" spc="0" normalizeH="0" baseline="0" noProof="0" dirty="0">
                <a:ln>
                  <a:noFill/>
                </a:ln>
                <a:solidFill>
                  <a:srgbClr val="66B512">
                    <a:lumMod val="50000"/>
                  </a:srgbClr>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932252B5-3F09-4316-BD21-E453A004C607}"/>
                </a:ext>
              </a:extLst>
            </p:cNvPr>
            <p:cNvCxnSpPr>
              <a:cxnSpLocks/>
            </p:cNvCxnSpPr>
            <p:nvPr/>
          </p:nvCxnSpPr>
          <p:spPr>
            <a:xfrm>
              <a:off x="4474641" y="2278919"/>
              <a:ext cx="326167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6F766BA-D938-4BB3-AC50-4B2A98A31C1A}"/>
                </a:ext>
              </a:extLst>
            </p:cNvPr>
            <p:cNvGrpSpPr/>
            <p:nvPr/>
          </p:nvGrpSpPr>
          <p:grpSpPr>
            <a:xfrm>
              <a:off x="5169478" y="1111361"/>
              <a:ext cx="1872000" cy="1872000"/>
              <a:chOff x="5222145" y="1111361"/>
              <a:chExt cx="1872000" cy="1872000"/>
            </a:xfrm>
          </p:grpSpPr>
          <p:sp>
            <p:nvSpPr>
              <p:cNvPr id="26" name="Flowchart: Connector 25">
                <a:extLst>
                  <a:ext uri="{FF2B5EF4-FFF2-40B4-BE49-F238E27FC236}">
                    <a16:creationId xmlns:a16="http://schemas.microsoft.com/office/drawing/2014/main" id="{710DC9EE-AA6B-4A93-A5A3-6AC6F27AD647}"/>
                  </a:ext>
                </a:extLst>
              </p:cNvPr>
              <p:cNvSpPr/>
              <p:nvPr/>
            </p:nvSpPr>
            <p:spPr>
              <a:xfrm>
                <a:off x="5222145" y="1111361"/>
                <a:ext cx="1872000" cy="1872000"/>
              </a:xfrm>
              <a:prstGeom prst="flowChartConnector">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Flowchart: Connector 31">
                <a:extLst>
                  <a:ext uri="{FF2B5EF4-FFF2-40B4-BE49-F238E27FC236}">
                    <a16:creationId xmlns:a16="http://schemas.microsoft.com/office/drawing/2014/main" id="{58C1F17F-2381-466D-97A2-531394215C67}"/>
                  </a:ext>
                </a:extLst>
              </p:cNvPr>
              <p:cNvSpPr/>
              <p:nvPr/>
            </p:nvSpPr>
            <p:spPr>
              <a:xfrm>
                <a:off x="5330145" y="1224538"/>
                <a:ext cx="1620000" cy="1620000"/>
              </a:xfrm>
              <a:prstGeom prst="flowChartConnector">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43" name="Rectangle: Rounded Corners 42">
            <a:extLst>
              <a:ext uri="{FF2B5EF4-FFF2-40B4-BE49-F238E27FC236}">
                <a16:creationId xmlns:a16="http://schemas.microsoft.com/office/drawing/2014/main" id="{1D5B47EB-20D4-47D1-ABEA-D0D954ED5772}"/>
              </a:ext>
            </a:extLst>
          </p:cNvPr>
          <p:cNvSpPr/>
          <p:nvPr/>
        </p:nvSpPr>
        <p:spPr>
          <a:xfrm>
            <a:off x="8145799" y="2409762"/>
            <a:ext cx="3261674" cy="2766155"/>
          </a:xfrm>
          <a:prstGeom prst="roundRect">
            <a:avLst>
              <a:gd name="adj" fmla="val 8976"/>
            </a:avLst>
          </a:prstGeom>
          <a:solidFill>
            <a:schemeClr val="accent4">
              <a:lumMod val="20000"/>
              <a:lumOff val="80000"/>
            </a:schemeClr>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US" sz="1800" b="0" i="0" u="none" strike="noStrike" kern="1200" cap="none" spc="0" normalizeH="0" baseline="0" noProof="0" dirty="0">
              <a:ln>
                <a:noFill/>
              </a:ln>
              <a:solidFill>
                <a:srgbClr val="8F3685">
                  <a:lumMod val="50000"/>
                </a:srgbClr>
              </a:solidFill>
              <a:effectLst/>
              <a:uLnTx/>
              <a:uFillTx/>
              <a:latin typeface="Arial" panose="020B0604020202020204"/>
              <a:ea typeface="+mn-ea"/>
              <a:cs typeface="+mn-cs"/>
            </a:endParaRP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endParaRPr kumimoji="0" lang="en-US" sz="1800" b="0" i="0" u="none" strike="noStrike" kern="1200" cap="none" spc="0" normalizeH="0" baseline="0" noProof="0" dirty="0">
              <a:ln>
                <a:noFill/>
              </a:ln>
              <a:solidFill>
                <a:srgbClr val="8F3685">
                  <a:lumMod val="50000"/>
                </a:srgbClr>
              </a:solidFill>
              <a:effectLst/>
              <a:uLnTx/>
              <a:uFillTx/>
              <a:latin typeface="Arial" panose="020B0604020202020204"/>
              <a:ea typeface="+mn-ea"/>
              <a:cs typeface="+mn-cs"/>
            </a:endParaRPr>
          </a:p>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r>
              <a:rPr kumimoji="0" lang="en-US" sz="1800" b="0" i="0" u="none" strike="noStrike" kern="1200" cap="none" spc="0" normalizeH="0" baseline="0" noProof="0" dirty="0">
                <a:ln>
                  <a:noFill/>
                </a:ln>
                <a:solidFill>
                  <a:srgbClr val="8F3685">
                    <a:lumMod val="50000"/>
                  </a:srgbClr>
                </a:solidFill>
                <a:effectLst/>
                <a:uLnTx/>
                <a:uFillTx/>
                <a:latin typeface="Arial" panose="020B0604020202020204"/>
                <a:ea typeface="+mn-ea"/>
                <a:cs typeface="+mn-cs"/>
              </a:rPr>
              <a:t>Through the </a:t>
            </a:r>
            <a:r>
              <a:rPr kumimoji="0" lang="en-US" sz="1800" b="1" i="0" u="none" strike="noStrike" kern="1200" cap="none" spc="0" normalizeH="0" baseline="0" noProof="0" dirty="0">
                <a:ln>
                  <a:noFill/>
                </a:ln>
                <a:solidFill>
                  <a:srgbClr val="8F3685">
                    <a:lumMod val="50000"/>
                  </a:srgbClr>
                </a:solidFill>
                <a:effectLst/>
                <a:uLnTx/>
                <a:uFillTx/>
                <a:latin typeface="Arial" panose="020B0604020202020204"/>
                <a:ea typeface="+mn-ea"/>
                <a:cs typeface="+mn-cs"/>
              </a:rPr>
              <a:t>ADA/KDIGO 2022 Consensus Statement</a:t>
            </a:r>
            <a:r>
              <a:rPr kumimoji="0" lang="en-US" sz="1800" b="0" i="0" u="none" strike="noStrike" kern="1200" cap="none" spc="0" normalizeH="0" baseline="0" noProof="0" dirty="0">
                <a:ln>
                  <a:noFill/>
                </a:ln>
                <a:solidFill>
                  <a:srgbClr val="8F3685">
                    <a:lumMod val="50000"/>
                  </a:srgbClr>
                </a:solidFill>
                <a:effectLst/>
                <a:uLnTx/>
                <a:uFillTx/>
                <a:latin typeface="Arial" panose="020B0604020202020204"/>
                <a:ea typeface="+mn-ea"/>
                <a:cs typeface="+mn-cs"/>
              </a:rPr>
              <a:t>,</a:t>
            </a:r>
            <a:r>
              <a:rPr kumimoji="0" lang="en-US" sz="1800" b="0" i="0" u="none" strike="noStrike" kern="1200" cap="none" spc="0" normalizeH="0" baseline="30000" noProof="0" dirty="0">
                <a:ln>
                  <a:noFill/>
                </a:ln>
                <a:solidFill>
                  <a:srgbClr val="8F3685">
                    <a:lumMod val="50000"/>
                  </a:srgbClr>
                </a:solidFill>
                <a:effectLst/>
                <a:uLnTx/>
                <a:uFillTx/>
                <a:latin typeface="Arial" panose="020B0604020202020204"/>
                <a:ea typeface="+mn-ea"/>
                <a:cs typeface="+mn-cs"/>
              </a:rPr>
              <a:t>5</a:t>
            </a:r>
            <a:r>
              <a:rPr kumimoji="0" lang="en-US" sz="1800" b="0" i="0" u="none" strike="noStrike" kern="1200" cap="none" spc="0" normalizeH="0" baseline="0" noProof="0" dirty="0">
                <a:ln>
                  <a:noFill/>
                </a:ln>
                <a:solidFill>
                  <a:srgbClr val="8F3685">
                    <a:lumMod val="50000"/>
                  </a:srgbClr>
                </a:solidFill>
                <a:effectLst/>
                <a:uLnTx/>
                <a:uFillTx/>
                <a:latin typeface="Arial" panose="020B0604020202020204"/>
                <a:ea typeface="+mn-ea"/>
                <a:cs typeface="+mn-cs"/>
              </a:rPr>
              <a:t> there is now a general inter-specialty agreement on a comprehensive approach for the management of CKD in T2D</a:t>
            </a:r>
            <a:endParaRPr kumimoji="0" lang="en-GB" sz="1800" b="0" i="0" u="none" strike="noStrike" kern="1200" cap="none" spc="0" normalizeH="0" baseline="0" noProof="0" dirty="0">
              <a:ln>
                <a:noFill/>
              </a:ln>
              <a:solidFill>
                <a:srgbClr val="8F3685">
                  <a:lumMod val="50000"/>
                </a:srgbClr>
              </a:solidFill>
              <a:effectLst/>
              <a:uLnTx/>
              <a:uFillTx/>
              <a:latin typeface="Arial" panose="020B0604020202020204"/>
              <a:ea typeface="+mn-ea"/>
              <a:cs typeface="+mn-cs"/>
            </a:endParaRPr>
          </a:p>
        </p:txBody>
      </p:sp>
      <p:cxnSp>
        <p:nvCxnSpPr>
          <p:cNvPr id="49" name="Straight Connector 48">
            <a:extLst>
              <a:ext uri="{FF2B5EF4-FFF2-40B4-BE49-F238E27FC236}">
                <a16:creationId xmlns:a16="http://schemas.microsoft.com/office/drawing/2014/main" id="{15DEE7F3-C802-4B7F-9F33-F8A1BCAABAE8}"/>
              </a:ext>
            </a:extLst>
          </p:cNvPr>
          <p:cNvCxnSpPr>
            <a:cxnSpLocks/>
          </p:cNvCxnSpPr>
          <p:nvPr/>
        </p:nvCxnSpPr>
        <p:spPr>
          <a:xfrm>
            <a:off x="8145799" y="2212656"/>
            <a:ext cx="326167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D9C4540-AD1B-4D4B-B1C9-DCE775D9AF8D}"/>
              </a:ext>
            </a:extLst>
          </p:cNvPr>
          <p:cNvGrpSpPr/>
          <p:nvPr/>
        </p:nvGrpSpPr>
        <p:grpSpPr>
          <a:xfrm>
            <a:off x="8840636" y="1111361"/>
            <a:ext cx="1872000" cy="1765757"/>
            <a:chOff x="8893303" y="1111361"/>
            <a:chExt cx="1872000" cy="1872000"/>
          </a:xfrm>
        </p:grpSpPr>
        <p:sp>
          <p:nvSpPr>
            <p:cNvPr id="48" name="Flowchart: Connector 47">
              <a:extLst>
                <a:ext uri="{FF2B5EF4-FFF2-40B4-BE49-F238E27FC236}">
                  <a16:creationId xmlns:a16="http://schemas.microsoft.com/office/drawing/2014/main" id="{7B4A7C77-560D-4690-BEA3-74A17E3E5E39}"/>
                </a:ext>
              </a:extLst>
            </p:cNvPr>
            <p:cNvSpPr/>
            <p:nvPr/>
          </p:nvSpPr>
          <p:spPr>
            <a:xfrm>
              <a:off x="8893303" y="1111361"/>
              <a:ext cx="1872000" cy="1872000"/>
            </a:xfrm>
            <a:prstGeom prst="flowChartConnector">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Flowchart: Connector 49">
              <a:extLst>
                <a:ext uri="{FF2B5EF4-FFF2-40B4-BE49-F238E27FC236}">
                  <a16:creationId xmlns:a16="http://schemas.microsoft.com/office/drawing/2014/main" id="{6C0CA8BA-6086-40C8-B75A-DBBF9E0D4902}"/>
                </a:ext>
              </a:extLst>
            </p:cNvPr>
            <p:cNvSpPr/>
            <p:nvPr/>
          </p:nvSpPr>
          <p:spPr>
            <a:xfrm>
              <a:off x="9001303" y="1224538"/>
              <a:ext cx="1620000" cy="1620000"/>
            </a:xfrm>
            <a:prstGeom prst="flowChartConnector">
              <a:avLst/>
            </a:pr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mc:AlternateContent xmlns:mc="http://schemas.openxmlformats.org/markup-compatibility/2006">
        <mc:Choice xmlns:am3d="http://schemas.microsoft.com/office/drawing/2017/model3d" Requires="am3d">
          <p:graphicFrame>
            <p:nvGraphicFramePr>
              <p:cNvPr id="7" name="3D-Modell 1">
                <a:extLst>
                  <a:ext uri="{FF2B5EF4-FFF2-40B4-BE49-F238E27FC236}">
                    <a16:creationId xmlns:a16="http://schemas.microsoft.com/office/drawing/2014/main" id="{12EEF2C9-1AA0-B274-0BA0-313464DD93A2}"/>
                  </a:ext>
                </a:extLst>
              </p:cNvPr>
              <p:cNvGraphicFramePr>
                <a:graphicFrameLocks noChangeAspect="1"/>
              </p:cNvGraphicFramePr>
              <p:nvPr/>
            </p:nvGraphicFramePr>
            <p:xfrm>
              <a:off x="1801368" y="1444434"/>
              <a:ext cx="1167610" cy="1167610"/>
            </p:xfrm>
            <a:graphic>
              <a:graphicData uri="http://schemas.microsoft.com/office/drawing/2017/model3d">
                <am3d:model3d r:embed="rId3">
                  <am3d:spPr>
                    <a:xfrm>
                      <a:off x="0" y="0"/>
                      <a:ext cx="1167610" cy="1167610"/>
                    </a:xfrm>
                    <a:prstGeom prst="rect">
                      <a:avLst/>
                    </a:prstGeom>
                    <a:effectLst>
                      <a:outerShdw sx="103000" sy="103000" algn="ctr" rotWithShape="0">
                        <a:srgbClr val="17506F"/>
                      </a:outerShdw>
                    </a:effectLst>
                  </am3d:spPr>
                  <am3d:camera>
                    <am3d:pos x="0" y="0" z="73056275"/>
                    <am3d:up dx="0" dy="36000000" dz="0"/>
                    <am3d:lookAt x="0" y="0" z="0"/>
                    <am3d:perspective fov="2700000"/>
                  </am3d:camera>
                  <am3d:trans>
                    <am3d:meterPerModelUnit n="14819" d="1000000"/>
                    <am3d:preTrans dx="-1353054" dy="-661632" dz="1360602"/>
                    <am3d:scale>
                      <am3d:sx n="1000000" d="1000000"/>
                      <am3d:sy n="1000000" d="1000000"/>
                      <am3d:sz n="1000000" d="1000000"/>
                    </am3d:scale>
                    <am3d:rot ay="16200000"/>
                    <am3d:postTrans dx="0" dy="0" dz="0"/>
                  </am3d:trans>
                  <am3d:raster rName="Office3DRenderer" rVer="16.0.8326">
                    <am3d:blip r:embed="rId4"/>
                  </am3d:raster>
                  <am3d:objViewport viewportSz="237548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Modell 1">
                <a:extLst>
                  <a:ext uri="{FF2B5EF4-FFF2-40B4-BE49-F238E27FC236}">
                    <a16:creationId xmlns:a16="http://schemas.microsoft.com/office/drawing/2014/main" id="{12EEF2C9-1AA0-B274-0BA0-313464DD93A2}"/>
                  </a:ext>
                </a:extLst>
              </p:cNvPr>
              <p:cNvPicPr>
                <a:picLocks noGrp="1" noRot="1" noChangeAspect="1" noMove="1" noResize="1" noEditPoints="1" noAdjustHandles="1" noChangeArrowheads="1" noChangeShapeType="1" noCrop="1"/>
              </p:cNvPicPr>
              <p:nvPr/>
            </p:nvPicPr>
            <p:blipFill>
              <a:blip r:embed="rId4"/>
              <a:stretch>
                <a:fillRect/>
              </a:stretch>
            </p:blipFill>
            <p:spPr>
              <a:xfrm>
                <a:off x="1801368" y="1444434"/>
                <a:ext cx="1167610" cy="1167610"/>
              </a:xfrm>
              <a:prstGeom prst="rect">
                <a:avLst/>
              </a:prstGeom>
              <a:effectLst>
                <a:outerShdw sx="103000" sy="103000" algn="ctr" rotWithShape="0">
                  <a:srgbClr val="17506F"/>
                </a:outerShdw>
              </a:effectLst>
            </p:spPr>
          </p:pic>
        </mc:Fallback>
      </mc:AlternateContent>
      <p:pic>
        <p:nvPicPr>
          <p:cNvPr id="15" name="Graphic 23" descr="Shield Tick with solid fill">
            <a:extLst>
              <a:ext uri="{FF2B5EF4-FFF2-40B4-BE49-F238E27FC236}">
                <a16:creationId xmlns:a16="http://schemas.microsoft.com/office/drawing/2014/main" id="{5AFACEA0-2FB3-B5AF-824B-0E189E4219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6470" y="1428051"/>
            <a:ext cx="1462015" cy="1200377"/>
          </a:xfrm>
          <a:prstGeom prst="rect">
            <a:avLst/>
          </a:prstGeom>
        </p:spPr>
      </p:pic>
      <p:pic>
        <p:nvPicPr>
          <p:cNvPr id="4104" name="Picture 8">
            <a:extLst>
              <a:ext uri="{FF2B5EF4-FFF2-40B4-BE49-F238E27FC236}">
                <a16:creationId xmlns:a16="http://schemas.microsoft.com/office/drawing/2014/main" id="{E79CFD75-094F-D67A-1F15-9E75515727C4}"/>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2704" y="1444434"/>
            <a:ext cx="1051864" cy="10518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B84E52B-B43B-7CED-C177-2A78726A1563}"/>
              </a:ext>
            </a:extLst>
          </p:cNvPr>
          <p:cNvSpPr/>
          <p:nvPr/>
        </p:nvSpPr>
        <p:spPr>
          <a:xfrm>
            <a:off x="4359944" y="4446008"/>
            <a:ext cx="3482603" cy="1117519"/>
          </a:xfrm>
          <a:prstGeom prst="roundRect">
            <a:avLst>
              <a:gd name="adj" fmla="val 8976"/>
            </a:avLst>
          </a:pr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90000"/>
              </a:lnSpc>
              <a:spcBef>
                <a:spcPct val="0"/>
              </a:spcBef>
              <a:spcAft>
                <a:spcPct val="0"/>
              </a:spcAft>
              <a:buClr>
                <a:srgbClr val="003455"/>
              </a:buClr>
              <a:buSzTx/>
              <a:buFontTx/>
              <a:buNone/>
              <a:tabLst/>
              <a:defRPr/>
            </a:pPr>
            <a:r>
              <a:rPr kumimoji="0" lang="en-GB" sz="1600" b="0"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Guideline-recommended </a:t>
            </a:r>
            <a:r>
              <a:rPr kumimoji="0" lang="en-GB" sz="16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use of finerenone</a:t>
            </a:r>
            <a:r>
              <a:rPr kumimoji="0" lang="en-GB" sz="1600" b="0"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 in patients with CKD and T2D is </a:t>
            </a:r>
            <a:r>
              <a:rPr kumimoji="0" lang="en-GB" sz="16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independent of </a:t>
            </a:r>
            <a:br>
              <a:rPr kumimoji="0" lang="en-GB" sz="16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br>
            <a:r>
              <a:rPr kumimoji="0" lang="en-GB" sz="16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rPr>
              <a:t>SGLT-2i use</a:t>
            </a:r>
            <a:endParaRPr kumimoji="0" lang="en-GB" sz="1800" b="1" i="0" u="none" strike="noStrike" kern="1200" cap="none" spc="0" normalizeH="0" baseline="0" noProof="0" dirty="0">
              <a:ln>
                <a:noFill/>
              </a:ln>
              <a:solidFill>
                <a:srgbClr val="66B512">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580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265289-BA3C-465C-8DE0-0018D25DB5FE}"/>
              </a:ext>
            </a:extLst>
          </p:cNvPr>
          <p:cNvSpPr>
            <a:spLocks noGrp="1"/>
          </p:cNvSpPr>
          <p:nvPr>
            <p:ph type="ftr" sz="quarter" idx="14"/>
          </p:nvPr>
        </p:nvSpPr>
        <p:spPr>
          <a:xfrm>
            <a:off x="932597" y="6092825"/>
            <a:ext cx="9159142" cy="506124"/>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S PGothic" charset="0"/>
            </a:endParaRPr>
          </a:p>
        </p:txBody>
      </p:sp>
      <p:sp>
        <p:nvSpPr>
          <p:cNvPr id="5" name="Slide Number Placeholder 4">
            <a:extLst>
              <a:ext uri="{FF2B5EF4-FFF2-40B4-BE49-F238E27FC236}">
                <a16:creationId xmlns:a16="http://schemas.microsoft.com/office/drawing/2014/main" id="{509082A5-A765-4040-A800-B462A58761D8}"/>
              </a:ext>
            </a:extLst>
          </p:cNvPr>
          <p:cNvSpPr>
            <a:spLocks noGrp="1"/>
          </p:cNvSpPr>
          <p:nvPr>
            <p:ph type="sldNum" sz="quarter" idx="15"/>
          </p:nvPr>
        </p:nvSpPr>
        <p:spPr>
          <a:xfrm>
            <a:off x="623888" y="6233822"/>
            <a:ext cx="308708" cy="365125"/>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
        <p:nvSpPr>
          <p:cNvPr id="6" name="Title 5">
            <a:extLst>
              <a:ext uri="{FF2B5EF4-FFF2-40B4-BE49-F238E27FC236}">
                <a16:creationId xmlns:a16="http://schemas.microsoft.com/office/drawing/2014/main" id="{46B6882B-1DED-474F-BA4D-879DBBEECCCC}"/>
              </a:ext>
            </a:extLst>
          </p:cNvPr>
          <p:cNvSpPr>
            <a:spLocks noGrp="1"/>
          </p:cNvSpPr>
          <p:nvPr>
            <p:ph type="title"/>
          </p:nvPr>
        </p:nvSpPr>
        <p:spPr>
          <a:xfrm>
            <a:off x="623889" y="333375"/>
            <a:ext cx="9467850" cy="962377"/>
          </a:xfrm>
        </p:spPr>
        <p:txBody>
          <a:bodyPr/>
          <a:lstStyle/>
          <a:p>
            <a:r>
              <a:rPr lang="en-GB" dirty="0"/>
              <a:t>Disclosures: </a:t>
            </a:r>
            <a:r>
              <a:rPr lang="en-US" b="1" dirty="0"/>
              <a:t>Beatriz Fernández-Fernández</a:t>
            </a:r>
            <a:br>
              <a:rPr lang="en-US" b="1" dirty="0"/>
            </a:br>
            <a:r>
              <a:rPr lang="en-GB" dirty="0"/>
              <a:t> </a:t>
            </a:r>
          </a:p>
        </p:txBody>
      </p:sp>
      <p:sp>
        <p:nvSpPr>
          <p:cNvPr id="8" name="Rectangle: Rounded Corners 7">
            <a:extLst>
              <a:ext uri="{FF2B5EF4-FFF2-40B4-BE49-F238E27FC236}">
                <a16:creationId xmlns:a16="http://schemas.microsoft.com/office/drawing/2014/main" id="{8FF08539-475A-42F3-A4A2-C706D9FAAB1D}"/>
              </a:ext>
            </a:extLst>
          </p:cNvPr>
          <p:cNvSpPr/>
          <p:nvPr/>
        </p:nvSpPr>
        <p:spPr>
          <a:xfrm>
            <a:off x="745502" y="2129868"/>
            <a:ext cx="10328898" cy="3624019"/>
          </a:xfrm>
          <a:prstGeom prst="roundRect">
            <a:avLst>
              <a:gd name="adj" fmla="val 8929"/>
            </a:avLst>
          </a:prstGeom>
          <a:solidFill>
            <a:schemeClr val="accent3">
              <a:lumMod val="10000"/>
              <a:lumOff val="9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
                <a:srgbClr val="003455"/>
              </a:buClr>
              <a:buSzTx/>
              <a:buFontTx/>
              <a:buNone/>
              <a:tabLst/>
              <a:defRPr/>
            </a:pPr>
            <a:endParaRPr kumimoji="0" lang="en-GB" sz="1200" b="0" i="0" u="none" strike="noStrike" kern="1200" cap="none" spc="0" normalizeH="0" baseline="0" noProof="0" dirty="0">
              <a:ln>
                <a:noFill/>
              </a:ln>
              <a:solidFill>
                <a:srgbClr val="003455"/>
              </a:solidFill>
              <a:effectLst/>
              <a:uLnTx/>
              <a:uFillTx/>
              <a:latin typeface="Arial" panose="020B0604020202020204"/>
              <a:ea typeface="+mn-ea"/>
              <a:cs typeface="+mn-cs"/>
            </a:endParaRPr>
          </a:p>
          <a:p>
            <a:pPr marL="171450" marR="0" lvl="0" indent="-171450" algn="l" defTabSz="914400" rtl="0" eaLnBrk="1" fontAlgn="auto" latinLnBrk="0" hangingPunct="1">
              <a:lnSpc>
                <a:spcPct val="90000"/>
              </a:lnSpc>
              <a:spcBef>
                <a:spcPts val="0"/>
              </a:spcBef>
              <a:spcAft>
                <a:spcPts val="0"/>
              </a:spcAft>
              <a:buClr>
                <a:srgbClr val="003455"/>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3455"/>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2B8A7416-B93A-4FF2-BD49-CE129619BA71}"/>
              </a:ext>
            </a:extLst>
          </p:cNvPr>
          <p:cNvCxnSpPr>
            <a:cxnSpLocks/>
          </p:cNvCxnSpPr>
          <p:nvPr/>
        </p:nvCxnSpPr>
        <p:spPr>
          <a:xfrm>
            <a:off x="745502" y="1920902"/>
            <a:ext cx="1032889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B2A628B-89B3-4CDF-BA46-EE1D89E06361}"/>
              </a:ext>
            </a:extLst>
          </p:cNvPr>
          <p:cNvGrpSpPr/>
          <p:nvPr/>
        </p:nvGrpSpPr>
        <p:grpSpPr>
          <a:xfrm>
            <a:off x="8889837" y="802471"/>
            <a:ext cx="1872000" cy="1872000"/>
            <a:chOff x="8889837" y="991157"/>
            <a:chExt cx="1872000" cy="1872000"/>
          </a:xfrm>
        </p:grpSpPr>
        <p:sp>
          <p:nvSpPr>
            <p:cNvPr id="13" name="Flowchart: Connector 12">
              <a:extLst>
                <a:ext uri="{FF2B5EF4-FFF2-40B4-BE49-F238E27FC236}">
                  <a16:creationId xmlns:a16="http://schemas.microsoft.com/office/drawing/2014/main" id="{CE7C892A-DBF0-4ECC-95A0-9B56938D94C0}"/>
                </a:ext>
              </a:extLst>
            </p:cNvPr>
            <p:cNvSpPr/>
            <p:nvPr/>
          </p:nvSpPr>
          <p:spPr>
            <a:xfrm>
              <a:off x="8889837" y="991157"/>
              <a:ext cx="1872000" cy="1872000"/>
            </a:xfrm>
            <a:prstGeom prst="flowChartConnector">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Flowchart: Connector 13">
              <a:extLst>
                <a:ext uri="{FF2B5EF4-FFF2-40B4-BE49-F238E27FC236}">
                  <a16:creationId xmlns:a16="http://schemas.microsoft.com/office/drawing/2014/main" id="{75285148-5427-44C7-A424-E971F729CAC7}"/>
                </a:ext>
              </a:extLst>
            </p:cNvPr>
            <p:cNvSpPr/>
            <p:nvPr/>
          </p:nvSpPr>
          <p:spPr>
            <a:xfrm>
              <a:off x="9006601" y="1092915"/>
              <a:ext cx="1620000" cy="1620000"/>
            </a:xfrm>
            <a:prstGeom prst="flowChartConnector">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3455"/>
                  </a:solidFill>
                  <a:effectLst/>
                  <a:uLnTx/>
                  <a:uFillTx/>
                  <a:latin typeface="Arial" panose="020B0604020202020204"/>
                  <a:ea typeface="+mn-ea"/>
                  <a:cs typeface="+mn-cs"/>
                </a:rPr>
                <a:t>Placeholder for speaker photo</a:t>
              </a:r>
            </a:p>
          </p:txBody>
        </p:sp>
      </p:grpSp>
      <p:sp>
        <p:nvSpPr>
          <p:cNvPr id="10" name="Content Placeholder 6">
            <a:extLst>
              <a:ext uri="{FF2B5EF4-FFF2-40B4-BE49-F238E27FC236}">
                <a16:creationId xmlns:a16="http://schemas.microsoft.com/office/drawing/2014/main" id="{15371CCC-A794-B3C3-8C30-6B1AC6BDA437}"/>
              </a:ext>
            </a:extLst>
          </p:cNvPr>
          <p:cNvSpPr>
            <a:spLocks noGrp="1"/>
          </p:cNvSpPr>
          <p:nvPr>
            <p:ph sz="quarter" idx="16"/>
          </p:nvPr>
        </p:nvSpPr>
        <p:spPr>
          <a:xfrm>
            <a:off x="864678" y="2214563"/>
            <a:ext cx="10209722" cy="4643437"/>
          </a:xfrm>
        </p:spPr>
        <p:txBody>
          <a:bodyPr numCol="1">
            <a:normAutofit/>
          </a:bodyPr>
          <a:lstStyle/>
          <a:p>
            <a:endParaRPr lang="en-GB" sz="1400" dirty="0"/>
          </a:p>
          <a:p>
            <a:r>
              <a:rPr lang="en-GB" sz="1400" dirty="0"/>
              <a:t>Reports consultancy or speaker fees or travel support from: </a:t>
            </a:r>
          </a:p>
          <a:p>
            <a:pPr lvl="1"/>
            <a:r>
              <a:rPr lang="en-GB" sz="1400" dirty="0"/>
              <a:t>AstraZeneca</a:t>
            </a:r>
          </a:p>
          <a:p>
            <a:pPr lvl="1"/>
            <a:r>
              <a:rPr lang="en-GB" sz="1400" dirty="0"/>
              <a:t>Bayer</a:t>
            </a:r>
          </a:p>
          <a:p>
            <a:pPr lvl="1"/>
            <a:r>
              <a:rPr lang="en-GB" sz="1400" dirty="0"/>
              <a:t>Menarini</a:t>
            </a:r>
          </a:p>
          <a:p>
            <a:pPr lvl="1"/>
            <a:r>
              <a:rPr lang="en-GB" sz="1400" dirty="0"/>
              <a:t>Novo-Nordisk</a:t>
            </a:r>
          </a:p>
          <a:p>
            <a:pPr lvl="1"/>
            <a:r>
              <a:rPr lang="en-GB" sz="1400" dirty="0"/>
              <a:t>Boehringer Ingelheim</a:t>
            </a:r>
          </a:p>
          <a:p>
            <a:pPr lvl="1"/>
            <a:r>
              <a:rPr lang="en-GB" sz="1400" dirty="0"/>
              <a:t>Mundipharma</a:t>
            </a:r>
          </a:p>
        </p:txBody>
      </p:sp>
      <p:pic>
        <p:nvPicPr>
          <p:cNvPr id="2" name="Picture 1">
            <a:extLst>
              <a:ext uri="{FF2B5EF4-FFF2-40B4-BE49-F238E27FC236}">
                <a16:creationId xmlns:a16="http://schemas.microsoft.com/office/drawing/2014/main" id="{4B2EC2FE-5C65-6649-3A34-1A5D14C58AFE}"/>
              </a:ext>
            </a:extLst>
          </p:cNvPr>
          <p:cNvPicPr>
            <a:picLocks noChangeAspect="1"/>
          </p:cNvPicPr>
          <p:nvPr/>
        </p:nvPicPr>
        <p:blipFill rotWithShape="1">
          <a:blip r:embed="rId3">
            <a:extLst>
              <a:ext uri="{28A0092B-C50C-407E-A947-70E740481C1C}">
                <a14:useLocalDpi xmlns:a14="http://schemas.microsoft.com/office/drawing/2010/main" val="0"/>
              </a:ext>
            </a:extLst>
          </a:blip>
          <a:srcRect l="24306" t="14672" r="18247" b="39638"/>
          <a:stretch/>
        </p:blipFill>
        <p:spPr>
          <a:xfrm>
            <a:off x="9060601" y="959720"/>
            <a:ext cx="1512000" cy="1512000"/>
          </a:xfrm>
          <a:prstGeom prst="flowChartConnector">
            <a:avLst/>
          </a:prstGeom>
          <a:ln w="38100">
            <a:solidFill>
              <a:schemeClr val="bg1"/>
            </a:solidFill>
          </a:ln>
          <a:effectLst/>
        </p:spPr>
      </p:pic>
    </p:spTree>
    <p:extLst>
      <p:ext uri="{BB962C8B-B14F-4D97-AF65-F5344CB8AC3E}">
        <p14:creationId xmlns:p14="http://schemas.microsoft.com/office/powerpoint/2010/main" val="247592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7F85A4-EA81-4B7C-8C97-102A285D824C}"/>
              </a:ext>
            </a:extLst>
          </p:cNvPr>
          <p:cNvSpPr>
            <a:spLocks noGrp="1"/>
          </p:cNvSpPr>
          <p:nvPr>
            <p:ph type="ftr" sz="quarter" idx="14"/>
          </p:nvPr>
        </p:nvSpPr>
        <p:spPr>
          <a:xfrm>
            <a:off x="932597" y="6092825"/>
            <a:ext cx="10600591" cy="506124"/>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endParaRP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*Microvascular complications</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ACEi, angiotensin-converting enzyme inhibitor; ARB, angiotensin receptor blocker; MRA, mineralocorticoid receptor antagonist; SGLT-2i, sodium-glucose co‑transporter-2 inhibitor</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Adapted from Naaman SC &amp; Bakris GL. In: Chronic Kidney Disease and Type 2 Diabetes. Arlington: American Diabetes Association; 2021. p28–32</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Please refer to slide notes for individual trial references</a:t>
            </a:r>
          </a:p>
        </p:txBody>
      </p:sp>
      <p:sp>
        <p:nvSpPr>
          <p:cNvPr id="3" name="Slide Number Placeholder 2">
            <a:extLst>
              <a:ext uri="{FF2B5EF4-FFF2-40B4-BE49-F238E27FC236}">
                <a16:creationId xmlns:a16="http://schemas.microsoft.com/office/drawing/2014/main" id="{F1484588-160A-47E7-8292-3A7A19A8E384}"/>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cs typeface="+mn-cs"/>
              </a:rPr>
              <a:pPr marL="0" marR="0" lvl="0" indent="0" algn="l" defTabSz="609585" rtl="0" eaLnBrk="0" fontAlgn="base" latinLnBrk="0" hangingPunct="0">
                <a:lnSpc>
                  <a:spcPct val="100000"/>
                </a:lnSpc>
                <a:spcBef>
                  <a:spcPct val="0"/>
                </a:spcBef>
                <a:spcAft>
                  <a:spcPct val="0"/>
                </a:spcAft>
                <a:buClrTx/>
                <a:buSzTx/>
                <a:buFontTx/>
                <a:buNone/>
                <a:tabLst/>
                <a:defRPr/>
              </a:pPr>
              <a:t>3</a:t>
            </a:fld>
            <a:endParaRPr kumimoji="0" lang="en-GB" sz="900" b="0" i="0" u="none" strike="noStrike" kern="1200" cap="none" spc="0" normalizeH="0" baseline="0" noProof="0" dirty="0">
              <a:ln>
                <a:noFill/>
              </a:ln>
              <a:solidFill>
                <a:srgbClr val="66B512"/>
              </a:solidFill>
              <a:effectLst/>
              <a:uLnTx/>
              <a:uFillTx/>
              <a:latin typeface="Arial" panose="020B0604020202020204"/>
              <a:ea typeface="MS PGothic" charset="0"/>
              <a:cs typeface="+mn-cs"/>
            </a:endParaRPr>
          </a:p>
        </p:txBody>
      </p:sp>
      <p:sp>
        <p:nvSpPr>
          <p:cNvPr id="5" name="Title 4">
            <a:extLst>
              <a:ext uri="{FF2B5EF4-FFF2-40B4-BE49-F238E27FC236}">
                <a16:creationId xmlns:a16="http://schemas.microsoft.com/office/drawing/2014/main" id="{D8DCEB1F-A3A9-4943-B461-424308FA237C}"/>
              </a:ext>
            </a:extLst>
          </p:cNvPr>
          <p:cNvSpPr>
            <a:spLocks noGrp="1"/>
          </p:cNvSpPr>
          <p:nvPr>
            <p:ph type="title"/>
          </p:nvPr>
        </p:nvSpPr>
        <p:spPr/>
        <p:txBody>
          <a:bodyPr>
            <a:noAutofit/>
          </a:bodyPr>
          <a:lstStyle/>
          <a:p>
            <a:r>
              <a:rPr lang="en-GB" sz="2500" kern="1200" dirty="0">
                <a:effectLst/>
              </a:rPr>
              <a:t>Therapies to reduce CV risk and slow CKD progression associated with T2D have evolved over the past 40 years</a:t>
            </a:r>
            <a:endParaRPr lang="en-GB" sz="2500" dirty="0"/>
          </a:p>
        </p:txBody>
      </p:sp>
      <p:graphicFrame>
        <p:nvGraphicFramePr>
          <p:cNvPr id="7" name="Content Placeholder 5">
            <a:extLst>
              <a:ext uri="{FF2B5EF4-FFF2-40B4-BE49-F238E27FC236}">
                <a16:creationId xmlns:a16="http://schemas.microsoft.com/office/drawing/2014/main" id="{FC525D94-7AD8-4359-8DEF-4DCE3A349D5F}"/>
              </a:ext>
            </a:extLst>
          </p:cNvPr>
          <p:cNvGraphicFramePr>
            <a:graphicFrameLocks/>
          </p:cNvGraphicFramePr>
          <p:nvPr/>
        </p:nvGraphicFramePr>
        <p:xfrm>
          <a:off x="627838" y="1063647"/>
          <a:ext cx="11260475" cy="4445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91D95F40-7207-42D5-81B0-BD15259F26CE}"/>
              </a:ext>
            </a:extLst>
          </p:cNvPr>
          <p:cNvSpPr txBox="1"/>
          <p:nvPr/>
        </p:nvSpPr>
        <p:spPr>
          <a:xfrm rot="16200000">
            <a:off x="-386463" y="3213569"/>
            <a:ext cx="1901895" cy="521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3585A"/>
                </a:solidFill>
                <a:effectLst/>
                <a:uLnTx/>
                <a:uFillTx/>
                <a:latin typeface="Arial" panose="020B0604020202020204" pitchFamily="34" charset="0"/>
                <a:ea typeface="+mn-ea"/>
                <a:cs typeface="Arial" panose="020B0604020202020204" pitchFamily="34" charset="0"/>
              </a:rPr>
              <a:t>Kidney function (ml/min/year)</a:t>
            </a:r>
          </a:p>
        </p:txBody>
      </p:sp>
      <p:sp>
        <p:nvSpPr>
          <p:cNvPr id="9" name="TextBox 8">
            <a:extLst>
              <a:ext uri="{FF2B5EF4-FFF2-40B4-BE49-F238E27FC236}">
                <a16:creationId xmlns:a16="http://schemas.microsoft.com/office/drawing/2014/main" id="{68DE0C96-5CDB-45F9-9CE4-5EF451539FC1}"/>
              </a:ext>
            </a:extLst>
          </p:cNvPr>
          <p:cNvSpPr txBox="1"/>
          <p:nvPr/>
        </p:nvSpPr>
        <p:spPr>
          <a:xfrm>
            <a:off x="4380258" y="3940223"/>
            <a:ext cx="3025929" cy="307777"/>
          </a:xfrm>
          <a:prstGeom prst="rect">
            <a:avLst/>
          </a:prstGeom>
          <a:solidFill>
            <a:schemeClr val="accent3"/>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Captopril trial: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1993</a:t>
            </a:r>
          </a:p>
        </p:txBody>
      </p:sp>
      <p:sp>
        <p:nvSpPr>
          <p:cNvPr id="10" name="TextBox 9">
            <a:extLst>
              <a:ext uri="{FF2B5EF4-FFF2-40B4-BE49-F238E27FC236}">
                <a16:creationId xmlns:a16="http://schemas.microsoft.com/office/drawing/2014/main" id="{DA8C2DD4-9100-4350-9139-351E01A9BE74}"/>
              </a:ext>
            </a:extLst>
          </p:cNvPr>
          <p:cNvSpPr txBox="1"/>
          <p:nvPr/>
        </p:nvSpPr>
        <p:spPr>
          <a:xfrm>
            <a:off x="1207969" y="4956600"/>
            <a:ext cx="2934245" cy="338554"/>
          </a:xfrm>
          <a:prstGeom prst="rect">
            <a:avLst/>
          </a:prstGeom>
          <a:solidFill>
            <a:schemeClr val="tx1">
              <a:lumMod val="60000"/>
              <a:lumOff val="40000"/>
            </a:schemeClr>
          </a:solid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No specific therapy for CKD</a:t>
            </a:r>
          </a:p>
        </p:txBody>
      </p:sp>
      <p:sp>
        <p:nvSpPr>
          <p:cNvPr id="12" name="Oval 11">
            <a:extLst>
              <a:ext uri="{FF2B5EF4-FFF2-40B4-BE49-F238E27FC236}">
                <a16:creationId xmlns:a16="http://schemas.microsoft.com/office/drawing/2014/main" id="{D08487FB-A4E8-4112-8CB3-11506788830D}"/>
              </a:ext>
            </a:extLst>
          </p:cNvPr>
          <p:cNvSpPr>
            <a:spLocks noChangeAspect="1"/>
          </p:cNvSpPr>
          <p:nvPr/>
        </p:nvSpPr>
        <p:spPr>
          <a:xfrm>
            <a:off x="1120625" y="4568386"/>
            <a:ext cx="335427" cy="128999"/>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4D73B597-1C94-414F-B09F-A320D77FE2CC}"/>
              </a:ext>
            </a:extLst>
          </p:cNvPr>
          <p:cNvSpPr>
            <a:spLocks noChangeAspect="1"/>
          </p:cNvSpPr>
          <p:nvPr/>
        </p:nvSpPr>
        <p:spPr>
          <a:xfrm>
            <a:off x="3993276" y="3667749"/>
            <a:ext cx="335427" cy="1289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6D2A5F97-47F2-43B7-9DDE-6D301EBD1D38}"/>
              </a:ext>
            </a:extLst>
          </p:cNvPr>
          <p:cNvSpPr>
            <a:spLocks noChangeAspect="1"/>
          </p:cNvSpPr>
          <p:nvPr/>
        </p:nvSpPr>
        <p:spPr>
          <a:xfrm>
            <a:off x="5855897" y="3242607"/>
            <a:ext cx="335427" cy="12899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0EEC0307-82C3-43E1-9063-6AD8EBE36924}"/>
              </a:ext>
            </a:extLst>
          </p:cNvPr>
          <p:cNvSpPr>
            <a:spLocks noChangeAspect="1"/>
          </p:cNvSpPr>
          <p:nvPr/>
        </p:nvSpPr>
        <p:spPr>
          <a:xfrm>
            <a:off x="10433727" y="2507011"/>
            <a:ext cx="335427" cy="12899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718E91B3-06D8-4873-B97A-D434A885E9C0}"/>
              </a:ext>
            </a:extLst>
          </p:cNvPr>
          <p:cNvSpPr txBox="1"/>
          <p:nvPr/>
        </p:nvSpPr>
        <p:spPr>
          <a:xfrm>
            <a:off x="4381576" y="2452801"/>
            <a:ext cx="2691959" cy="523220"/>
          </a:xfrm>
          <a:prstGeom prst="rect">
            <a:avLst/>
          </a:prstGeom>
          <a:solidFill>
            <a:schemeClr val="accent2"/>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IDNT: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2001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RENAAL: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2001 </a:t>
            </a:r>
          </a:p>
        </p:txBody>
      </p:sp>
      <p:sp>
        <p:nvSpPr>
          <p:cNvPr id="17" name="TextBox 16">
            <a:extLst>
              <a:ext uri="{FF2B5EF4-FFF2-40B4-BE49-F238E27FC236}">
                <a16:creationId xmlns:a16="http://schemas.microsoft.com/office/drawing/2014/main" id="{0051EA79-653E-41DC-99B6-A198FBFB36C1}"/>
              </a:ext>
            </a:extLst>
          </p:cNvPr>
          <p:cNvSpPr txBox="1"/>
          <p:nvPr/>
        </p:nvSpPr>
        <p:spPr>
          <a:xfrm>
            <a:off x="4381576" y="2121688"/>
            <a:ext cx="2937850" cy="369332"/>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66B512"/>
                </a:solidFill>
                <a:effectLst/>
                <a:uLnTx/>
                <a:uFillTx/>
                <a:latin typeface="Arial" panose="020B0604020202020204" pitchFamily="34" charset="0"/>
                <a:ea typeface="MS PGothic" charset="0"/>
                <a:cs typeface="Arial" panose="020B0604020202020204" pitchFamily="34" charset="0"/>
              </a:rPr>
              <a:t>ARBs</a:t>
            </a:r>
            <a:endParaRPr kumimoji="0" lang="en-GB" sz="2000" b="1" i="0" u="none" strike="noStrike" kern="1200" cap="none" spc="0" normalizeH="0" baseline="0" noProof="0" dirty="0">
              <a:ln>
                <a:noFill/>
              </a:ln>
              <a:solidFill>
                <a:srgbClr val="66B512"/>
              </a:solidFill>
              <a:effectLst/>
              <a:uLnTx/>
              <a:uFillTx/>
              <a:latin typeface="Arial" panose="020B0604020202020204" pitchFamily="34" charset="0"/>
              <a:ea typeface="MS PGothic" charset="0"/>
              <a:cs typeface="Arial" panose="020B0604020202020204" pitchFamily="34" charset="0"/>
            </a:endParaRPr>
          </a:p>
        </p:txBody>
      </p:sp>
      <p:sp>
        <p:nvSpPr>
          <p:cNvPr id="19" name="TextBox 18">
            <a:extLst>
              <a:ext uri="{FF2B5EF4-FFF2-40B4-BE49-F238E27FC236}">
                <a16:creationId xmlns:a16="http://schemas.microsoft.com/office/drawing/2014/main" id="{B50A68EC-DF92-4A00-956E-5A347AAA961C}"/>
              </a:ext>
            </a:extLst>
          </p:cNvPr>
          <p:cNvSpPr txBox="1"/>
          <p:nvPr/>
        </p:nvSpPr>
        <p:spPr>
          <a:xfrm>
            <a:off x="4299540" y="3610923"/>
            <a:ext cx="885323" cy="369332"/>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3455"/>
                </a:solidFill>
                <a:effectLst/>
                <a:uLnTx/>
                <a:uFillTx/>
                <a:latin typeface="Arial" panose="020B0604020202020204" pitchFamily="34" charset="0"/>
                <a:ea typeface="MS PGothic" charset="0"/>
                <a:cs typeface="Arial" panose="020B0604020202020204" pitchFamily="34" charset="0"/>
              </a:rPr>
              <a:t>ACEis</a:t>
            </a:r>
            <a:endParaRPr kumimoji="0" lang="en-GB" sz="1800" b="1" i="0" u="none" strike="sngStrike" kern="1200" cap="none" spc="0" normalizeH="0" baseline="0" noProof="0" dirty="0">
              <a:ln>
                <a:noFill/>
              </a:ln>
              <a:solidFill>
                <a:srgbClr val="003455"/>
              </a:solidFill>
              <a:effectLst/>
              <a:uLnTx/>
              <a:uFillTx/>
              <a:latin typeface="Arial" panose="020B0604020202020204" pitchFamily="34" charset="0"/>
              <a:ea typeface="MS PGothic" charset="0"/>
              <a:cs typeface="Arial" panose="020B0604020202020204" pitchFamily="34" charset="0"/>
            </a:endParaRPr>
          </a:p>
        </p:txBody>
      </p:sp>
      <p:grpSp>
        <p:nvGrpSpPr>
          <p:cNvPr id="29" name="Group 28">
            <a:extLst>
              <a:ext uri="{FF2B5EF4-FFF2-40B4-BE49-F238E27FC236}">
                <a16:creationId xmlns:a16="http://schemas.microsoft.com/office/drawing/2014/main" id="{949D06D6-1C50-D29E-B197-6604FC1F0FCB}"/>
              </a:ext>
            </a:extLst>
          </p:cNvPr>
          <p:cNvGrpSpPr/>
          <p:nvPr/>
        </p:nvGrpSpPr>
        <p:grpSpPr>
          <a:xfrm>
            <a:off x="8601418" y="3809908"/>
            <a:ext cx="3073352" cy="1064224"/>
            <a:chOff x="8601418" y="2959680"/>
            <a:chExt cx="3073352" cy="1064224"/>
          </a:xfrm>
        </p:grpSpPr>
        <p:sp>
          <p:nvSpPr>
            <p:cNvPr id="11" name="TextBox 10">
              <a:extLst>
                <a:ext uri="{FF2B5EF4-FFF2-40B4-BE49-F238E27FC236}">
                  <a16:creationId xmlns:a16="http://schemas.microsoft.com/office/drawing/2014/main" id="{EB8697CA-05C9-4504-90E6-BDB06E6EDDF5}"/>
                </a:ext>
              </a:extLst>
            </p:cNvPr>
            <p:cNvSpPr txBox="1"/>
            <p:nvPr/>
          </p:nvSpPr>
          <p:spPr>
            <a:xfrm>
              <a:off x="8601418" y="3285240"/>
              <a:ext cx="3025929" cy="738664"/>
            </a:xfrm>
            <a:prstGeom prst="rect">
              <a:avLst/>
            </a:prstGeom>
            <a:solidFill>
              <a:schemeClr val="accent4"/>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CREDENCE: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2019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DAPA-CKD: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2020</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EMPA-KIDNEY: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 2023</a:t>
              </a:r>
            </a:p>
          </p:txBody>
        </p:sp>
        <p:sp>
          <p:nvSpPr>
            <p:cNvPr id="21" name="TextBox 20">
              <a:extLst>
                <a:ext uri="{FF2B5EF4-FFF2-40B4-BE49-F238E27FC236}">
                  <a16:creationId xmlns:a16="http://schemas.microsoft.com/office/drawing/2014/main" id="{569BE230-1DE5-40B8-A380-8474971301D5}"/>
                </a:ext>
              </a:extLst>
            </p:cNvPr>
            <p:cNvSpPr txBox="1"/>
            <p:nvPr/>
          </p:nvSpPr>
          <p:spPr>
            <a:xfrm>
              <a:off x="8601418" y="2959680"/>
              <a:ext cx="3073352" cy="369332"/>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8F3685"/>
                  </a:solidFill>
                  <a:effectLst/>
                  <a:uLnTx/>
                  <a:uFillTx/>
                  <a:latin typeface="Arial" panose="020B0604020202020204" pitchFamily="34" charset="0"/>
                  <a:ea typeface="MS PGothic" charset="0"/>
                  <a:cs typeface="Arial" panose="020B0604020202020204" pitchFamily="34" charset="0"/>
                </a:rPr>
                <a:t>SGLT-2is</a:t>
              </a:r>
            </a:p>
          </p:txBody>
        </p:sp>
      </p:grpSp>
      <p:grpSp>
        <p:nvGrpSpPr>
          <p:cNvPr id="32" name="Group 31">
            <a:extLst>
              <a:ext uri="{FF2B5EF4-FFF2-40B4-BE49-F238E27FC236}">
                <a16:creationId xmlns:a16="http://schemas.microsoft.com/office/drawing/2014/main" id="{9B530A0A-2127-56E6-65F0-C15236EE990D}"/>
              </a:ext>
            </a:extLst>
          </p:cNvPr>
          <p:cNvGrpSpPr/>
          <p:nvPr/>
        </p:nvGrpSpPr>
        <p:grpSpPr>
          <a:xfrm>
            <a:off x="8601418" y="2940201"/>
            <a:ext cx="3063489" cy="861259"/>
            <a:chOff x="8601418" y="4095230"/>
            <a:chExt cx="3063489" cy="861259"/>
          </a:xfrm>
        </p:grpSpPr>
        <p:sp>
          <p:nvSpPr>
            <p:cNvPr id="20" name="TextBox 19">
              <a:extLst>
                <a:ext uri="{FF2B5EF4-FFF2-40B4-BE49-F238E27FC236}">
                  <a16:creationId xmlns:a16="http://schemas.microsoft.com/office/drawing/2014/main" id="{F0D05C2C-B371-4720-AF9B-0383362660AA}"/>
                </a:ext>
              </a:extLst>
            </p:cNvPr>
            <p:cNvSpPr txBox="1"/>
            <p:nvPr/>
          </p:nvSpPr>
          <p:spPr>
            <a:xfrm>
              <a:off x="8601418" y="4433269"/>
              <a:ext cx="3025929" cy="523220"/>
            </a:xfrm>
            <a:prstGeom prst="rect">
              <a:avLst/>
            </a:prstGeom>
            <a:solidFill>
              <a:schemeClr val="bg2"/>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FIDELIO-DKD: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2020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FIGARO-DKD: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N Engl J Med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2021</a:t>
              </a:r>
            </a:p>
          </p:txBody>
        </p:sp>
        <p:sp>
          <p:nvSpPr>
            <p:cNvPr id="22" name="TextBox 21">
              <a:extLst>
                <a:ext uri="{FF2B5EF4-FFF2-40B4-BE49-F238E27FC236}">
                  <a16:creationId xmlns:a16="http://schemas.microsoft.com/office/drawing/2014/main" id="{D2C07C43-4A22-44AF-B811-4F6F032F9A43}"/>
                </a:ext>
              </a:extLst>
            </p:cNvPr>
            <p:cNvSpPr txBox="1"/>
            <p:nvPr/>
          </p:nvSpPr>
          <p:spPr>
            <a:xfrm>
              <a:off x="8601418" y="4095230"/>
              <a:ext cx="3063489" cy="369332"/>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1DF"/>
                  </a:solidFill>
                  <a:effectLst/>
                  <a:uLnTx/>
                  <a:uFillTx/>
                  <a:latin typeface="Arial" panose="020B0604020202020204" pitchFamily="34" charset="0"/>
                  <a:ea typeface="MS PGothic" charset="0"/>
                  <a:cs typeface="Arial" panose="020B0604020202020204" pitchFamily="34" charset="0"/>
                </a:rPr>
                <a:t>Nonsteroidal MRAs</a:t>
              </a:r>
            </a:p>
          </p:txBody>
        </p:sp>
      </p:grpSp>
      <p:sp>
        <p:nvSpPr>
          <p:cNvPr id="23" name="Oval 22">
            <a:extLst>
              <a:ext uri="{FF2B5EF4-FFF2-40B4-BE49-F238E27FC236}">
                <a16:creationId xmlns:a16="http://schemas.microsoft.com/office/drawing/2014/main" id="{B2346202-B300-4DA8-92F5-645421A8320D}"/>
              </a:ext>
            </a:extLst>
          </p:cNvPr>
          <p:cNvSpPr>
            <a:spLocks noChangeAspect="1"/>
          </p:cNvSpPr>
          <p:nvPr/>
        </p:nvSpPr>
        <p:spPr>
          <a:xfrm>
            <a:off x="1464817" y="4443471"/>
            <a:ext cx="335427" cy="12899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1528A91-9FCF-4630-B4A1-B30E373B71FA}"/>
              </a:ext>
            </a:extLst>
          </p:cNvPr>
          <p:cNvSpPr txBox="1"/>
          <p:nvPr/>
        </p:nvSpPr>
        <p:spPr>
          <a:xfrm>
            <a:off x="1436783" y="3128877"/>
            <a:ext cx="1419670" cy="954107"/>
          </a:xfrm>
          <a:prstGeom prst="rect">
            <a:avLst/>
          </a:prstGeom>
          <a:solidFill>
            <a:schemeClr val="accent5"/>
          </a:solidFill>
        </p:spPr>
        <p:txBody>
          <a:bodyPr wrap="square" lIns="72000" rIns="54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Long-term antihypertensive treatment: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BMJ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1982</a:t>
            </a:r>
          </a:p>
        </p:txBody>
      </p:sp>
      <p:sp>
        <p:nvSpPr>
          <p:cNvPr id="25" name="TextBox 24">
            <a:extLst>
              <a:ext uri="{FF2B5EF4-FFF2-40B4-BE49-F238E27FC236}">
                <a16:creationId xmlns:a16="http://schemas.microsoft.com/office/drawing/2014/main" id="{1F773891-FD36-4334-9437-330ECCEAD734}"/>
              </a:ext>
            </a:extLst>
          </p:cNvPr>
          <p:cNvSpPr txBox="1"/>
          <p:nvPr/>
        </p:nvSpPr>
        <p:spPr>
          <a:xfrm>
            <a:off x="1416905" y="2542039"/>
            <a:ext cx="2937850" cy="646331"/>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7564"/>
                </a:solidFill>
                <a:effectLst/>
                <a:uLnTx/>
                <a:uFillTx/>
                <a:latin typeface="Arial" panose="020B0604020202020204" pitchFamily="34" charset="0"/>
                <a:ea typeface="MS PGothic" charset="0"/>
                <a:cs typeface="Arial" panose="020B0604020202020204" pitchFamily="34" charset="0"/>
              </a:rPr>
              <a:t>Antihypertensive treatment</a:t>
            </a:r>
            <a:endParaRPr kumimoji="0" lang="en-GB" sz="2000" b="1" i="0" u="none" strike="noStrike" kern="1200" cap="none" spc="0" normalizeH="0" baseline="0" noProof="0" dirty="0">
              <a:ln>
                <a:noFill/>
              </a:ln>
              <a:solidFill>
                <a:srgbClr val="007564"/>
              </a:solidFill>
              <a:effectLst/>
              <a:uLnTx/>
              <a:uFillTx/>
              <a:latin typeface="Arial" panose="020B0604020202020204" pitchFamily="34" charset="0"/>
              <a:ea typeface="MS PGothic" charset="0"/>
              <a:cs typeface="Arial" panose="020B0604020202020204" pitchFamily="34" charset="0"/>
            </a:endParaRPr>
          </a:p>
        </p:txBody>
      </p:sp>
      <p:sp>
        <p:nvSpPr>
          <p:cNvPr id="26" name="Oval 25">
            <a:extLst>
              <a:ext uri="{FF2B5EF4-FFF2-40B4-BE49-F238E27FC236}">
                <a16:creationId xmlns:a16="http://schemas.microsoft.com/office/drawing/2014/main" id="{8C5800F8-1D9A-4818-A6C6-BB2D5851F0EB}"/>
              </a:ext>
            </a:extLst>
          </p:cNvPr>
          <p:cNvSpPr>
            <a:spLocks noChangeAspect="1"/>
          </p:cNvSpPr>
          <p:nvPr/>
        </p:nvSpPr>
        <p:spPr>
          <a:xfrm>
            <a:off x="3301428" y="3900743"/>
            <a:ext cx="335427" cy="12899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2D3B2D14-C828-4489-9C64-A616AE5D99FE}"/>
              </a:ext>
            </a:extLst>
          </p:cNvPr>
          <p:cNvSpPr txBox="1"/>
          <p:nvPr/>
        </p:nvSpPr>
        <p:spPr>
          <a:xfrm>
            <a:off x="3069753" y="4211233"/>
            <a:ext cx="2937850" cy="369332"/>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988983">
                    <a:lumMod val="75000"/>
                  </a:srgbClr>
                </a:solidFill>
                <a:effectLst/>
                <a:uLnTx/>
                <a:uFillTx/>
                <a:latin typeface="Arial" panose="020B0604020202020204" pitchFamily="34" charset="0"/>
                <a:ea typeface="MS PGothic" charset="0"/>
                <a:cs typeface="Arial" panose="020B0604020202020204" pitchFamily="34" charset="0"/>
              </a:rPr>
              <a:t>Glycaemic control*</a:t>
            </a:r>
            <a:endParaRPr kumimoji="0" lang="en-GB" sz="2000" b="1" i="0" u="none" strike="noStrike" kern="1200" cap="none" spc="0" normalizeH="0" baseline="0" noProof="0" dirty="0">
              <a:ln>
                <a:noFill/>
              </a:ln>
              <a:solidFill>
                <a:srgbClr val="988983">
                  <a:lumMod val="75000"/>
                </a:srgbClr>
              </a:solidFill>
              <a:effectLst/>
              <a:uLnTx/>
              <a:uFillTx/>
              <a:latin typeface="Arial" panose="020B0604020202020204" pitchFamily="34" charset="0"/>
              <a:ea typeface="MS PGothic" charset="0"/>
              <a:cs typeface="Arial" panose="020B0604020202020204" pitchFamily="34" charset="0"/>
            </a:endParaRPr>
          </a:p>
        </p:txBody>
      </p:sp>
      <p:sp>
        <p:nvSpPr>
          <p:cNvPr id="28" name="TextBox 27">
            <a:extLst>
              <a:ext uri="{FF2B5EF4-FFF2-40B4-BE49-F238E27FC236}">
                <a16:creationId xmlns:a16="http://schemas.microsoft.com/office/drawing/2014/main" id="{2BC82922-5DD6-4325-93EA-964D24AF2D79}"/>
              </a:ext>
            </a:extLst>
          </p:cNvPr>
          <p:cNvSpPr txBox="1"/>
          <p:nvPr/>
        </p:nvSpPr>
        <p:spPr>
          <a:xfrm>
            <a:off x="3069753" y="4544354"/>
            <a:ext cx="3025929" cy="307777"/>
          </a:xfrm>
          <a:prstGeom prst="rect">
            <a:avLst/>
          </a:prstGeom>
          <a:solidFill>
            <a:schemeClr val="accent6">
              <a:lumMod val="75000"/>
            </a:schemeClr>
          </a:solidFill>
          <a:ln>
            <a:solidFill>
              <a:schemeClr val="accent6">
                <a:lumMod val="75000"/>
              </a:schemeClr>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DCCT: </a:t>
            </a:r>
            <a:r>
              <a:rPr kumimoji="0" lang="en-GB" sz="1400" b="0" i="1"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Diabetes Care </a:t>
            </a: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1990</a:t>
            </a:r>
          </a:p>
        </p:txBody>
      </p:sp>
      <p:sp>
        <p:nvSpPr>
          <p:cNvPr id="31" name="Rectangle: Rounded Corners 30">
            <a:extLst>
              <a:ext uri="{FF2B5EF4-FFF2-40B4-BE49-F238E27FC236}">
                <a16:creationId xmlns:a16="http://schemas.microsoft.com/office/drawing/2014/main" id="{AF201C05-8572-400D-CE71-3ED0799DC10D}"/>
              </a:ext>
            </a:extLst>
          </p:cNvPr>
          <p:cNvSpPr/>
          <p:nvPr/>
        </p:nvSpPr>
        <p:spPr>
          <a:xfrm>
            <a:off x="0" y="5496935"/>
            <a:ext cx="12192000" cy="416828"/>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3585A"/>
                </a:solidFill>
                <a:effectLst/>
                <a:uLnTx/>
                <a:uFillTx/>
                <a:latin typeface="Arial" panose="020B0604020202020204" pitchFamily="34" charset="0"/>
                <a:ea typeface="+mn-ea"/>
                <a:cs typeface="+mn-cs"/>
              </a:rPr>
              <a:t>Recent findings on the cardiorenal benefits of </a:t>
            </a:r>
            <a:r>
              <a:rPr kumimoji="0" lang="en-GB" sz="1400" b="1" i="0" u="none" strike="noStrike" kern="1200" cap="none" spc="0" normalizeH="0" baseline="0" noProof="0" dirty="0">
                <a:ln>
                  <a:noFill/>
                </a:ln>
                <a:solidFill>
                  <a:srgbClr val="003455">
                    <a:lumMod val="50000"/>
                    <a:lumOff val="50000"/>
                  </a:srgbClr>
                </a:solidFill>
                <a:effectLst/>
                <a:uLnTx/>
                <a:uFillTx/>
                <a:latin typeface="Arial" panose="020B0604020202020204" pitchFamily="34" charset="0"/>
                <a:ea typeface="+mn-ea"/>
                <a:cs typeface="+mn-cs"/>
              </a:rPr>
              <a:t>finerenone</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1400" b="1" i="0" u="none" strike="noStrike" kern="1200" cap="none" spc="0" normalizeH="0" baseline="0" noProof="0" dirty="0">
                <a:ln>
                  <a:noFill/>
                </a:ln>
                <a:solidFill>
                  <a:srgbClr val="53585A"/>
                </a:solidFill>
                <a:effectLst/>
                <a:uLnTx/>
                <a:uFillTx/>
                <a:latin typeface="Arial" panose="020B0604020202020204" pitchFamily="34" charset="0"/>
                <a:ea typeface="+mn-ea"/>
                <a:cs typeface="+mn-cs"/>
              </a:rPr>
              <a:t>and</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1400" b="1" i="0" u="none" strike="noStrike" kern="1200" cap="none" spc="0" normalizeH="0" baseline="0" noProof="0" dirty="0">
                <a:ln>
                  <a:noFill/>
                </a:ln>
                <a:solidFill>
                  <a:srgbClr val="8F3685"/>
                </a:solidFill>
                <a:effectLst/>
                <a:uLnTx/>
                <a:uFillTx/>
                <a:latin typeface="Arial" panose="020B0604020202020204" pitchFamily="34" charset="0"/>
                <a:ea typeface="+mn-ea"/>
                <a:cs typeface="+mn-cs"/>
              </a:rPr>
              <a:t>SGLT-2is</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1400" b="1" i="0" u="none" strike="noStrike" kern="1200" cap="none" spc="0" normalizeH="0" baseline="0" noProof="0" dirty="0">
                <a:ln>
                  <a:noFill/>
                </a:ln>
                <a:solidFill>
                  <a:srgbClr val="53585A"/>
                </a:solidFill>
                <a:effectLst/>
                <a:uLnTx/>
                <a:uFillTx/>
                <a:latin typeface="Arial" panose="020B0604020202020204" pitchFamily="34" charset="0"/>
                <a:ea typeface="+mn-ea"/>
                <a:cs typeface="+mn-cs"/>
              </a:rPr>
              <a:t>have changed the therapeutic landscape for CKD and T2D</a:t>
            </a:r>
            <a:endParaRPr kumimoji="0" lang="en-GB" sz="14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60502E0D-7E24-4C37-2DE4-0D2F8152C458}"/>
              </a:ext>
            </a:extLst>
          </p:cNvPr>
          <p:cNvSpPr>
            <a:spLocks noChangeAspect="1"/>
          </p:cNvSpPr>
          <p:nvPr/>
        </p:nvSpPr>
        <p:spPr>
          <a:xfrm>
            <a:off x="10345074" y="2413040"/>
            <a:ext cx="335427" cy="12899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6381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63C996C-11C4-0E5F-A14F-5D3F399016D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463C996C-11C4-0E5F-A14F-5D3F399016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ext Placeholder 1">
            <a:extLst>
              <a:ext uri="{FF2B5EF4-FFF2-40B4-BE49-F238E27FC236}">
                <a16:creationId xmlns:a16="http://schemas.microsoft.com/office/drawing/2014/main" id="{AB0623AB-C466-4BA6-A119-21CDD3649F84}"/>
              </a:ext>
            </a:extLst>
          </p:cNvPr>
          <p:cNvSpPr>
            <a:spLocks noGrp="1"/>
          </p:cNvSpPr>
          <p:nvPr>
            <p:ph type="body" sz="quarter" idx="13"/>
          </p:nvPr>
        </p:nvSpPr>
        <p:spPr/>
        <p:txBody>
          <a:bodyPr/>
          <a:lstStyle/>
          <a:p>
            <a:r>
              <a:rPr lang="en-GB" sz="1800" dirty="0"/>
              <a:t>CREDENCE: </a:t>
            </a:r>
            <a:r>
              <a:rPr lang="en-GB" sz="1800" dirty="0">
                <a:ea typeface="ＭＳ Ｐゴシック" charset="0"/>
              </a:rPr>
              <a:t>Canagliflozin (+ ACEi/ARB) </a:t>
            </a:r>
            <a:br>
              <a:rPr lang="en-GB" sz="1800" dirty="0">
                <a:ea typeface="ＭＳ Ｐゴシック" charset="0"/>
              </a:rPr>
            </a:br>
            <a:r>
              <a:rPr lang="en-GB" sz="1800" dirty="0">
                <a:ea typeface="ＭＳ Ｐゴシック" charset="0"/>
              </a:rPr>
              <a:t>vs placebo</a:t>
            </a:r>
            <a:r>
              <a:rPr lang="en-GB" sz="1800" baseline="30000" dirty="0">
                <a:ea typeface="ＭＳ Ｐゴシック" charset="0"/>
              </a:rPr>
              <a:t>1</a:t>
            </a:r>
            <a:endParaRPr lang="en-GB" sz="1800" dirty="0"/>
          </a:p>
        </p:txBody>
      </p:sp>
      <p:sp>
        <p:nvSpPr>
          <p:cNvPr id="4" name="Footer Placeholder 3">
            <a:extLst>
              <a:ext uri="{FF2B5EF4-FFF2-40B4-BE49-F238E27FC236}">
                <a16:creationId xmlns:a16="http://schemas.microsoft.com/office/drawing/2014/main" id="{7C416BEB-80AB-44B3-8E4D-AAD58DB3CC73}"/>
              </a:ext>
            </a:extLst>
          </p:cNvPr>
          <p:cNvSpPr>
            <a:spLocks noGrp="1"/>
          </p:cNvSpPr>
          <p:nvPr>
            <p:ph type="ftr" sz="quarter" idx="18"/>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endParaRP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CI, confidence interval; eGFR, estimated glomerular filtration rate; ESKD, end-stage kidney disease; HR, hazard ratio; UACR, urine albumin-to-creatinine ratio; RAAS, </a:t>
            </a:r>
            <a:r>
              <a:rPr kumimoji="0" lang="en-GB" sz="900" b="0" i="0" u="none" strike="noStrike" kern="1200" cap="none" spc="0" normalizeH="0" baseline="0" noProof="0" dirty="0">
                <a:ln>
                  <a:noFill/>
                </a:ln>
                <a:solidFill>
                  <a:srgbClr val="5F6368"/>
                </a:solidFill>
                <a:effectLst/>
                <a:uLnTx/>
                <a:uFillTx/>
                <a:latin typeface="arial" panose="020B0604020202020204" pitchFamily="34" charset="0"/>
                <a:ea typeface="MS PGothic" charset="0"/>
              </a:rPr>
              <a:t>renin</a:t>
            </a:r>
            <a:r>
              <a:rPr kumimoji="0" lang="en-GB" sz="900" b="0" i="0" u="none" strike="noStrike" kern="1200" cap="none" spc="0" normalizeH="0" baseline="0" noProof="0" dirty="0">
                <a:ln>
                  <a:noFill/>
                </a:ln>
                <a:solidFill>
                  <a:srgbClr val="4D5156"/>
                </a:solidFill>
                <a:effectLst/>
                <a:uLnTx/>
                <a:uFillTx/>
                <a:latin typeface="arial" panose="020B0604020202020204" pitchFamily="34" charset="0"/>
                <a:ea typeface="MS PGothic" charset="0"/>
              </a:rPr>
              <a:t>-angiotensin-aldosterone system; SCr, serum creatinine</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1. Perkovic V,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et al</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N Engl J Med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2019;380:2295–2306; 2. Wheeler DC,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et al</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Lancet Diabetes Endocrinol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2021;9:22–31</a:t>
            </a:r>
          </a:p>
        </p:txBody>
      </p:sp>
      <p:sp>
        <p:nvSpPr>
          <p:cNvPr id="8" name="Title 7">
            <a:extLst>
              <a:ext uri="{FF2B5EF4-FFF2-40B4-BE49-F238E27FC236}">
                <a16:creationId xmlns:a16="http://schemas.microsoft.com/office/drawing/2014/main" id="{437F8FF1-1D7F-8702-5D18-D0B73E475F0B}"/>
              </a:ext>
            </a:extLst>
          </p:cNvPr>
          <p:cNvSpPr>
            <a:spLocks noGrp="1"/>
          </p:cNvSpPr>
          <p:nvPr>
            <p:ph type="title"/>
          </p:nvPr>
        </p:nvSpPr>
        <p:spPr/>
        <p:txBody>
          <a:bodyPr>
            <a:normAutofit fontScale="90000"/>
          </a:bodyPr>
          <a:lstStyle/>
          <a:p>
            <a:r>
              <a:rPr lang="en-GB" dirty="0"/>
              <a:t>Despite RAAS blockade and SGLT-2 inhibition, patients with T2D and advanced CKD remain at risk of CKD progression</a:t>
            </a:r>
          </a:p>
        </p:txBody>
      </p:sp>
      <p:grpSp>
        <p:nvGrpSpPr>
          <p:cNvPr id="23" name="Group 22">
            <a:extLst>
              <a:ext uri="{FF2B5EF4-FFF2-40B4-BE49-F238E27FC236}">
                <a16:creationId xmlns:a16="http://schemas.microsoft.com/office/drawing/2014/main" id="{77E0FC2A-F756-48FF-9A02-A288F390E0E2}"/>
              </a:ext>
            </a:extLst>
          </p:cNvPr>
          <p:cNvGrpSpPr/>
          <p:nvPr/>
        </p:nvGrpSpPr>
        <p:grpSpPr>
          <a:xfrm>
            <a:off x="599801" y="4815948"/>
            <a:ext cx="5294488" cy="1283207"/>
            <a:chOff x="599801" y="4838818"/>
            <a:chExt cx="5294488" cy="1283207"/>
          </a:xfrm>
        </p:grpSpPr>
        <p:grpSp>
          <p:nvGrpSpPr>
            <p:cNvPr id="24" name="Group 23">
              <a:extLst>
                <a:ext uri="{FF2B5EF4-FFF2-40B4-BE49-F238E27FC236}">
                  <a16:creationId xmlns:a16="http://schemas.microsoft.com/office/drawing/2014/main" id="{93A37994-5A0C-4362-B677-B1F2B457AE3D}"/>
                </a:ext>
              </a:extLst>
            </p:cNvPr>
            <p:cNvGrpSpPr/>
            <p:nvPr/>
          </p:nvGrpSpPr>
          <p:grpSpPr>
            <a:xfrm>
              <a:off x="599801" y="4838818"/>
              <a:ext cx="5293179" cy="606081"/>
              <a:chOff x="599801" y="4838818"/>
              <a:chExt cx="5293179" cy="606081"/>
            </a:xfrm>
          </p:grpSpPr>
          <p:sp>
            <p:nvSpPr>
              <p:cNvPr id="30" name="Rectangle: Rounded Corners 29">
                <a:extLst>
                  <a:ext uri="{FF2B5EF4-FFF2-40B4-BE49-F238E27FC236}">
                    <a16:creationId xmlns:a16="http://schemas.microsoft.com/office/drawing/2014/main" id="{5E1C2F8E-461A-40F8-BC6F-9985E12C55AD}"/>
                  </a:ext>
                </a:extLst>
              </p:cNvPr>
              <p:cNvSpPr/>
              <p:nvPr/>
            </p:nvSpPr>
            <p:spPr>
              <a:xfrm>
                <a:off x="599802" y="4854575"/>
                <a:ext cx="5293178" cy="574566"/>
              </a:xfrm>
              <a:prstGeom prst="roundRect">
                <a:avLst>
                  <a:gd name="adj" fmla="val 50000"/>
                </a:avLst>
              </a:prstGeom>
              <a:solidFill>
                <a:schemeClr val="accent2">
                  <a:lumMod val="20000"/>
                  <a:lumOff val="8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EEE70EC8-3111-4445-89B8-552F2BB13D24}"/>
                  </a:ext>
                </a:extLst>
              </p:cNvPr>
              <p:cNvSpPr/>
              <p:nvPr/>
            </p:nvSpPr>
            <p:spPr>
              <a:xfrm>
                <a:off x="599801" y="4838818"/>
                <a:ext cx="611441" cy="606081"/>
              </a:xfrm>
              <a:prstGeom prst="ellipse">
                <a:avLst/>
              </a:prstGeom>
              <a:solidFill>
                <a:schemeClr val="bg1">
                  <a:lumMod val="95000"/>
                </a:schemeClr>
              </a:solidFill>
              <a:ln>
                <a:solidFill>
                  <a:schemeClr val="bg1">
                    <a:lumMod val="9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2" name="Picture 31" descr="A picture containing clock&#10;&#10;Description automatically generated">
                <a:extLst>
                  <a:ext uri="{FF2B5EF4-FFF2-40B4-BE49-F238E27FC236}">
                    <a16:creationId xmlns:a16="http://schemas.microsoft.com/office/drawing/2014/main" id="{C9E57F15-5B8C-4D09-8210-8B11DA0862EF}"/>
                  </a:ext>
                </a:extLst>
              </p:cNvPr>
              <p:cNvPicPr>
                <a:picLocks noChangeAspect="1"/>
              </p:cNvPicPr>
              <p:nvPr/>
            </p:nvPicPr>
            <p:blipFill>
              <a:blip r:embed="rId6">
                <a:duotone>
                  <a:schemeClr val="accent2">
                    <a:shade val="45000"/>
                    <a:satMod val="135000"/>
                  </a:schemeClr>
                  <a:prstClr val="white"/>
                </a:duotone>
              </a:blip>
              <a:stretch>
                <a:fillRect/>
              </a:stretch>
            </p:blipFill>
            <p:spPr>
              <a:xfrm>
                <a:off x="699246" y="4948399"/>
                <a:ext cx="401318" cy="397800"/>
              </a:xfrm>
              <a:prstGeom prst="rect">
                <a:avLst/>
              </a:prstGeom>
            </p:spPr>
          </p:pic>
          <p:sp>
            <p:nvSpPr>
              <p:cNvPr id="33" name="Rectangle 32">
                <a:extLst>
                  <a:ext uri="{FF2B5EF4-FFF2-40B4-BE49-F238E27FC236}">
                    <a16:creationId xmlns:a16="http://schemas.microsoft.com/office/drawing/2014/main" id="{BF983A93-9BAA-40E8-962B-A24078E088C1}"/>
                  </a:ext>
                </a:extLst>
              </p:cNvPr>
              <p:cNvSpPr/>
              <p:nvPr/>
            </p:nvSpPr>
            <p:spPr>
              <a:xfrm>
                <a:off x="1255264" y="4914636"/>
                <a:ext cx="4499414" cy="45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0" fontAlgn="base" latinLnBrk="0" hangingPunct="0">
                  <a:lnSpc>
                    <a:spcPct val="100000"/>
                  </a:lnSpc>
                  <a:spcBef>
                    <a:spcPct val="0"/>
                  </a:spcBef>
                  <a:spcAft>
                    <a:spcPct val="0"/>
                  </a:spcAft>
                  <a:buClr>
                    <a:srgbClr val="0099FF"/>
                  </a:buClr>
                  <a:buSzPct val="100000"/>
                  <a:buFontTx/>
                  <a:buNone/>
                  <a:tabLst/>
                  <a:defRPr/>
                </a:pPr>
                <a:r>
                  <a:rPr kumimoji="0" lang="en-GB" sz="1200" b="1"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Patients with moderately increased albuminuria: </a:t>
                </a:r>
                <a: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11%</a:t>
                </a:r>
                <a:b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br>
                <a:r>
                  <a:rPr kumimoji="0" lang="en-GB" sz="1200" b="1"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Patients with severely increased albuminuria: </a:t>
                </a:r>
                <a: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88%</a:t>
                </a:r>
                <a:b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br>
                <a:r>
                  <a:rPr kumimoji="0" lang="en-GB" sz="1200" b="1"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Median UACR: </a:t>
                </a:r>
                <a: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927 mg/g</a:t>
                </a:r>
              </a:p>
            </p:txBody>
          </p:sp>
        </p:grpSp>
        <p:grpSp>
          <p:nvGrpSpPr>
            <p:cNvPr id="25" name="Group 24">
              <a:extLst>
                <a:ext uri="{FF2B5EF4-FFF2-40B4-BE49-F238E27FC236}">
                  <a16:creationId xmlns:a16="http://schemas.microsoft.com/office/drawing/2014/main" id="{51E1BD19-AACB-4EBE-9784-A967397FF023}"/>
                </a:ext>
              </a:extLst>
            </p:cNvPr>
            <p:cNvGrpSpPr/>
            <p:nvPr/>
          </p:nvGrpSpPr>
          <p:grpSpPr>
            <a:xfrm>
              <a:off x="599801" y="5515944"/>
              <a:ext cx="5294488" cy="606081"/>
              <a:chOff x="599801" y="5515944"/>
              <a:chExt cx="5294488" cy="606081"/>
            </a:xfrm>
          </p:grpSpPr>
          <p:sp>
            <p:nvSpPr>
              <p:cNvPr id="26" name="Rectangle: Rounded Corners 25">
                <a:extLst>
                  <a:ext uri="{FF2B5EF4-FFF2-40B4-BE49-F238E27FC236}">
                    <a16:creationId xmlns:a16="http://schemas.microsoft.com/office/drawing/2014/main" id="{2A7C59F5-6693-4340-9064-9E2FA4B08FF9}"/>
                  </a:ext>
                </a:extLst>
              </p:cNvPr>
              <p:cNvSpPr/>
              <p:nvPr/>
            </p:nvSpPr>
            <p:spPr>
              <a:xfrm>
                <a:off x="601112" y="5531701"/>
                <a:ext cx="5293177" cy="574566"/>
              </a:xfrm>
              <a:prstGeom prst="roundRect">
                <a:avLst>
                  <a:gd name="adj" fmla="val 50000"/>
                </a:avLst>
              </a:prstGeom>
              <a:solidFill>
                <a:schemeClr val="bg2">
                  <a:lumMod val="20000"/>
                  <a:lumOff val="8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E974D1BA-AB2D-46E8-B2F1-03AD65E6DBB4}"/>
                  </a:ext>
                </a:extLst>
              </p:cNvPr>
              <p:cNvSpPr/>
              <p:nvPr/>
            </p:nvSpPr>
            <p:spPr>
              <a:xfrm>
                <a:off x="1256574" y="5591762"/>
                <a:ext cx="4636406" cy="45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0" fontAlgn="base" latinLnBrk="0" hangingPunct="0">
                  <a:lnSpc>
                    <a:spcPct val="100000"/>
                  </a:lnSpc>
                  <a:spcBef>
                    <a:spcPct val="0"/>
                  </a:spcBef>
                  <a:spcAft>
                    <a:spcPct val="0"/>
                  </a:spcAft>
                  <a:buClr>
                    <a:srgbClr val="0099FF"/>
                  </a:buClr>
                  <a:buSzPct val="100000"/>
                  <a:buFontTx/>
                  <a:buNone/>
                  <a:tabLst/>
                  <a:defRPr/>
                </a:pPr>
                <a:r>
                  <a:rPr kumimoji="0" lang="en-GB" sz="1200" b="1" i="0" u="none" strike="noStrike" kern="1200" cap="none" spc="0" normalizeH="0" baseline="0" noProof="0" dirty="0">
                    <a:ln>
                      <a:noFill/>
                    </a:ln>
                    <a:solidFill>
                      <a:srgbClr val="003455"/>
                    </a:solidFill>
                    <a:effectLst/>
                    <a:uLnTx/>
                    <a:uFillTx/>
                    <a:latin typeface="Arial" charset="0"/>
                    <a:ea typeface="ＭＳ Ｐゴシック" pitchFamily="34" charset="-128"/>
                    <a:cs typeface="+mn-cs"/>
                  </a:rPr>
                  <a:t>Primary composite outcome:</a:t>
                </a:r>
              </a:p>
              <a:p>
                <a:pPr marL="0" marR="0" lvl="0" indent="0" algn="l" defTabSz="609585" rtl="0" eaLnBrk="0" fontAlgn="base" latinLnBrk="0" hangingPunct="0">
                  <a:lnSpc>
                    <a:spcPct val="100000"/>
                  </a:lnSpc>
                  <a:spcBef>
                    <a:spcPct val="0"/>
                  </a:spcBef>
                  <a:spcAft>
                    <a:spcPct val="0"/>
                  </a:spcAft>
                  <a:buClr>
                    <a:srgbClr val="0099FF"/>
                  </a:buClr>
                  <a:buSzPct val="100000"/>
                  <a:buFontTx/>
                  <a:buNone/>
                  <a:tabLst/>
                  <a:defRPr/>
                </a:pPr>
                <a:r>
                  <a:rPr kumimoji="0" lang="en-GB" sz="1200" b="0" i="0" u="none" strike="noStrike" kern="1200" cap="none" spc="0" normalizeH="0" baseline="0" noProof="0" dirty="0">
                    <a:ln>
                      <a:noFill/>
                    </a:ln>
                    <a:solidFill>
                      <a:srgbClr val="003455"/>
                    </a:solidFill>
                    <a:effectLst/>
                    <a:uLnTx/>
                    <a:uFillTx/>
                    <a:latin typeface="Arial" charset="0"/>
                    <a:ea typeface="ＭＳ Ｐゴシック" pitchFamily="34" charset="-128"/>
                    <a:cs typeface="+mn-cs"/>
                  </a:rPr>
                  <a:t>Kidney failure, doubling of SCr or death from kidney/CV causes</a:t>
                </a:r>
              </a:p>
            </p:txBody>
          </p:sp>
          <p:sp>
            <p:nvSpPr>
              <p:cNvPr id="28" name="Oval 27">
                <a:extLst>
                  <a:ext uri="{FF2B5EF4-FFF2-40B4-BE49-F238E27FC236}">
                    <a16:creationId xmlns:a16="http://schemas.microsoft.com/office/drawing/2014/main" id="{CCC14CED-CF2F-4313-BA90-0F75BD3010AE}"/>
                  </a:ext>
                </a:extLst>
              </p:cNvPr>
              <p:cNvSpPr/>
              <p:nvPr/>
            </p:nvSpPr>
            <p:spPr>
              <a:xfrm>
                <a:off x="599801" y="5515944"/>
                <a:ext cx="611441" cy="606081"/>
              </a:xfrm>
              <a:prstGeom prst="ellipse">
                <a:avLst/>
              </a:prstGeom>
              <a:solidFill>
                <a:schemeClr val="bg1">
                  <a:lumMod val="95000"/>
                </a:schemeClr>
              </a:solidFill>
              <a:ln>
                <a:solidFill>
                  <a:schemeClr val="bg1">
                    <a:lumMod val="9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9" name="Picture 28" descr="A picture containing food, plate&#10;&#10;Description automatically generated">
                <a:extLst>
                  <a:ext uri="{FF2B5EF4-FFF2-40B4-BE49-F238E27FC236}">
                    <a16:creationId xmlns:a16="http://schemas.microsoft.com/office/drawing/2014/main" id="{8A9603A4-4B09-4FA7-89F7-904944971C4B}"/>
                  </a:ext>
                </a:extLst>
              </p:cNvPr>
              <p:cNvPicPr>
                <a:picLocks noChangeAspect="1"/>
              </p:cNvPicPr>
              <p:nvPr/>
            </p:nvPicPr>
            <p:blipFill>
              <a:blip r:embed="rId7">
                <a:duotone>
                  <a:schemeClr val="bg2">
                    <a:shade val="45000"/>
                    <a:satMod val="135000"/>
                  </a:schemeClr>
                  <a:prstClr val="white"/>
                </a:duotone>
              </a:blip>
              <a:stretch>
                <a:fillRect/>
              </a:stretch>
            </p:blipFill>
            <p:spPr>
              <a:xfrm>
                <a:off x="677397" y="5591762"/>
                <a:ext cx="456812" cy="454446"/>
              </a:xfrm>
              <a:prstGeom prst="rect">
                <a:avLst/>
              </a:prstGeom>
              <a:noFill/>
              <a:ln>
                <a:noFill/>
              </a:ln>
            </p:spPr>
          </p:pic>
        </p:grpSp>
      </p:grpSp>
      <p:grpSp>
        <p:nvGrpSpPr>
          <p:cNvPr id="55" name="Group 54">
            <a:extLst>
              <a:ext uri="{FF2B5EF4-FFF2-40B4-BE49-F238E27FC236}">
                <a16:creationId xmlns:a16="http://schemas.microsoft.com/office/drawing/2014/main" id="{CEE50FB7-50E9-4783-A5CA-825AB70DB27C}"/>
              </a:ext>
            </a:extLst>
          </p:cNvPr>
          <p:cNvGrpSpPr/>
          <p:nvPr/>
        </p:nvGrpSpPr>
        <p:grpSpPr>
          <a:xfrm>
            <a:off x="6461016" y="4815948"/>
            <a:ext cx="5294488" cy="1283207"/>
            <a:chOff x="599801" y="4838818"/>
            <a:chExt cx="5294488" cy="1283207"/>
          </a:xfrm>
        </p:grpSpPr>
        <p:grpSp>
          <p:nvGrpSpPr>
            <p:cNvPr id="56" name="Group 55">
              <a:extLst>
                <a:ext uri="{FF2B5EF4-FFF2-40B4-BE49-F238E27FC236}">
                  <a16:creationId xmlns:a16="http://schemas.microsoft.com/office/drawing/2014/main" id="{A57B4981-7CCC-46B7-AB57-B30FD2544DE2}"/>
                </a:ext>
              </a:extLst>
            </p:cNvPr>
            <p:cNvGrpSpPr/>
            <p:nvPr/>
          </p:nvGrpSpPr>
          <p:grpSpPr>
            <a:xfrm>
              <a:off x="599801" y="4838818"/>
              <a:ext cx="5293179" cy="606081"/>
              <a:chOff x="599801" y="4838818"/>
              <a:chExt cx="5293179" cy="606081"/>
            </a:xfrm>
          </p:grpSpPr>
          <p:sp>
            <p:nvSpPr>
              <p:cNvPr id="62" name="Rectangle: Rounded Corners 61">
                <a:extLst>
                  <a:ext uri="{FF2B5EF4-FFF2-40B4-BE49-F238E27FC236}">
                    <a16:creationId xmlns:a16="http://schemas.microsoft.com/office/drawing/2014/main" id="{648E54D0-C428-4A83-83B9-1BE9DF20AC5F}"/>
                  </a:ext>
                </a:extLst>
              </p:cNvPr>
              <p:cNvSpPr/>
              <p:nvPr/>
            </p:nvSpPr>
            <p:spPr>
              <a:xfrm>
                <a:off x="599802" y="4854575"/>
                <a:ext cx="5293178" cy="574566"/>
              </a:xfrm>
              <a:prstGeom prst="roundRect">
                <a:avLst>
                  <a:gd name="adj" fmla="val 50000"/>
                </a:avLst>
              </a:prstGeom>
              <a:solidFill>
                <a:schemeClr val="accent2">
                  <a:lumMod val="20000"/>
                  <a:lumOff val="8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3" name="Oval 62">
                <a:extLst>
                  <a:ext uri="{FF2B5EF4-FFF2-40B4-BE49-F238E27FC236}">
                    <a16:creationId xmlns:a16="http://schemas.microsoft.com/office/drawing/2014/main" id="{6C3F5C10-A9C2-49D1-8E99-78FB7572FAD9}"/>
                  </a:ext>
                </a:extLst>
              </p:cNvPr>
              <p:cNvSpPr/>
              <p:nvPr/>
            </p:nvSpPr>
            <p:spPr>
              <a:xfrm>
                <a:off x="599801" y="4838818"/>
                <a:ext cx="611441" cy="606081"/>
              </a:xfrm>
              <a:prstGeom prst="ellipse">
                <a:avLst/>
              </a:prstGeom>
              <a:solidFill>
                <a:schemeClr val="bg1">
                  <a:lumMod val="95000"/>
                </a:schemeClr>
              </a:solidFill>
              <a:ln>
                <a:solidFill>
                  <a:schemeClr val="bg1">
                    <a:lumMod val="9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4" name="Picture 63" descr="A picture containing clock&#10;&#10;Description automatically generated">
                <a:extLst>
                  <a:ext uri="{FF2B5EF4-FFF2-40B4-BE49-F238E27FC236}">
                    <a16:creationId xmlns:a16="http://schemas.microsoft.com/office/drawing/2014/main" id="{76671631-D44B-4079-B01F-601660806651}"/>
                  </a:ext>
                </a:extLst>
              </p:cNvPr>
              <p:cNvPicPr>
                <a:picLocks noChangeAspect="1"/>
              </p:cNvPicPr>
              <p:nvPr/>
            </p:nvPicPr>
            <p:blipFill>
              <a:blip r:embed="rId6">
                <a:duotone>
                  <a:schemeClr val="accent2">
                    <a:shade val="45000"/>
                    <a:satMod val="135000"/>
                  </a:schemeClr>
                  <a:prstClr val="white"/>
                </a:duotone>
              </a:blip>
              <a:stretch>
                <a:fillRect/>
              </a:stretch>
            </p:blipFill>
            <p:spPr>
              <a:xfrm>
                <a:off x="699246" y="4948399"/>
                <a:ext cx="401318" cy="397800"/>
              </a:xfrm>
              <a:prstGeom prst="rect">
                <a:avLst/>
              </a:prstGeom>
            </p:spPr>
          </p:pic>
          <p:sp>
            <p:nvSpPr>
              <p:cNvPr id="65" name="Rectangle 64">
                <a:extLst>
                  <a:ext uri="{FF2B5EF4-FFF2-40B4-BE49-F238E27FC236}">
                    <a16:creationId xmlns:a16="http://schemas.microsoft.com/office/drawing/2014/main" id="{1E644786-36EB-4B57-935B-B8FE93436226}"/>
                  </a:ext>
                </a:extLst>
              </p:cNvPr>
              <p:cNvSpPr/>
              <p:nvPr/>
            </p:nvSpPr>
            <p:spPr>
              <a:xfrm>
                <a:off x="1255264" y="4914636"/>
                <a:ext cx="4499414" cy="45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0" fontAlgn="base" latinLnBrk="0" hangingPunct="0">
                  <a:lnSpc>
                    <a:spcPct val="100000"/>
                  </a:lnSpc>
                  <a:spcBef>
                    <a:spcPct val="0"/>
                  </a:spcBef>
                  <a:spcAft>
                    <a:spcPct val="0"/>
                  </a:spcAft>
                  <a:buClr>
                    <a:srgbClr val="0099FF"/>
                  </a:buClr>
                  <a:buSzPct val="100000"/>
                  <a:buFontTx/>
                  <a:buNone/>
                  <a:tabLst/>
                  <a:defRPr/>
                </a:pPr>
                <a:r>
                  <a:rPr kumimoji="0" lang="en-GB" sz="1200" b="1"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Patients with severely increased albuminuria: </a:t>
                </a:r>
                <a: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89.7%</a:t>
                </a:r>
              </a:p>
              <a:p>
                <a:pPr marL="0" marR="0" lvl="0" indent="0" algn="l" defTabSz="609585" rtl="0" eaLnBrk="0" fontAlgn="base" latinLnBrk="0" hangingPunct="0">
                  <a:lnSpc>
                    <a:spcPct val="100000"/>
                  </a:lnSpc>
                  <a:spcBef>
                    <a:spcPct val="0"/>
                  </a:spcBef>
                  <a:spcAft>
                    <a:spcPct val="0"/>
                  </a:spcAft>
                  <a:buClr>
                    <a:srgbClr val="0099FF"/>
                  </a:buClr>
                  <a:buSzPct val="100000"/>
                  <a:buFontTx/>
                  <a:buNone/>
                  <a:tabLst/>
                  <a:defRPr/>
                </a:pPr>
                <a:r>
                  <a:rPr kumimoji="0" lang="en-GB" sz="1200" b="1"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Median UACR: </a:t>
                </a:r>
                <a:r>
                  <a:rPr kumimoji="0" lang="en-GB" sz="1200" b="0" i="0" u="none" strike="noStrike" kern="1200" cap="none" spc="0" normalizeH="0" baseline="0" noProof="0" dirty="0">
                    <a:ln>
                      <a:noFill/>
                    </a:ln>
                    <a:solidFill>
                      <a:srgbClr val="66B512">
                        <a:lumMod val="50000"/>
                      </a:srgbClr>
                    </a:solidFill>
                    <a:effectLst/>
                    <a:uLnTx/>
                    <a:uFillTx/>
                    <a:latin typeface="Arial" charset="0"/>
                    <a:ea typeface="ＭＳ Ｐゴシック" pitchFamily="34" charset="-128"/>
                    <a:cs typeface="+mn-cs"/>
                  </a:rPr>
                  <a:t>949 mg/g</a:t>
                </a:r>
              </a:p>
            </p:txBody>
          </p:sp>
        </p:grpSp>
        <p:grpSp>
          <p:nvGrpSpPr>
            <p:cNvPr id="57" name="Group 56">
              <a:extLst>
                <a:ext uri="{FF2B5EF4-FFF2-40B4-BE49-F238E27FC236}">
                  <a16:creationId xmlns:a16="http://schemas.microsoft.com/office/drawing/2014/main" id="{65B32409-DF48-43AB-BCCB-BA608A37D72D}"/>
                </a:ext>
              </a:extLst>
            </p:cNvPr>
            <p:cNvGrpSpPr/>
            <p:nvPr/>
          </p:nvGrpSpPr>
          <p:grpSpPr>
            <a:xfrm>
              <a:off x="599801" y="5515944"/>
              <a:ext cx="5294488" cy="606081"/>
              <a:chOff x="599801" y="5515944"/>
              <a:chExt cx="5294488" cy="606081"/>
            </a:xfrm>
          </p:grpSpPr>
          <p:sp>
            <p:nvSpPr>
              <p:cNvPr id="58" name="Rectangle: Rounded Corners 57">
                <a:extLst>
                  <a:ext uri="{FF2B5EF4-FFF2-40B4-BE49-F238E27FC236}">
                    <a16:creationId xmlns:a16="http://schemas.microsoft.com/office/drawing/2014/main" id="{1BA36765-480F-48CF-A5CE-F321832A347E}"/>
                  </a:ext>
                </a:extLst>
              </p:cNvPr>
              <p:cNvSpPr/>
              <p:nvPr/>
            </p:nvSpPr>
            <p:spPr>
              <a:xfrm>
                <a:off x="601112" y="5531701"/>
                <a:ext cx="5293177" cy="574566"/>
              </a:xfrm>
              <a:prstGeom prst="roundRect">
                <a:avLst>
                  <a:gd name="adj" fmla="val 50000"/>
                </a:avLst>
              </a:prstGeom>
              <a:solidFill>
                <a:schemeClr val="bg2">
                  <a:lumMod val="20000"/>
                  <a:lumOff val="8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9" name="Rectangle 58">
                <a:extLst>
                  <a:ext uri="{FF2B5EF4-FFF2-40B4-BE49-F238E27FC236}">
                    <a16:creationId xmlns:a16="http://schemas.microsoft.com/office/drawing/2014/main" id="{3979FBF9-87EA-4543-8412-3D6E9C98D2F9}"/>
                  </a:ext>
                </a:extLst>
              </p:cNvPr>
              <p:cNvSpPr/>
              <p:nvPr/>
            </p:nvSpPr>
            <p:spPr>
              <a:xfrm>
                <a:off x="1256574" y="5591762"/>
                <a:ext cx="4413976" cy="45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0" fontAlgn="base" latinLnBrk="0" hangingPunct="0">
                  <a:lnSpc>
                    <a:spcPct val="100000"/>
                  </a:lnSpc>
                  <a:spcBef>
                    <a:spcPct val="0"/>
                  </a:spcBef>
                  <a:spcAft>
                    <a:spcPct val="0"/>
                  </a:spcAft>
                  <a:buClr>
                    <a:srgbClr val="0099FF"/>
                  </a:buClr>
                  <a:buSzPct val="100000"/>
                  <a:buFontTx/>
                  <a:buNone/>
                  <a:tabLst/>
                  <a:defRPr/>
                </a:pPr>
                <a:r>
                  <a:rPr kumimoji="0" lang="en-GB" sz="1200" b="1" i="0" u="none" strike="noStrike" kern="1200" cap="none" spc="0" normalizeH="0" baseline="0" noProof="0" dirty="0">
                    <a:ln>
                      <a:noFill/>
                    </a:ln>
                    <a:solidFill>
                      <a:srgbClr val="003455"/>
                    </a:solidFill>
                    <a:effectLst/>
                    <a:uLnTx/>
                    <a:uFillTx/>
                    <a:latin typeface="Arial" charset="0"/>
                    <a:ea typeface="ＭＳ Ｐゴシック" pitchFamily="34" charset="-128"/>
                    <a:cs typeface="+mn-cs"/>
                  </a:rPr>
                  <a:t>Secondary composite renal outcome: </a:t>
                </a:r>
                <a:br>
                  <a:rPr kumimoji="0" lang="en-GB" sz="1200" b="1" i="0" u="none" strike="noStrike" kern="1200" cap="none" spc="0" normalizeH="0" baseline="0" noProof="0" dirty="0">
                    <a:ln>
                      <a:noFill/>
                    </a:ln>
                    <a:solidFill>
                      <a:srgbClr val="003455"/>
                    </a:solidFill>
                    <a:effectLst/>
                    <a:uLnTx/>
                    <a:uFillTx/>
                    <a:latin typeface="Arial" charset="0"/>
                    <a:ea typeface="ＭＳ Ｐゴシック" pitchFamily="34" charset="-128"/>
                    <a:cs typeface="+mn-cs"/>
                  </a:rPr>
                </a:br>
                <a:r>
                  <a:rPr kumimoji="0" lang="en-GB" sz="1200" b="0" i="0" u="none" strike="noStrike" kern="1200" cap="none" spc="0" normalizeH="0" baseline="0" noProof="0" dirty="0">
                    <a:ln>
                      <a:noFill/>
                    </a:ln>
                    <a:solidFill>
                      <a:srgbClr val="003455"/>
                    </a:solidFill>
                    <a:effectLst/>
                    <a:uLnTx/>
                    <a:uFillTx/>
                    <a:latin typeface="Arial" charset="0"/>
                    <a:ea typeface="ＭＳ Ｐゴシック" pitchFamily="34" charset="-128"/>
                    <a:cs typeface="+mn-cs"/>
                  </a:rPr>
                  <a:t>Sustained ≥50% eGFR decline, ESKD or renal death</a:t>
                </a:r>
              </a:p>
            </p:txBody>
          </p:sp>
          <p:sp>
            <p:nvSpPr>
              <p:cNvPr id="60" name="Oval 59">
                <a:extLst>
                  <a:ext uri="{FF2B5EF4-FFF2-40B4-BE49-F238E27FC236}">
                    <a16:creationId xmlns:a16="http://schemas.microsoft.com/office/drawing/2014/main" id="{CC004D05-829E-4C0A-AD42-06A230684185}"/>
                  </a:ext>
                </a:extLst>
              </p:cNvPr>
              <p:cNvSpPr/>
              <p:nvPr/>
            </p:nvSpPr>
            <p:spPr>
              <a:xfrm>
                <a:off x="599801" y="5515944"/>
                <a:ext cx="611441" cy="606081"/>
              </a:xfrm>
              <a:prstGeom prst="ellipse">
                <a:avLst/>
              </a:prstGeom>
              <a:solidFill>
                <a:schemeClr val="bg1">
                  <a:lumMod val="95000"/>
                </a:schemeClr>
              </a:solidFill>
              <a:ln>
                <a:solidFill>
                  <a:schemeClr val="bg1">
                    <a:lumMod val="95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1" name="Picture 60" descr="A picture containing food, plate&#10;&#10;Description automatically generated">
                <a:extLst>
                  <a:ext uri="{FF2B5EF4-FFF2-40B4-BE49-F238E27FC236}">
                    <a16:creationId xmlns:a16="http://schemas.microsoft.com/office/drawing/2014/main" id="{361169BC-8073-4E91-A321-2D477AB412CA}"/>
                  </a:ext>
                </a:extLst>
              </p:cNvPr>
              <p:cNvPicPr>
                <a:picLocks noChangeAspect="1"/>
              </p:cNvPicPr>
              <p:nvPr/>
            </p:nvPicPr>
            <p:blipFill>
              <a:blip r:embed="rId7">
                <a:duotone>
                  <a:schemeClr val="bg2">
                    <a:shade val="45000"/>
                    <a:satMod val="135000"/>
                  </a:schemeClr>
                  <a:prstClr val="white"/>
                </a:duotone>
              </a:blip>
              <a:stretch>
                <a:fillRect/>
              </a:stretch>
            </p:blipFill>
            <p:spPr>
              <a:xfrm>
                <a:off x="677397" y="5591762"/>
                <a:ext cx="456812" cy="454446"/>
              </a:xfrm>
              <a:prstGeom prst="rect">
                <a:avLst/>
              </a:prstGeom>
              <a:noFill/>
              <a:ln>
                <a:noFill/>
              </a:ln>
            </p:spPr>
          </p:pic>
        </p:grpSp>
      </p:grpSp>
      <p:sp>
        <p:nvSpPr>
          <p:cNvPr id="66" name="Text Placeholder 1">
            <a:extLst>
              <a:ext uri="{FF2B5EF4-FFF2-40B4-BE49-F238E27FC236}">
                <a16:creationId xmlns:a16="http://schemas.microsoft.com/office/drawing/2014/main" id="{93D7D1F7-E344-40D4-A1AE-145DA6929F5E}"/>
              </a:ext>
            </a:extLst>
          </p:cNvPr>
          <p:cNvSpPr txBox="1">
            <a:spLocks/>
          </p:cNvSpPr>
          <p:nvPr/>
        </p:nvSpPr>
        <p:spPr>
          <a:xfrm>
            <a:off x="6326699" y="1421336"/>
            <a:ext cx="5328000" cy="4683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accent3"/>
              </a:buClr>
              <a:buFont typeface="Arial" panose="020B0604020202020204" pitchFamily="34" charset="0"/>
              <a:buNone/>
              <a:tabLst/>
              <a:defRPr lang="en-US" sz="2000" b="1" kern="1200">
                <a:solidFill>
                  <a:schemeClr val="accent1"/>
                </a:solidFill>
                <a:latin typeface="+mn-lt"/>
                <a:ea typeface="+mn-ea"/>
                <a:cs typeface="+mn-cs"/>
              </a:defRPr>
            </a:lvl1pPr>
            <a:lvl2pPr marL="533400" indent="-249238" algn="l" defTabSz="914400" rtl="0" eaLnBrk="1" latinLnBrk="0" hangingPunct="1">
              <a:lnSpc>
                <a:spcPct val="100000"/>
              </a:lnSpc>
              <a:spcBef>
                <a:spcPts val="600"/>
              </a:spcBef>
              <a:buClr>
                <a:schemeClr val="accent1"/>
              </a:buClr>
              <a:buFont typeface="System Font"/>
              <a:buChar char="–"/>
              <a:tabLst/>
              <a:defRPr lang="en-US" sz="1600" kern="1200" dirty="0">
                <a:solidFill>
                  <a:schemeClr val="tx1"/>
                </a:solidFill>
                <a:latin typeface="+mn-lt"/>
                <a:ea typeface="+mn-ea"/>
                <a:cs typeface="+mn-cs"/>
              </a:defRPr>
            </a:lvl2pPr>
            <a:lvl3pPr marL="800100" indent="-266700" algn="l" defTabSz="914400" rtl="0" eaLnBrk="1" latinLnBrk="0" hangingPunct="1">
              <a:lnSpc>
                <a:spcPct val="100000"/>
              </a:lnSpc>
              <a:spcBef>
                <a:spcPts val="600"/>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3pPr>
            <a:lvl4pPr marL="1016000" indent="-215900" algn="l" defTabSz="914400" rtl="0" eaLnBrk="1" latinLnBrk="0" hangingPunct="1">
              <a:lnSpc>
                <a:spcPct val="100000"/>
              </a:lnSpc>
              <a:spcBef>
                <a:spcPts val="600"/>
              </a:spcBef>
              <a:buClr>
                <a:schemeClr val="accent6"/>
              </a:buClr>
              <a:buFont typeface="System Font"/>
              <a:buChar char="–"/>
              <a:tabLst/>
              <a:defRPr lang="en-US" sz="1200" kern="1200" dirty="0">
                <a:solidFill>
                  <a:schemeClr val="tx1"/>
                </a:solidFill>
                <a:latin typeface="+mn-lt"/>
                <a:ea typeface="+mn-ea"/>
                <a:cs typeface="+mn-cs"/>
              </a:defRPr>
            </a:lvl4pPr>
            <a:lvl5pPr marL="1244600" indent="-228600" algn="l" defTabSz="914400" rtl="0" eaLnBrk="1" latinLnBrk="0" hangingPunct="1">
              <a:lnSpc>
                <a:spcPct val="100000"/>
              </a:lnSpc>
              <a:spcBef>
                <a:spcPts val="600"/>
              </a:spcBef>
              <a:buClr>
                <a:schemeClr val="accent6"/>
              </a:buClr>
              <a:buFont typeface="Arial" panose="020B0604020202020204" pitchFamily="34" charset="0"/>
              <a:buChar char="•"/>
              <a:tabLst/>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03455"/>
              </a:buClr>
              <a:buSzTx/>
              <a:buFont typeface="Arial" panose="020B0604020202020204" pitchFamily="34" charset="0"/>
              <a:buNone/>
              <a:tabLst/>
              <a:defRPr/>
            </a:pPr>
            <a:r>
              <a:rPr kumimoji="0" lang="en-GB" sz="1800" b="1" i="0" u="none" strike="noStrike" kern="1200" cap="none" spc="0" normalizeH="0" baseline="0" noProof="0" dirty="0">
                <a:ln>
                  <a:noFill/>
                </a:ln>
                <a:solidFill>
                  <a:srgbClr val="0091DF"/>
                </a:solidFill>
                <a:effectLst/>
                <a:uLnTx/>
                <a:uFillTx/>
                <a:latin typeface="Arial" panose="020B0604020202020204"/>
                <a:ea typeface="+mn-ea"/>
                <a:cs typeface="+mn-cs"/>
              </a:rPr>
              <a:t>DAPA-CKD: </a:t>
            </a:r>
            <a:r>
              <a:rPr kumimoji="0" lang="en-GB" sz="1800" b="1" i="0" u="none" strike="noStrike" kern="1200" cap="none" spc="0" normalizeH="0" baseline="0" noProof="0" dirty="0">
                <a:ln>
                  <a:noFill/>
                </a:ln>
                <a:solidFill>
                  <a:srgbClr val="0091DF"/>
                </a:solidFill>
                <a:effectLst/>
                <a:uLnTx/>
                <a:uFillTx/>
                <a:latin typeface="Arial" panose="020B0604020202020204"/>
                <a:ea typeface="ＭＳ Ｐゴシック" charset="0"/>
                <a:cs typeface="+mn-cs"/>
              </a:rPr>
              <a:t>Dapagliflozin (+ACEi/ARB) </a:t>
            </a:r>
            <a:br>
              <a:rPr kumimoji="0" lang="en-GB" sz="1800" b="1" i="0" u="none" strike="noStrike" kern="1200" cap="none" spc="0" normalizeH="0" baseline="0" noProof="0" dirty="0">
                <a:ln>
                  <a:noFill/>
                </a:ln>
                <a:solidFill>
                  <a:srgbClr val="0091DF"/>
                </a:solidFill>
                <a:effectLst/>
                <a:uLnTx/>
                <a:uFillTx/>
                <a:latin typeface="Arial" panose="020B0604020202020204"/>
                <a:ea typeface="ＭＳ Ｐゴシック" charset="0"/>
                <a:cs typeface="+mn-cs"/>
              </a:rPr>
            </a:br>
            <a:r>
              <a:rPr kumimoji="0" lang="en-GB" sz="1800" b="1" i="0" u="none" strike="noStrike" kern="1200" cap="none" spc="0" normalizeH="0" baseline="0" noProof="0" dirty="0">
                <a:ln>
                  <a:noFill/>
                </a:ln>
                <a:solidFill>
                  <a:srgbClr val="0091DF"/>
                </a:solidFill>
                <a:effectLst/>
                <a:uLnTx/>
                <a:uFillTx/>
                <a:latin typeface="Arial" panose="020B0604020202020204"/>
                <a:ea typeface="ＭＳ Ｐゴシック" charset="0"/>
                <a:cs typeface="+mn-cs"/>
              </a:rPr>
              <a:t>vs </a:t>
            </a:r>
            <a:r>
              <a:rPr kumimoji="0" lang="en-GB" sz="1800" b="1" i="0" u="none" strike="noStrike" kern="1200" cap="none" spc="0" normalizeH="0" baseline="0" noProof="0" dirty="0">
                <a:ln>
                  <a:noFill/>
                </a:ln>
                <a:solidFill>
                  <a:srgbClr val="0091DF"/>
                </a:solidFill>
                <a:effectLst/>
                <a:uLnTx/>
                <a:uFillTx/>
                <a:latin typeface="Arial" panose="020B0604020202020204"/>
                <a:ea typeface="+mn-ea"/>
                <a:cs typeface="+mn-cs"/>
              </a:rPr>
              <a:t>placebo (T2D subgroup)</a:t>
            </a:r>
            <a:r>
              <a:rPr kumimoji="0" lang="en-GB" sz="1800" b="1" i="0" u="none" strike="noStrike" kern="1200" cap="none" spc="0" normalizeH="0" baseline="30000" noProof="0" dirty="0">
                <a:ln>
                  <a:noFill/>
                </a:ln>
                <a:solidFill>
                  <a:srgbClr val="0091DF"/>
                </a:solidFill>
                <a:effectLst/>
                <a:uLnTx/>
                <a:uFillTx/>
                <a:latin typeface="Arial" panose="020B0604020202020204"/>
                <a:ea typeface="+mn-ea"/>
                <a:cs typeface="+mn-cs"/>
              </a:rPr>
              <a:t>2</a:t>
            </a:r>
            <a:endParaRPr kumimoji="0" lang="en-GB" sz="1800" b="1" i="0" u="none" strike="noStrike" kern="1200" cap="none" spc="0" normalizeH="0" baseline="0" noProof="0" dirty="0">
              <a:ln>
                <a:noFill/>
              </a:ln>
              <a:solidFill>
                <a:srgbClr val="0091DF"/>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70ED3FAB-038D-4CEC-8497-60992581279A}"/>
              </a:ext>
            </a:extLst>
          </p:cNvPr>
          <p:cNvGrpSpPr/>
          <p:nvPr/>
        </p:nvGrpSpPr>
        <p:grpSpPr>
          <a:xfrm>
            <a:off x="681168" y="1986632"/>
            <a:ext cx="5556501" cy="2757256"/>
            <a:chOff x="584634" y="2345378"/>
            <a:chExt cx="7898066" cy="3576381"/>
          </a:xfrm>
        </p:grpSpPr>
        <p:grpSp>
          <p:nvGrpSpPr>
            <p:cNvPr id="71" name="Group 70">
              <a:extLst>
                <a:ext uri="{FF2B5EF4-FFF2-40B4-BE49-F238E27FC236}">
                  <a16:creationId xmlns:a16="http://schemas.microsoft.com/office/drawing/2014/main" id="{D77B05B4-30AE-4DD0-9F25-E0A74A2DE2E3}"/>
                </a:ext>
              </a:extLst>
            </p:cNvPr>
            <p:cNvGrpSpPr/>
            <p:nvPr/>
          </p:nvGrpSpPr>
          <p:grpSpPr>
            <a:xfrm>
              <a:off x="584634" y="2345378"/>
              <a:ext cx="7898066" cy="3576381"/>
              <a:chOff x="584634" y="2345378"/>
              <a:chExt cx="7898066" cy="3576381"/>
            </a:xfrm>
          </p:grpSpPr>
          <p:grpSp>
            <p:nvGrpSpPr>
              <p:cNvPr id="74" name="Group 73">
                <a:extLst>
                  <a:ext uri="{FF2B5EF4-FFF2-40B4-BE49-F238E27FC236}">
                    <a16:creationId xmlns:a16="http://schemas.microsoft.com/office/drawing/2014/main" id="{E848AEDE-6BDD-47C6-BD97-2FDFD674B12E}"/>
                  </a:ext>
                </a:extLst>
              </p:cNvPr>
              <p:cNvGrpSpPr/>
              <p:nvPr/>
            </p:nvGrpSpPr>
            <p:grpSpPr>
              <a:xfrm>
                <a:off x="1714833" y="3814983"/>
                <a:ext cx="6767867" cy="1543329"/>
                <a:chOff x="1713244" y="2804303"/>
                <a:chExt cx="6767867" cy="1261055"/>
              </a:xfrm>
            </p:grpSpPr>
            <p:sp>
              <p:nvSpPr>
                <p:cNvPr id="113" name="Freeform: Shape 6">
                  <a:extLst>
                    <a:ext uri="{FF2B5EF4-FFF2-40B4-BE49-F238E27FC236}">
                      <a16:creationId xmlns:a16="http://schemas.microsoft.com/office/drawing/2014/main" id="{698F4C0C-658F-4181-A76B-894631995FF9}"/>
                    </a:ext>
                  </a:extLst>
                </p:cNvPr>
                <p:cNvSpPr/>
                <p:nvPr/>
              </p:nvSpPr>
              <p:spPr>
                <a:xfrm>
                  <a:off x="1713244" y="2804303"/>
                  <a:ext cx="6428001" cy="1261055"/>
                </a:xfrm>
                <a:custGeom>
                  <a:avLst/>
                  <a:gdLst>
                    <a:gd name="connsiteX0" fmla="*/ 0 w 4180840"/>
                    <a:gd name="connsiteY0" fmla="*/ 924560 h 944880"/>
                    <a:gd name="connsiteX1" fmla="*/ 365760 w 4180840"/>
                    <a:gd name="connsiteY1" fmla="*/ 883920 h 944880"/>
                    <a:gd name="connsiteX2" fmla="*/ 670560 w 4180840"/>
                    <a:gd name="connsiteY2" fmla="*/ 858520 h 944880"/>
                    <a:gd name="connsiteX3" fmla="*/ 838200 w 4180840"/>
                    <a:gd name="connsiteY3" fmla="*/ 843280 h 944880"/>
                    <a:gd name="connsiteX4" fmla="*/ 909320 w 4180840"/>
                    <a:gd name="connsiteY4" fmla="*/ 843280 h 944880"/>
                    <a:gd name="connsiteX5" fmla="*/ 975360 w 4180840"/>
                    <a:gd name="connsiteY5" fmla="*/ 807720 h 944880"/>
                    <a:gd name="connsiteX6" fmla="*/ 1153160 w 4180840"/>
                    <a:gd name="connsiteY6" fmla="*/ 787400 h 944880"/>
                    <a:gd name="connsiteX7" fmla="*/ 1330960 w 4180840"/>
                    <a:gd name="connsiteY7" fmla="*/ 751840 h 944880"/>
                    <a:gd name="connsiteX8" fmla="*/ 1447800 w 4180840"/>
                    <a:gd name="connsiteY8" fmla="*/ 716280 h 944880"/>
                    <a:gd name="connsiteX9" fmla="*/ 1564640 w 4180840"/>
                    <a:gd name="connsiteY9" fmla="*/ 721360 h 944880"/>
                    <a:gd name="connsiteX10" fmla="*/ 1625600 w 4180840"/>
                    <a:gd name="connsiteY10" fmla="*/ 660400 h 944880"/>
                    <a:gd name="connsiteX11" fmla="*/ 1813560 w 4180840"/>
                    <a:gd name="connsiteY11" fmla="*/ 640080 h 944880"/>
                    <a:gd name="connsiteX12" fmla="*/ 1981200 w 4180840"/>
                    <a:gd name="connsiteY12" fmla="*/ 614680 h 944880"/>
                    <a:gd name="connsiteX13" fmla="*/ 2087880 w 4180840"/>
                    <a:gd name="connsiteY13" fmla="*/ 594360 h 944880"/>
                    <a:gd name="connsiteX14" fmla="*/ 2209800 w 4180840"/>
                    <a:gd name="connsiteY14" fmla="*/ 558800 h 944880"/>
                    <a:gd name="connsiteX15" fmla="*/ 2275840 w 4180840"/>
                    <a:gd name="connsiteY15" fmla="*/ 548640 h 944880"/>
                    <a:gd name="connsiteX16" fmla="*/ 2291080 w 4180840"/>
                    <a:gd name="connsiteY16" fmla="*/ 502920 h 944880"/>
                    <a:gd name="connsiteX17" fmla="*/ 2453640 w 4180840"/>
                    <a:gd name="connsiteY17" fmla="*/ 477520 h 944880"/>
                    <a:gd name="connsiteX18" fmla="*/ 2595880 w 4180840"/>
                    <a:gd name="connsiteY18" fmla="*/ 436880 h 944880"/>
                    <a:gd name="connsiteX19" fmla="*/ 2712720 w 4180840"/>
                    <a:gd name="connsiteY19" fmla="*/ 406400 h 944880"/>
                    <a:gd name="connsiteX20" fmla="*/ 2854960 w 4180840"/>
                    <a:gd name="connsiteY20" fmla="*/ 391160 h 944880"/>
                    <a:gd name="connsiteX21" fmla="*/ 2951480 w 4180840"/>
                    <a:gd name="connsiteY21" fmla="*/ 314960 h 944880"/>
                    <a:gd name="connsiteX22" fmla="*/ 3195320 w 4180840"/>
                    <a:gd name="connsiteY22" fmla="*/ 299720 h 944880"/>
                    <a:gd name="connsiteX23" fmla="*/ 3378200 w 4180840"/>
                    <a:gd name="connsiteY23" fmla="*/ 238760 h 944880"/>
                    <a:gd name="connsiteX24" fmla="*/ 3444240 w 4180840"/>
                    <a:gd name="connsiteY24" fmla="*/ 223520 h 944880"/>
                    <a:gd name="connsiteX25" fmla="*/ 3530600 w 4180840"/>
                    <a:gd name="connsiteY25" fmla="*/ 152400 h 944880"/>
                    <a:gd name="connsiteX26" fmla="*/ 3688080 w 4180840"/>
                    <a:gd name="connsiteY26" fmla="*/ 147320 h 944880"/>
                    <a:gd name="connsiteX27" fmla="*/ 3815080 w 4180840"/>
                    <a:gd name="connsiteY27" fmla="*/ 132080 h 944880"/>
                    <a:gd name="connsiteX28" fmla="*/ 3896360 w 4180840"/>
                    <a:gd name="connsiteY28" fmla="*/ 116840 h 944880"/>
                    <a:gd name="connsiteX29" fmla="*/ 3926840 w 4180840"/>
                    <a:gd name="connsiteY29" fmla="*/ 101600 h 944880"/>
                    <a:gd name="connsiteX30" fmla="*/ 3962400 w 4180840"/>
                    <a:gd name="connsiteY30" fmla="*/ 40640 h 944880"/>
                    <a:gd name="connsiteX31" fmla="*/ 4180840 w 4180840"/>
                    <a:gd name="connsiteY31" fmla="*/ 0 h 944880"/>
                    <a:gd name="connsiteX32" fmla="*/ 4170680 w 4180840"/>
                    <a:gd name="connsiteY32" fmla="*/ 944880 h 944880"/>
                    <a:gd name="connsiteX33" fmla="*/ 0 w 4180840"/>
                    <a:gd name="connsiteY33" fmla="*/ 924560 h 944880"/>
                    <a:gd name="connsiteX0" fmla="*/ 0 w 4192270"/>
                    <a:gd name="connsiteY0" fmla="*/ 924560 h 944880"/>
                    <a:gd name="connsiteX1" fmla="*/ 365760 w 4192270"/>
                    <a:gd name="connsiteY1" fmla="*/ 883920 h 944880"/>
                    <a:gd name="connsiteX2" fmla="*/ 670560 w 4192270"/>
                    <a:gd name="connsiteY2" fmla="*/ 858520 h 944880"/>
                    <a:gd name="connsiteX3" fmla="*/ 838200 w 4192270"/>
                    <a:gd name="connsiteY3" fmla="*/ 843280 h 944880"/>
                    <a:gd name="connsiteX4" fmla="*/ 909320 w 4192270"/>
                    <a:gd name="connsiteY4" fmla="*/ 843280 h 944880"/>
                    <a:gd name="connsiteX5" fmla="*/ 975360 w 4192270"/>
                    <a:gd name="connsiteY5" fmla="*/ 807720 h 944880"/>
                    <a:gd name="connsiteX6" fmla="*/ 1153160 w 4192270"/>
                    <a:gd name="connsiteY6" fmla="*/ 787400 h 944880"/>
                    <a:gd name="connsiteX7" fmla="*/ 1330960 w 4192270"/>
                    <a:gd name="connsiteY7" fmla="*/ 751840 h 944880"/>
                    <a:gd name="connsiteX8" fmla="*/ 1447800 w 4192270"/>
                    <a:gd name="connsiteY8" fmla="*/ 716280 h 944880"/>
                    <a:gd name="connsiteX9" fmla="*/ 1564640 w 4192270"/>
                    <a:gd name="connsiteY9" fmla="*/ 721360 h 944880"/>
                    <a:gd name="connsiteX10" fmla="*/ 1625600 w 4192270"/>
                    <a:gd name="connsiteY10" fmla="*/ 660400 h 944880"/>
                    <a:gd name="connsiteX11" fmla="*/ 1813560 w 4192270"/>
                    <a:gd name="connsiteY11" fmla="*/ 640080 h 944880"/>
                    <a:gd name="connsiteX12" fmla="*/ 1981200 w 4192270"/>
                    <a:gd name="connsiteY12" fmla="*/ 614680 h 944880"/>
                    <a:gd name="connsiteX13" fmla="*/ 2087880 w 4192270"/>
                    <a:gd name="connsiteY13" fmla="*/ 594360 h 944880"/>
                    <a:gd name="connsiteX14" fmla="*/ 2209800 w 4192270"/>
                    <a:gd name="connsiteY14" fmla="*/ 558800 h 944880"/>
                    <a:gd name="connsiteX15" fmla="*/ 2275840 w 4192270"/>
                    <a:gd name="connsiteY15" fmla="*/ 548640 h 944880"/>
                    <a:gd name="connsiteX16" fmla="*/ 2291080 w 4192270"/>
                    <a:gd name="connsiteY16" fmla="*/ 502920 h 944880"/>
                    <a:gd name="connsiteX17" fmla="*/ 2453640 w 4192270"/>
                    <a:gd name="connsiteY17" fmla="*/ 477520 h 944880"/>
                    <a:gd name="connsiteX18" fmla="*/ 2595880 w 4192270"/>
                    <a:gd name="connsiteY18" fmla="*/ 436880 h 944880"/>
                    <a:gd name="connsiteX19" fmla="*/ 2712720 w 4192270"/>
                    <a:gd name="connsiteY19" fmla="*/ 406400 h 944880"/>
                    <a:gd name="connsiteX20" fmla="*/ 2854960 w 4192270"/>
                    <a:gd name="connsiteY20" fmla="*/ 391160 h 944880"/>
                    <a:gd name="connsiteX21" fmla="*/ 2951480 w 4192270"/>
                    <a:gd name="connsiteY21" fmla="*/ 314960 h 944880"/>
                    <a:gd name="connsiteX22" fmla="*/ 3195320 w 4192270"/>
                    <a:gd name="connsiteY22" fmla="*/ 299720 h 944880"/>
                    <a:gd name="connsiteX23" fmla="*/ 3378200 w 4192270"/>
                    <a:gd name="connsiteY23" fmla="*/ 238760 h 944880"/>
                    <a:gd name="connsiteX24" fmla="*/ 3444240 w 4192270"/>
                    <a:gd name="connsiteY24" fmla="*/ 223520 h 944880"/>
                    <a:gd name="connsiteX25" fmla="*/ 3530600 w 4192270"/>
                    <a:gd name="connsiteY25" fmla="*/ 152400 h 944880"/>
                    <a:gd name="connsiteX26" fmla="*/ 3688080 w 4192270"/>
                    <a:gd name="connsiteY26" fmla="*/ 147320 h 944880"/>
                    <a:gd name="connsiteX27" fmla="*/ 3815080 w 4192270"/>
                    <a:gd name="connsiteY27" fmla="*/ 132080 h 944880"/>
                    <a:gd name="connsiteX28" fmla="*/ 3896360 w 4192270"/>
                    <a:gd name="connsiteY28" fmla="*/ 116840 h 944880"/>
                    <a:gd name="connsiteX29" fmla="*/ 3926840 w 4192270"/>
                    <a:gd name="connsiteY29" fmla="*/ 101600 h 944880"/>
                    <a:gd name="connsiteX30" fmla="*/ 3962400 w 4192270"/>
                    <a:gd name="connsiteY30" fmla="*/ 40640 h 944880"/>
                    <a:gd name="connsiteX31" fmla="*/ 4192270 w 4192270"/>
                    <a:gd name="connsiteY31" fmla="*/ 0 h 944880"/>
                    <a:gd name="connsiteX32" fmla="*/ 4170680 w 4192270"/>
                    <a:gd name="connsiteY32" fmla="*/ 944880 h 944880"/>
                    <a:gd name="connsiteX33" fmla="*/ 0 w 4192270"/>
                    <a:gd name="connsiteY33" fmla="*/ 924560 h 944880"/>
                    <a:gd name="connsiteX0" fmla="*/ 0 w 4192270"/>
                    <a:gd name="connsiteY0" fmla="*/ 924560 h 941070"/>
                    <a:gd name="connsiteX1" fmla="*/ 365760 w 4192270"/>
                    <a:gd name="connsiteY1" fmla="*/ 883920 h 941070"/>
                    <a:gd name="connsiteX2" fmla="*/ 670560 w 4192270"/>
                    <a:gd name="connsiteY2" fmla="*/ 858520 h 941070"/>
                    <a:gd name="connsiteX3" fmla="*/ 838200 w 4192270"/>
                    <a:gd name="connsiteY3" fmla="*/ 843280 h 941070"/>
                    <a:gd name="connsiteX4" fmla="*/ 909320 w 4192270"/>
                    <a:gd name="connsiteY4" fmla="*/ 843280 h 941070"/>
                    <a:gd name="connsiteX5" fmla="*/ 975360 w 4192270"/>
                    <a:gd name="connsiteY5" fmla="*/ 807720 h 941070"/>
                    <a:gd name="connsiteX6" fmla="*/ 1153160 w 4192270"/>
                    <a:gd name="connsiteY6" fmla="*/ 787400 h 941070"/>
                    <a:gd name="connsiteX7" fmla="*/ 1330960 w 4192270"/>
                    <a:gd name="connsiteY7" fmla="*/ 751840 h 941070"/>
                    <a:gd name="connsiteX8" fmla="*/ 1447800 w 4192270"/>
                    <a:gd name="connsiteY8" fmla="*/ 716280 h 941070"/>
                    <a:gd name="connsiteX9" fmla="*/ 1564640 w 4192270"/>
                    <a:gd name="connsiteY9" fmla="*/ 721360 h 941070"/>
                    <a:gd name="connsiteX10" fmla="*/ 1625600 w 4192270"/>
                    <a:gd name="connsiteY10" fmla="*/ 660400 h 941070"/>
                    <a:gd name="connsiteX11" fmla="*/ 1813560 w 4192270"/>
                    <a:gd name="connsiteY11" fmla="*/ 640080 h 941070"/>
                    <a:gd name="connsiteX12" fmla="*/ 1981200 w 4192270"/>
                    <a:gd name="connsiteY12" fmla="*/ 614680 h 941070"/>
                    <a:gd name="connsiteX13" fmla="*/ 2087880 w 4192270"/>
                    <a:gd name="connsiteY13" fmla="*/ 594360 h 941070"/>
                    <a:gd name="connsiteX14" fmla="*/ 2209800 w 4192270"/>
                    <a:gd name="connsiteY14" fmla="*/ 558800 h 941070"/>
                    <a:gd name="connsiteX15" fmla="*/ 2275840 w 4192270"/>
                    <a:gd name="connsiteY15" fmla="*/ 548640 h 941070"/>
                    <a:gd name="connsiteX16" fmla="*/ 2291080 w 4192270"/>
                    <a:gd name="connsiteY16" fmla="*/ 502920 h 941070"/>
                    <a:gd name="connsiteX17" fmla="*/ 2453640 w 4192270"/>
                    <a:gd name="connsiteY17" fmla="*/ 477520 h 941070"/>
                    <a:gd name="connsiteX18" fmla="*/ 2595880 w 4192270"/>
                    <a:gd name="connsiteY18" fmla="*/ 436880 h 941070"/>
                    <a:gd name="connsiteX19" fmla="*/ 2712720 w 4192270"/>
                    <a:gd name="connsiteY19" fmla="*/ 406400 h 941070"/>
                    <a:gd name="connsiteX20" fmla="*/ 2854960 w 4192270"/>
                    <a:gd name="connsiteY20" fmla="*/ 391160 h 941070"/>
                    <a:gd name="connsiteX21" fmla="*/ 2951480 w 4192270"/>
                    <a:gd name="connsiteY21" fmla="*/ 314960 h 941070"/>
                    <a:gd name="connsiteX22" fmla="*/ 3195320 w 4192270"/>
                    <a:gd name="connsiteY22" fmla="*/ 299720 h 941070"/>
                    <a:gd name="connsiteX23" fmla="*/ 3378200 w 4192270"/>
                    <a:gd name="connsiteY23" fmla="*/ 238760 h 941070"/>
                    <a:gd name="connsiteX24" fmla="*/ 3444240 w 4192270"/>
                    <a:gd name="connsiteY24" fmla="*/ 223520 h 941070"/>
                    <a:gd name="connsiteX25" fmla="*/ 3530600 w 4192270"/>
                    <a:gd name="connsiteY25" fmla="*/ 152400 h 941070"/>
                    <a:gd name="connsiteX26" fmla="*/ 3688080 w 4192270"/>
                    <a:gd name="connsiteY26" fmla="*/ 147320 h 941070"/>
                    <a:gd name="connsiteX27" fmla="*/ 3815080 w 4192270"/>
                    <a:gd name="connsiteY27" fmla="*/ 132080 h 941070"/>
                    <a:gd name="connsiteX28" fmla="*/ 3896360 w 4192270"/>
                    <a:gd name="connsiteY28" fmla="*/ 116840 h 941070"/>
                    <a:gd name="connsiteX29" fmla="*/ 3926840 w 4192270"/>
                    <a:gd name="connsiteY29" fmla="*/ 101600 h 941070"/>
                    <a:gd name="connsiteX30" fmla="*/ 3962400 w 4192270"/>
                    <a:gd name="connsiteY30" fmla="*/ 40640 h 941070"/>
                    <a:gd name="connsiteX31" fmla="*/ 4192270 w 4192270"/>
                    <a:gd name="connsiteY31" fmla="*/ 0 h 941070"/>
                    <a:gd name="connsiteX32" fmla="*/ 4182110 w 4192270"/>
                    <a:gd name="connsiteY32" fmla="*/ 941070 h 941070"/>
                    <a:gd name="connsiteX33" fmla="*/ 0 w 4192270"/>
                    <a:gd name="connsiteY33" fmla="*/ 924560 h 941070"/>
                    <a:gd name="connsiteX0" fmla="*/ 0 w 4215130"/>
                    <a:gd name="connsiteY0" fmla="*/ 935990 h 941070"/>
                    <a:gd name="connsiteX1" fmla="*/ 388620 w 4215130"/>
                    <a:gd name="connsiteY1" fmla="*/ 883920 h 941070"/>
                    <a:gd name="connsiteX2" fmla="*/ 693420 w 4215130"/>
                    <a:gd name="connsiteY2" fmla="*/ 858520 h 941070"/>
                    <a:gd name="connsiteX3" fmla="*/ 861060 w 4215130"/>
                    <a:gd name="connsiteY3" fmla="*/ 843280 h 941070"/>
                    <a:gd name="connsiteX4" fmla="*/ 932180 w 4215130"/>
                    <a:gd name="connsiteY4" fmla="*/ 843280 h 941070"/>
                    <a:gd name="connsiteX5" fmla="*/ 998220 w 4215130"/>
                    <a:gd name="connsiteY5" fmla="*/ 807720 h 941070"/>
                    <a:gd name="connsiteX6" fmla="*/ 1176020 w 4215130"/>
                    <a:gd name="connsiteY6" fmla="*/ 787400 h 941070"/>
                    <a:gd name="connsiteX7" fmla="*/ 1353820 w 4215130"/>
                    <a:gd name="connsiteY7" fmla="*/ 751840 h 941070"/>
                    <a:gd name="connsiteX8" fmla="*/ 1470660 w 4215130"/>
                    <a:gd name="connsiteY8" fmla="*/ 716280 h 941070"/>
                    <a:gd name="connsiteX9" fmla="*/ 1587500 w 4215130"/>
                    <a:gd name="connsiteY9" fmla="*/ 721360 h 941070"/>
                    <a:gd name="connsiteX10" fmla="*/ 1648460 w 4215130"/>
                    <a:gd name="connsiteY10" fmla="*/ 660400 h 941070"/>
                    <a:gd name="connsiteX11" fmla="*/ 1836420 w 4215130"/>
                    <a:gd name="connsiteY11" fmla="*/ 640080 h 941070"/>
                    <a:gd name="connsiteX12" fmla="*/ 2004060 w 4215130"/>
                    <a:gd name="connsiteY12" fmla="*/ 614680 h 941070"/>
                    <a:gd name="connsiteX13" fmla="*/ 2110740 w 4215130"/>
                    <a:gd name="connsiteY13" fmla="*/ 594360 h 941070"/>
                    <a:gd name="connsiteX14" fmla="*/ 2232660 w 4215130"/>
                    <a:gd name="connsiteY14" fmla="*/ 558800 h 941070"/>
                    <a:gd name="connsiteX15" fmla="*/ 2298700 w 4215130"/>
                    <a:gd name="connsiteY15" fmla="*/ 548640 h 941070"/>
                    <a:gd name="connsiteX16" fmla="*/ 2313940 w 4215130"/>
                    <a:gd name="connsiteY16" fmla="*/ 502920 h 941070"/>
                    <a:gd name="connsiteX17" fmla="*/ 2476500 w 4215130"/>
                    <a:gd name="connsiteY17" fmla="*/ 477520 h 941070"/>
                    <a:gd name="connsiteX18" fmla="*/ 2618740 w 4215130"/>
                    <a:gd name="connsiteY18" fmla="*/ 436880 h 941070"/>
                    <a:gd name="connsiteX19" fmla="*/ 2735580 w 4215130"/>
                    <a:gd name="connsiteY19" fmla="*/ 406400 h 941070"/>
                    <a:gd name="connsiteX20" fmla="*/ 2877820 w 4215130"/>
                    <a:gd name="connsiteY20" fmla="*/ 391160 h 941070"/>
                    <a:gd name="connsiteX21" fmla="*/ 2974340 w 4215130"/>
                    <a:gd name="connsiteY21" fmla="*/ 314960 h 941070"/>
                    <a:gd name="connsiteX22" fmla="*/ 3218180 w 4215130"/>
                    <a:gd name="connsiteY22" fmla="*/ 299720 h 941070"/>
                    <a:gd name="connsiteX23" fmla="*/ 3401060 w 4215130"/>
                    <a:gd name="connsiteY23" fmla="*/ 238760 h 941070"/>
                    <a:gd name="connsiteX24" fmla="*/ 3467100 w 4215130"/>
                    <a:gd name="connsiteY24" fmla="*/ 223520 h 941070"/>
                    <a:gd name="connsiteX25" fmla="*/ 3553460 w 4215130"/>
                    <a:gd name="connsiteY25" fmla="*/ 152400 h 941070"/>
                    <a:gd name="connsiteX26" fmla="*/ 3710940 w 4215130"/>
                    <a:gd name="connsiteY26" fmla="*/ 147320 h 941070"/>
                    <a:gd name="connsiteX27" fmla="*/ 3837940 w 4215130"/>
                    <a:gd name="connsiteY27" fmla="*/ 132080 h 941070"/>
                    <a:gd name="connsiteX28" fmla="*/ 3919220 w 4215130"/>
                    <a:gd name="connsiteY28" fmla="*/ 116840 h 941070"/>
                    <a:gd name="connsiteX29" fmla="*/ 3949700 w 4215130"/>
                    <a:gd name="connsiteY29" fmla="*/ 101600 h 941070"/>
                    <a:gd name="connsiteX30" fmla="*/ 3985260 w 4215130"/>
                    <a:gd name="connsiteY30" fmla="*/ 40640 h 941070"/>
                    <a:gd name="connsiteX31" fmla="*/ 4215130 w 4215130"/>
                    <a:gd name="connsiteY31" fmla="*/ 0 h 941070"/>
                    <a:gd name="connsiteX32" fmla="*/ 4204970 w 4215130"/>
                    <a:gd name="connsiteY32" fmla="*/ 941070 h 941070"/>
                    <a:gd name="connsiteX33" fmla="*/ 0 w 4215130"/>
                    <a:gd name="connsiteY33" fmla="*/ 935990 h 941070"/>
                    <a:gd name="connsiteX0" fmla="*/ 0 w 4215130"/>
                    <a:gd name="connsiteY0" fmla="*/ 935990 h 941070"/>
                    <a:gd name="connsiteX1" fmla="*/ 388620 w 4215130"/>
                    <a:gd name="connsiteY1" fmla="*/ 883920 h 941070"/>
                    <a:gd name="connsiteX2" fmla="*/ 693420 w 4215130"/>
                    <a:gd name="connsiteY2" fmla="*/ 858520 h 941070"/>
                    <a:gd name="connsiteX3" fmla="*/ 861060 w 4215130"/>
                    <a:gd name="connsiteY3" fmla="*/ 843280 h 941070"/>
                    <a:gd name="connsiteX4" fmla="*/ 932180 w 4215130"/>
                    <a:gd name="connsiteY4" fmla="*/ 843280 h 941070"/>
                    <a:gd name="connsiteX5" fmla="*/ 998220 w 4215130"/>
                    <a:gd name="connsiteY5" fmla="*/ 807720 h 941070"/>
                    <a:gd name="connsiteX6" fmla="*/ 1176020 w 4215130"/>
                    <a:gd name="connsiteY6" fmla="*/ 787400 h 941070"/>
                    <a:gd name="connsiteX7" fmla="*/ 1353820 w 4215130"/>
                    <a:gd name="connsiteY7" fmla="*/ 751840 h 941070"/>
                    <a:gd name="connsiteX8" fmla="*/ 1470660 w 4215130"/>
                    <a:gd name="connsiteY8" fmla="*/ 716280 h 941070"/>
                    <a:gd name="connsiteX9" fmla="*/ 1587500 w 4215130"/>
                    <a:gd name="connsiteY9" fmla="*/ 721360 h 941070"/>
                    <a:gd name="connsiteX10" fmla="*/ 1648460 w 4215130"/>
                    <a:gd name="connsiteY10" fmla="*/ 660400 h 941070"/>
                    <a:gd name="connsiteX11" fmla="*/ 1836420 w 4215130"/>
                    <a:gd name="connsiteY11" fmla="*/ 640080 h 941070"/>
                    <a:gd name="connsiteX12" fmla="*/ 2004060 w 4215130"/>
                    <a:gd name="connsiteY12" fmla="*/ 614680 h 941070"/>
                    <a:gd name="connsiteX13" fmla="*/ 2110740 w 4215130"/>
                    <a:gd name="connsiteY13" fmla="*/ 594360 h 941070"/>
                    <a:gd name="connsiteX14" fmla="*/ 2232660 w 4215130"/>
                    <a:gd name="connsiteY14" fmla="*/ 558800 h 941070"/>
                    <a:gd name="connsiteX15" fmla="*/ 2298700 w 4215130"/>
                    <a:gd name="connsiteY15" fmla="*/ 548640 h 941070"/>
                    <a:gd name="connsiteX16" fmla="*/ 2313940 w 4215130"/>
                    <a:gd name="connsiteY16" fmla="*/ 502920 h 941070"/>
                    <a:gd name="connsiteX17" fmla="*/ 2476500 w 4215130"/>
                    <a:gd name="connsiteY17" fmla="*/ 477520 h 941070"/>
                    <a:gd name="connsiteX18" fmla="*/ 2618740 w 4215130"/>
                    <a:gd name="connsiteY18" fmla="*/ 436880 h 941070"/>
                    <a:gd name="connsiteX19" fmla="*/ 2735580 w 4215130"/>
                    <a:gd name="connsiteY19" fmla="*/ 406400 h 941070"/>
                    <a:gd name="connsiteX20" fmla="*/ 2877820 w 4215130"/>
                    <a:gd name="connsiteY20" fmla="*/ 391160 h 941070"/>
                    <a:gd name="connsiteX21" fmla="*/ 2989580 w 4215130"/>
                    <a:gd name="connsiteY21" fmla="*/ 334010 h 941070"/>
                    <a:gd name="connsiteX22" fmla="*/ 3218180 w 4215130"/>
                    <a:gd name="connsiteY22" fmla="*/ 299720 h 941070"/>
                    <a:gd name="connsiteX23" fmla="*/ 3401060 w 4215130"/>
                    <a:gd name="connsiteY23" fmla="*/ 238760 h 941070"/>
                    <a:gd name="connsiteX24" fmla="*/ 3467100 w 4215130"/>
                    <a:gd name="connsiteY24" fmla="*/ 223520 h 941070"/>
                    <a:gd name="connsiteX25" fmla="*/ 3553460 w 4215130"/>
                    <a:gd name="connsiteY25" fmla="*/ 152400 h 941070"/>
                    <a:gd name="connsiteX26" fmla="*/ 3710940 w 4215130"/>
                    <a:gd name="connsiteY26" fmla="*/ 147320 h 941070"/>
                    <a:gd name="connsiteX27" fmla="*/ 3837940 w 4215130"/>
                    <a:gd name="connsiteY27" fmla="*/ 132080 h 941070"/>
                    <a:gd name="connsiteX28" fmla="*/ 3919220 w 4215130"/>
                    <a:gd name="connsiteY28" fmla="*/ 116840 h 941070"/>
                    <a:gd name="connsiteX29" fmla="*/ 3949700 w 4215130"/>
                    <a:gd name="connsiteY29" fmla="*/ 101600 h 941070"/>
                    <a:gd name="connsiteX30" fmla="*/ 3985260 w 4215130"/>
                    <a:gd name="connsiteY30" fmla="*/ 40640 h 941070"/>
                    <a:gd name="connsiteX31" fmla="*/ 4215130 w 4215130"/>
                    <a:gd name="connsiteY31" fmla="*/ 0 h 941070"/>
                    <a:gd name="connsiteX32" fmla="*/ 4204970 w 4215130"/>
                    <a:gd name="connsiteY32" fmla="*/ 941070 h 941070"/>
                    <a:gd name="connsiteX33" fmla="*/ 0 w 4215130"/>
                    <a:gd name="connsiteY33" fmla="*/ 935990 h 941070"/>
                    <a:gd name="connsiteX0" fmla="*/ 0 w 4215130"/>
                    <a:gd name="connsiteY0" fmla="*/ 935990 h 941070"/>
                    <a:gd name="connsiteX1" fmla="*/ 388620 w 4215130"/>
                    <a:gd name="connsiteY1" fmla="*/ 883920 h 941070"/>
                    <a:gd name="connsiteX2" fmla="*/ 693420 w 4215130"/>
                    <a:gd name="connsiteY2" fmla="*/ 858520 h 941070"/>
                    <a:gd name="connsiteX3" fmla="*/ 861060 w 4215130"/>
                    <a:gd name="connsiteY3" fmla="*/ 843280 h 941070"/>
                    <a:gd name="connsiteX4" fmla="*/ 937337 w 4215130"/>
                    <a:gd name="connsiteY4" fmla="*/ 832561 h 941070"/>
                    <a:gd name="connsiteX5" fmla="*/ 998220 w 4215130"/>
                    <a:gd name="connsiteY5" fmla="*/ 807720 h 941070"/>
                    <a:gd name="connsiteX6" fmla="*/ 1176020 w 4215130"/>
                    <a:gd name="connsiteY6" fmla="*/ 787400 h 941070"/>
                    <a:gd name="connsiteX7" fmla="*/ 1353820 w 4215130"/>
                    <a:gd name="connsiteY7" fmla="*/ 751840 h 941070"/>
                    <a:gd name="connsiteX8" fmla="*/ 1470660 w 4215130"/>
                    <a:gd name="connsiteY8" fmla="*/ 716280 h 941070"/>
                    <a:gd name="connsiteX9" fmla="*/ 1587500 w 4215130"/>
                    <a:gd name="connsiteY9" fmla="*/ 721360 h 941070"/>
                    <a:gd name="connsiteX10" fmla="*/ 1648460 w 4215130"/>
                    <a:gd name="connsiteY10" fmla="*/ 660400 h 941070"/>
                    <a:gd name="connsiteX11" fmla="*/ 1836420 w 4215130"/>
                    <a:gd name="connsiteY11" fmla="*/ 640080 h 941070"/>
                    <a:gd name="connsiteX12" fmla="*/ 2004060 w 4215130"/>
                    <a:gd name="connsiteY12" fmla="*/ 614680 h 941070"/>
                    <a:gd name="connsiteX13" fmla="*/ 2110740 w 4215130"/>
                    <a:gd name="connsiteY13" fmla="*/ 594360 h 941070"/>
                    <a:gd name="connsiteX14" fmla="*/ 2232660 w 4215130"/>
                    <a:gd name="connsiteY14" fmla="*/ 558800 h 941070"/>
                    <a:gd name="connsiteX15" fmla="*/ 2298700 w 4215130"/>
                    <a:gd name="connsiteY15" fmla="*/ 548640 h 941070"/>
                    <a:gd name="connsiteX16" fmla="*/ 2313940 w 4215130"/>
                    <a:gd name="connsiteY16" fmla="*/ 502920 h 941070"/>
                    <a:gd name="connsiteX17" fmla="*/ 2476500 w 4215130"/>
                    <a:gd name="connsiteY17" fmla="*/ 477520 h 941070"/>
                    <a:gd name="connsiteX18" fmla="*/ 2618740 w 4215130"/>
                    <a:gd name="connsiteY18" fmla="*/ 436880 h 941070"/>
                    <a:gd name="connsiteX19" fmla="*/ 2735580 w 4215130"/>
                    <a:gd name="connsiteY19" fmla="*/ 406400 h 941070"/>
                    <a:gd name="connsiteX20" fmla="*/ 2877820 w 4215130"/>
                    <a:gd name="connsiteY20" fmla="*/ 391160 h 941070"/>
                    <a:gd name="connsiteX21" fmla="*/ 2989580 w 4215130"/>
                    <a:gd name="connsiteY21" fmla="*/ 334010 h 941070"/>
                    <a:gd name="connsiteX22" fmla="*/ 3218180 w 4215130"/>
                    <a:gd name="connsiteY22" fmla="*/ 299720 h 941070"/>
                    <a:gd name="connsiteX23" fmla="*/ 3401060 w 4215130"/>
                    <a:gd name="connsiteY23" fmla="*/ 238760 h 941070"/>
                    <a:gd name="connsiteX24" fmla="*/ 3467100 w 4215130"/>
                    <a:gd name="connsiteY24" fmla="*/ 223520 h 941070"/>
                    <a:gd name="connsiteX25" fmla="*/ 3553460 w 4215130"/>
                    <a:gd name="connsiteY25" fmla="*/ 152400 h 941070"/>
                    <a:gd name="connsiteX26" fmla="*/ 3710940 w 4215130"/>
                    <a:gd name="connsiteY26" fmla="*/ 147320 h 941070"/>
                    <a:gd name="connsiteX27" fmla="*/ 3837940 w 4215130"/>
                    <a:gd name="connsiteY27" fmla="*/ 132080 h 941070"/>
                    <a:gd name="connsiteX28" fmla="*/ 3919220 w 4215130"/>
                    <a:gd name="connsiteY28" fmla="*/ 116840 h 941070"/>
                    <a:gd name="connsiteX29" fmla="*/ 3949700 w 4215130"/>
                    <a:gd name="connsiteY29" fmla="*/ 101600 h 941070"/>
                    <a:gd name="connsiteX30" fmla="*/ 3985260 w 4215130"/>
                    <a:gd name="connsiteY30" fmla="*/ 40640 h 941070"/>
                    <a:gd name="connsiteX31" fmla="*/ 4215130 w 4215130"/>
                    <a:gd name="connsiteY31" fmla="*/ 0 h 941070"/>
                    <a:gd name="connsiteX32" fmla="*/ 4204970 w 4215130"/>
                    <a:gd name="connsiteY32" fmla="*/ 941070 h 941070"/>
                    <a:gd name="connsiteX33" fmla="*/ 0 w 4215130"/>
                    <a:gd name="connsiteY33" fmla="*/ 935990 h 941070"/>
                    <a:gd name="connsiteX0" fmla="*/ 0 w 4359506"/>
                    <a:gd name="connsiteY0" fmla="*/ 943135 h 943135"/>
                    <a:gd name="connsiteX1" fmla="*/ 532996 w 4359506"/>
                    <a:gd name="connsiteY1" fmla="*/ 883920 h 943135"/>
                    <a:gd name="connsiteX2" fmla="*/ 837796 w 4359506"/>
                    <a:gd name="connsiteY2" fmla="*/ 858520 h 943135"/>
                    <a:gd name="connsiteX3" fmla="*/ 1005436 w 4359506"/>
                    <a:gd name="connsiteY3" fmla="*/ 843280 h 943135"/>
                    <a:gd name="connsiteX4" fmla="*/ 1081713 w 4359506"/>
                    <a:gd name="connsiteY4" fmla="*/ 832561 h 943135"/>
                    <a:gd name="connsiteX5" fmla="*/ 1142596 w 4359506"/>
                    <a:gd name="connsiteY5" fmla="*/ 807720 h 943135"/>
                    <a:gd name="connsiteX6" fmla="*/ 1320396 w 4359506"/>
                    <a:gd name="connsiteY6" fmla="*/ 787400 h 943135"/>
                    <a:gd name="connsiteX7" fmla="*/ 1498196 w 4359506"/>
                    <a:gd name="connsiteY7" fmla="*/ 751840 h 943135"/>
                    <a:gd name="connsiteX8" fmla="*/ 1615036 w 4359506"/>
                    <a:gd name="connsiteY8" fmla="*/ 716280 h 943135"/>
                    <a:gd name="connsiteX9" fmla="*/ 1731876 w 4359506"/>
                    <a:gd name="connsiteY9" fmla="*/ 721360 h 943135"/>
                    <a:gd name="connsiteX10" fmla="*/ 1792836 w 4359506"/>
                    <a:gd name="connsiteY10" fmla="*/ 660400 h 943135"/>
                    <a:gd name="connsiteX11" fmla="*/ 1980796 w 4359506"/>
                    <a:gd name="connsiteY11" fmla="*/ 640080 h 943135"/>
                    <a:gd name="connsiteX12" fmla="*/ 2148436 w 4359506"/>
                    <a:gd name="connsiteY12" fmla="*/ 614680 h 943135"/>
                    <a:gd name="connsiteX13" fmla="*/ 2255116 w 4359506"/>
                    <a:gd name="connsiteY13" fmla="*/ 594360 h 943135"/>
                    <a:gd name="connsiteX14" fmla="*/ 2377036 w 4359506"/>
                    <a:gd name="connsiteY14" fmla="*/ 558800 h 943135"/>
                    <a:gd name="connsiteX15" fmla="*/ 2443076 w 4359506"/>
                    <a:gd name="connsiteY15" fmla="*/ 548640 h 943135"/>
                    <a:gd name="connsiteX16" fmla="*/ 2458316 w 4359506"/>
                    <a:gd name="connsiteY16" fmla="*/ 502920 h 943135"/>
                    <a:gd name="connsiteX17" fmla="*/ 2620876 w 4359506"/>
                    <a:gd name="connsiteY17" fmla="*/ 477520 h 943135"/>
                    <a:gd name="connsiteX18" fmla="*/ 2763116 w 4359506"/>
                    <a:gd name="connsiteY18" fmla="*/ 436880 h 943135"/>
                    <a:gd name="connsiteX19" fmla="*/ 2879956 w 4359506"/>
                    <a:gd name="connsiteY19" fmla="*/ 406400 h 943135"/>
                    <a:gd name="connsiteX20" fmla="*/ 3022196 w 4359506"/>
                    <a:gd name="connsiteY20" fmla="*/ 391160 h 943135"/>
                    <a:gd name="connsiteX21" fmla="*/ 3133956 w 4359506"/>
                    <a:gd name="connsiteY21" fmla="*/ 334010 h 943135"/>
                    <a:gd name="connsiteX22" fmla="*/ 3362556 w 4359506"/>
                    <a:gd name="connsiteY22" fmla="*/ 299720 h 943135"/>
                    <a:gd name="connsiteX23" fmla="*/ 3545436 w 4359506"/>
                    <a:gd name="connsiteY23" fmla="*/ 238760 h 943135"/>
                    <a:gd name="connsiteX24" fmla="*/ 3611476 w 4359506"/>
                    <a:gd name="connsiteY24" fmla="*/ 223520 h 943135"/>
                    <a:gd name="connsiteX25" fmla="*/ 3697836 w 4359506"/>
                    <a:gd name="connsiteY25" fmla="*/ 152400 h 943135"/>
                    <a:gd name="connsiteX26" fmla="*/ 3855316 w 4359506"/>
                    <a:gd name="connsiteY26" fmla="*/ 147320 h 943135"/>
                    <a:gd name="connsiteX27" fmla="*/ 3982316 w 4359506"/>
                    <a:gd name="connsiteY27" fmla="*/ 132080 h 943135"/>
                    <a:gd name="connsiteX28" fmla="*/ 4063596 w 4359506"/>
                    <a:gd name="connsiteY28" fmla="*/ 116840 h 943135"/>
                    <a:gd name="connsiteX29" fmla="*/ 4094076 w 4359506"/>
                    <a:gd name="connsiteY29" fmla="*/ 101600 h 943135"/>
                    <a:gd name="connsiteX30" fmla="*/ 4129636 w 4359506"/>
                    <a:gd name="connsiteY30" fmla="*/ 40640 h 943135"/>
                    <a:gd name="connsiteX31" fmla="*/ 4359506 w 4359506"/>
                    <a:gd name="connsiteY31" fmla="*/ 0 h 943135"/>
                    <a:gd name="connsiteX32" fmla="*/ 4349346 w 4359506"/>
                    <a:gd name="connsiteY32" fmla="*/ 941070 h 943135"/>
                    <a:gd name="connsiteX33" fmla="*/ 0 w 4359506"/>
                    <a:gd name="connsiteY33" fmla="*/ 943135 h 943135"/>
                    <a:gd name="connsiteX0" fmla="*/ 0 w 4359506"/>
                    <a:gd name="connsiteY0" fmla="*/ 943135 h 943135"/>
                    <a:gd name="connsiteX1" fmla="*/ 532996 w 4359506"/>
                    <a:gd name="connsiteY1" fmla="*/ 883920 h 943135"/>
                    <a:gd name="connsiteX2" fmla="*/ 837796 w 4359506"/>
                    <a:gd name="connsiteY2" fmla="*/ 858520 h 943135"/>
                    <a:gd name="connsiteX3" fmla="*/ 1005436 w 4359506"/>
                    <a:gd name="connsiteY3" fmla="*/ 843280 h 943135"/>
                    <a:gd name="connsiteX4" fmla="*/ 1081713 w 4359506"/>
                    <a:gd name="connsiteY4" fmla="*/ 832561 h 943135"/>
                    <a:gd name="connsiteX5" fmla="*/ 1142596 w 4359506"/>
                    <a:gd name="connsiteY5" fmla="*/ 807720 h 943135"/>
                    <a:gd name="connsiteX6" fmla="*/ 1320396 w 4359506"/>
                    <a:gd name="connsiteY6" fmla="*/ 787400 h 943135"/>
                    <a:gd name="connsiteX7" fmla="*/ 1498196 w 4359506"/>
                    <a:gd name="connsiteY7" fmla="*/ 751840 h 943135"/>
                    <a:gd name="connsiteX8" fmla="*/ 1615036 w 4359506"/>
                    <a:gd name="connsiteY8" fmla="*/ 716280 h 943135"/>
                    <a:gd name="connsiteX9" fmla="*/ 1731876 w 4359506"/>
                    <a:gd name="connsiteY9" fmla="*/ 721360 h 943135"/>
                    <a:gd name="connsiteX10" fmla="*/ 1792836 w 4359506"/>
                    <a:gd name="connsiteY10" fmla="*/ 660400 h 943135"/>
                    <a:gd name="connsiteX11" fmla="*/ 1980796 w 4359506"/>
                    <a:gd name="connsiteY11" fmla="*/ 640080 h 943135"/>
                    <a:gd name="connsiteX12" fmla="*/ 2148436 w 4359506"/>
                    <a:gd name="connsiteY12" fmla="*/ 614680 h 943135"/>
                    <a:gd name="connsiteX13" fmla="*/ 2255116 w 4359506"/>
                    <a:gd name="connsiteY13" fmla="*/ 594360 h 943135"/>
                    <a:gd name="connsiteX14" fmla="*/ 2377036 w 4359506"/>
                    <a:gd name="connsiteY14" fmla="*/ 558800 h 943135"/>
                    <a:gd name="connsiteX15" fmla="*/ 2436630 w 4359506"/>
                    <a:gd name="connsiteY15" fmla="*/ 534349 h 943135"/>
                    <a:gd name="connsiteX16" fmla="*/ 2458316 w 4359506"/>
                    <a:gd name="connsiteY16" fmla="*/ 502920 h 943135"/>
                    <a:gd name="connsiteX17" fmla="*/ 2620876 w 4359506"/>
                    <a:gd name="connsiteY17" fmla="*/ 477520 h 943135"/>
                    <a:gd name="connsiteX18" fmla="*/ 2763116 w 4359506"/>
                    <a:gd name="connsiteY18" fmla="*/ 436880 h 943135"/>
                    <a:gd name="connsiteX19" fmla="*/ 2879956 w 4359506"/>
                    <a:gd name="connsiteY19" fmla="*/ 406400 h 943135"/>
                    <a:gd name="connsiteX20" fmla="*/ 3022196 w 4359506"/>
                    <a:gd name="connsiteY20" fmla="*/ 391160 h 943135"/>
                    <a:gd name="connsiteX21" fmla="*/ 3133956 w 4359506"/>
                    <a:gd name="connsiteY21" fmla="*/ 334010 h 943135"/>
                    <a:gd name="connsiteX22" fmla="*/ 3362556 w 4359506"/>
                    <a:gd name="connsiteY22" fmla="*/ 299720 h 943135"/>
                    <a:gd name="connsiteX23" fmla="*/ 3545436 w 4359506"/>
                    <a:gd name="connsiteY23" fmla="*/ 238760 h 943135"/>
                    <a:gd name="connsiteX24" fmla="*/ 3611476 w 4359506"/>
                    <a:gd name="connsiteY24" fmla="*/ 223520 h 943135"/>
                    <a:gd name="connsiteX25" fmla="*/ 3697836 w 4359506"/>
                    <a:gd name="connsiteY25" fmla="*/ 152400 h 943135"/>
                    <a:gd name="connsiteX26" fmla="*/ 3855316 w 4359506"/>
                    <a:gd name="connsiteY26" fmla="*/ 147320 h 943135"/>
                    <a:gd name="connsiteX27" fmla="*/ 3982316 w 4359506"/>
                    <a:gd name="connsiteY27" fmla="*/ 132080 h 943135"/>
                    <a:gd name="connsiteX28" fmla="*/ 4063596 w 4359506"/>
                    <a:gd name="connsiteY28" fmla="*/ 116840 h 943135"/>
                    <a:gd name="connsiteX29" fmla="*/ 4094076 w 4359506"/>
                    <a:gd name="connsiteY29" fmla="*/ 101600 h 943135"/>
                    <a:gd name="connsiteX30" fmla="*/ 4129636 w 4359506"/>
                    <a:gd name="connsiteY30" fmla="*/ 40640 h 943135"/>
                    <a:gd name="connsiteX31" fmla="*/ 4359506 w 4359506"/>
                    <a:gd name="connsiteY31" fmla="*/ 0 h 943135"/>
                    <a:gd name="connsiteX32" fmla="*/ 4349346 w 4359506"/>
                    <a:gd name="connsiteY32" fmla="*/ 941070 h 943135"/>
                    <a:gd name="connsiteX33" fmla="*/ 0 w 4359506"/>
                    <a:gd name="connsiteY33" fmla="*/ 943135 h 94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59506" h="943135">
                      <a:moveTo>
                        <a:pt x="0" y="943135"/>
                      </a:moveTo>
                      <a:lnTo>
                        <a:pt x="532996" y="883920"/>
                      </a:lnTo>
                      <a:lnTo>
                        <a:pt x="837796" y="858520"/>
                      </a:lnTo>
                      <a:lnTo>
                        <a:pt x="1005436" y="843280"/>
                      </a:lnTo>
                      <a:lnTo>
                        <a:pt x="1081713" y="832561"/>
                      </a:lnTo>
                      <a:lnTo>
                        <a:pt x="1142596" y="807720"/>
                      </a:lnTo>
                      <a:lnTo>
                        <a:pt x="1320396" y="787400"/>
                      </a:lnTo>
                      <a:lnTo>
                        <a:pt x="1498196" y="751840"/>
                      </a:lnTo>
                      <a:lnTo>
                        <a:pt x="1615036" y="716280"/>
                      </a:lnTo>
                      <a:lnTo>
                        <a:pt x="1731876" y="721360"/>
                      </a:lnTo>
                      <a:lnTo>
                        <a:pt x="1792836" y="660400"/>
                      </a:lnTo>
                      <a:lnTo>
                        <a:pt x="1980796" y="640080"/>
                      </a:lnTo>
                      <a:lnTo>
                        <a:pt x="2148436" y="614680"/>
                      </a:lnTo>
                      <a:lnTo>
                        <a:pt x="2255116" y="594360"/>
                      </a:lnTo>
                      <a:lnTo>
                        <a:pt x="2377036" y="558800"/>
                      </a:lnTo>
                      <a:lnTo>
                        <a:pt x="2436630" y="534349"/>
                      </a:lnTo>
                      <a:lnTo>
                        <a:pt x="2458316" y="502920"/>
                      </a:lnTo>
                      <a:lnTo>
                        <a:pt x="2620876" y="477520"/>
                      </a:lnTo>
                      <a:lnTo>
                        <a:pt x="2763116" y="436880"/>
                      </a:lnTo>
                      <a:lnTo>
                        <a:pt x="2879956" y="406400"/>
                      </a:lnTo>
                      <a:lnTo>
                        <a:pt x="3022196" y="391160"/>
                      </a:lnTo>
                      <a:lnTo>
                        <a:pt x="3133956" y="334010"/>
                      </a:lnTo>
                      <a:lnTo>
                        <a:pt x="3362556" y="299720"/>
                      </a:lnTo>
                      <a:lnTo>
                        <a:pt x="3545436" y="238760"/>
                      </a:lnTo>
                      <a:lnTo>
                        <a:pt x="3611476" y="223520"/>
                      </a:lnTo>
                      <a:lnTo>
                        <a:pt x="3697836" y="152400"/>
                      </a:lnTo>
                      <a:lnTo>
                        <a:pt x="3855316" y="147320"/>
                      </a:lnTo>
                      <a:lnTo>
                        <a:pt x="3982316" y="132080"/>
                      </a:lnTo>
                      <a:lnTo>
                        <a:pt x="4063596" y="116840"/>
                      </a:lnTo>
                      <a:lnTo>
                        <a:pt x="4094076" y="101600"/>
                      </a:lnTo>
                      <a:lnTo>
                        <a:pt x="4129636" y="40640"/>
                      </a:lnTo>
                      <a:lnTo>
                        <a:pt x="4359506" y="0"/>
                      </a:lnTo>
                      <a:lnTo>
                        <a:pt x="4349346" y="941070"/>
                      </a:lnTo>
                      <a:lnTo>
                        <a:pt x="0" y="943135"/>
                      </a:lnTo>
                      <a:close/>
                    </a:path>
                  </a:pathLst>
                </a:custGeom>
                <a:solidFill>
                  <a:schemeClr val="tx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B89852E0-4D8B-42B6-B038-9FDF6871FD5D}"/>
                    </a:ext>
                  </a:extLst>
                </p:cNvPr>
                <p:cNvSpPr/>
                <p:nvPr/>
              </p:nvSpPr>
              <p:spPr>
                <a:xfrm>
                  <a:off x="6802056" y="3387312"/>
                  <a:ext cx="1679055" cy="5774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Residual </a:t>
                  </a:r>
                </a:p>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risk</a:t>
                  </a:r>
                </a:p>
              </p:txBody>
            </p:sp>
          </p:grpSp>
          <p:grpSp>
            <p:nvGrpSpPr>
              <p:cNvPr id="75" name="Group 74">
                <a:extLst>
                  <a:ext uri="{FF2B5EF4-FFF2-40B4-BE49-F238E27FC236}">
                    <a16:creationId xmlns:a16="http://schemas.microsoft.com/office/drawing/2014/main" id="{0E0852DF-57E5-412E-984D-E14010022B09}"/>
                  </a:ext>
                </a:extLst>
              </p:cNvPr>
              <p:cNvGrpSpPr/>
              <p:nvPr/>
            </p:nvGrpSpPr>
            <p:grpSpPr>
              <a:xfrm>
                <a:off x="584634" y="2345378"/>
                <a:ext cx="7729451" cy="3576381"/>
                <a:chOff x="583046" y="1608777"/>
                <a:chExt cx="7729451" cy="2931096"/>
              </a:xfrm>
            </p:grpSpPr>
            <p:sp>
              <p:nvSpPr>
                <p:cNvPr id="76" name="Rectangle 75">
                  <a:extLst>
                    <a:ext uri="{FF2B5EF4-FFF2-40B4-BE49-F238E27FC236}">
                      <a16:creationId xmlns:a16="http://schemas.microsoft.com/office/drawing/2014/main" id="{4F5158D6-DCEF-49CC-A2D7-AEDC64B49AF5}"/>
                    </a:ext>
                  </a:extLst>
                </p:cNvPr>
                <p:cNvSpPr/>
                <p:nvPr/>
              </p:nvSpPr>
              <p:spPr>
                <a:xfrm>
                  <a:off x="2584076" y="4318878"/>
                  <a:ext cx="4409069" cy="2209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53585A"/>
                      </a:solidFill>
                      <a:effectLst/>
                      <a:uLnTx/>
                      <a:uFillTx/>
                      <a:latin typeface="Arial" panose="020B0604020202020204"/>
                      <a:ea typeface="+mn-ea"/>
                      <a:cs typeface="+mn-cs"/>
                    </a:rPr>
                    <a:t>Months</a:t>
                  </a:r>
                </a:p>
              </p:txBody>
            </p:sp>
            <p:sp>
              <p:nvSpPr>
                <p:cNvPr id="77" name="Rectangle 76">
                  <a:extLst>
                    <a:ext uri="{FF2B5EF4-FFF2-40B4-BE49-F238E27FC236}">
                      <a16:creationId xmlns:a16="http://schemas.microsoft.com/office/drawing/2014/main" id="{625C47A6-8FEB-4390-B754-D51349EB9559}"/>
                    </a:ext>
                  </a:extLst>
                </p:cNvPr>
                <p:cNvSpPr/>
                <p:nvPr/>
              </p:nvSpPr>
              <p:spPr>
                <a:xfrm>
                  <a:off x="1872836" y="3214964"/>
                  <a:ext cx="167905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Placebo</a:t>
                  </a:r>
                </a:p>
              </p:txBody>
            </p:sp>
            <p:sp>
              <p:nvSpPr>
                <p:cNvPr id="78" name="Line 97">
                  <a:extLst>
                    <a:ext uri="{FF2B5EF4-FFF2-40B4-BE49-F238E27FC236}">
                      <a16:creationId xmlns:a16="http://schemas.microsoft.com/office/drawing/2014/main" id="{F607C44B-3988-42BF-97DB-B9D4A0167ED4}"/>
                    </a:ext>
                  </a:extLst>
                </p:cNvPr>
                <p:cNvSpPr>
                  <a:spLocks noChangeShapeType="1"/>
                </p:cNvSpPr>
                <p:nvPr/>
              </p:nvSpPr>
              <p:spPr bwMode="auto">
                <a:xfrm>
                  <a:off x="1418778" y="1721337"/>
                  <a:ext cx="0" cy="2385858"/>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79" name="Line 98">
                  <a:extLst>
                    <a:ext uri="{FF2B5EF4-FFF2-40B4-BE49-F238E27FC236}">
                      <a16:creationId xmlns:a16="http://schemas.microsoft.com/office/drawing/2014/main" id="{FA505BC6-2AD2-4689-85EF-5400A88D10E9}"/>
                    </a:ext>
                  </a:extLst>
                </p:cNvPr>
                <p:cNvSpPr>
                  <a:spLocks noChangeShapeType="1"/>
                </p:cNvSpPr>
                <p:nvPr/>
              </p:nvSpPr>
              <p:spPr bwMode="auto">
                <a:xfrm>
                  <a:off x="1344244" y="4066662"/>
                  <a:ext cx="6769184"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0" name="Line 99">
                  <a:extLst>
                    <a:ext uri="{FF2B5EF4-FFF2-40B4-BE49-F238E27FC236}">
                      <a16:creationId xmlns:a16="http://schemas.microsoft.com/office/drawing/2014/main" id="{68EC8D64-31FD-4837-A5A3-963B8C3182CA}"/>
                    </a:ext>
                  </a:extLst>
                </p:cNvPr>
                <p:cNvSpPr>
                  <a:spLocks noChangeShapeType="1"/>
                </p:cNvSpPr>
                <p:nvPr/>
              </p:nvSpPr>
              <p:spPr bwMode="auto">
                <a:xfrm>
                  <a:off x="2376232" y="4065227"/>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1" name="Line 100">
                  <a:extLst>
                    <a:ext uri="{FF2B5EF4-FFF2-40B4-BE49-F238E27FC236}">
                      <a16:creationId xmlns:a16="http://schemas.microsoft.com/office/drawing/2014/main" id="{4C3B018C-CDC8-4243-835D-65956E2252A7}"/>
                    </a:ext>
                  </a:extLst>
                </p:cNvPr>
                <p:cNvSpPr>
                  <a:spLocks noChangeShapeType="1"/>
                </p:cNvSpPr>
                <p:nvPr/>
              </p:nvSpPr>
              <p:spPr bwMode="auto">
                <a:xfrm>
                  <a:off x="3333691" y="4065227"/>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2" name="Line 101">
                  <a:extLst>
                    <a:ext uri="{FF2B5EF4-FFF2-40B4-BE49-F238E27FC236}">
                      <a16:creationId xmlns:a16="http://schemas.microsoft.com/office/drawing/2014/main" id="{7B8EE650-D0E7-493F-91C3-DC8203942CA1}"/>
                    </a:ext>
                  </a:extLst>
                </p:cNvPr>
                <p:cNvSpPr>
                  <a:spLocks noChangeShapeType="1"/>
                </p:cNvSpPr>
                <p:nvPr/>
              </p:nvSpPr>
              <p:spPr bwMode="auto">
                <a:xfrm>
                  <a:off x="4288629" y="4065227"/>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3" name="Line 102">
                  <a:extLst>
                    <a:ext uri="{FF2B5EF4-FFF2-40B4-BE49-F238E27FC236}">
                      <a16:creationId xmlns:a16="http://schemas.microsoft.com/office/drawing/2014/main" id="{9F33A7A5-178C-40FF-BA92-0007BEED18C7}"/>
                    </a:ext>
                  </a:extLst>
                </p:cNvPr>
                <p:cNvSpPr>
                  <a:spLocks noChangeShapeType="1"/>
                </p:cNvSpPr>
                <p:nvPr/>
              </p:nvSpPr>
              <p:spPr bwMode="auto">
                <a:xfrm>
                  <a:off x="5246087" y="4065227"/>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4" name="Line 103">
                  <a:extLst>
                    <a:ext uri="{FF2B5EF4-FFF2-40B4-BE49-F238E27FC236}">
                      <a16:creationId xmlns:a16="http://schemas.microsoft.com/office/drawing/2014/main" id="{667ED7E5-0190-41CA-89C3-5BAB18C91FEF}"/>
                    </a:ext>
                  </a:extLst>
                </p:cNvPr>
                <p:cNvSpPr>
                  <a:spLocks noChangeShapeType="1"/>
                </p:cNvSpPr>
                <p:nvPr/>
              </p:nvSpPr>
              <p:spPr bwMode="auto">
                <a:xfrm>
                  <a:off x="6203541" y="4065227"/>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5" name="Line 104">
                  <a:extLst>
                    <a:ext uri="{FF2B5EF4-FFF2-40B4-BE49-F238E27FC236}">
                      <a16:creationId xmlns:a16="http://schemas.microsoft.com/office/drawing/2014/main" id="{9237B39F-EF4D-4D0B-A25A-86106C5670AB}"/>
                    </a:ext>
                  </a:extLst>
                </p:cNvPr>
                <p:cNvSpPr>
                  <a:spLocks noChangeShapeType="1"/>
                </p:cNvSpPr>
                <p:nvPr/>
              </p:nvSpPr>
              <p:spPr bwMode="auto">
                <a:xfrm>
                  <a:off x="7160997" y="4065227"/>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6" name="Line 105">
                  <a:extLst>
                    <a:ext uri="{FF2B5EF4-FFF2-40B4-BE49-F238E27FC236}">
                      <a16:creationId xmlns:a16="http://schemas.microsoft.com/office/drawing/2014/main" id="{BF1A1648-CBDF-4C3E-A0BC-F3326171AE17}"/>
                    </a:ext>
                  </a:extLst>
                </p:cNvPr>
                <p:cNvSpPr>
                  <a:spLocks noChangeShapeType="1"/>
                </p:cNvSpPr>
                <p:nvPr/>
              </p:nvSpPr>
              <p:spPr bwMode="auto">
                <a:xfrm>
                  <a:off x="8118453" y="4062580"/>
                  <a:ext cx="0" cy="74674"/>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7" name="Freeform 108">
                  <a:extLst>
                    <a:ext uri="{FF2B5EF4-FFF2-40B4-BE49-F238E27FC236}">
                      <a16:creationId xmlns:a16="http://schemas.microsoft.com/office/drawing/2014/main" id="{303423D7-77F1-4EEF-91B6-30C465B19178}"/>
                    </a:ext>
                  </a:extLst>
                </p:cNvPr>
                <p:cNvSpPr>
                  <a:spLocks/>
                </p:cNvSpPr>
                <p:nvPr/>
              </p:nvSpPr>
              <p:spPr bwMode="auto">
                <a:xfrm>
                  <a:off x="1418778" y="2814127"/>
                  <a:ext cx="6722293" cy="1259796"/>
                </a:xfrm>
                <a:custGeom>
                  <a:avLst/>
                  <a:gdLst>
                    <a:gd name="T0" fmla="*/ 0 w 2675"/>
                    <a:gd name="T1" fmla="*/ 347 h 347"/>
                    <a:gd name="T2" fmla="*/ 490 w 2675"/>
                    <a:gd name="T3" fmla="*/ 322 h 347"/>
                    <a:gd name="T4" fmla="*/ 645 w 2675"/>
                    <a:gd name="T5" fmla="*/ 311 h 347"/>
                    <a:gd name="T6" fmla="*/ 752 w 2675"/>
                    <a:gd name="T7" fmla="*/ 303 h 347"/>
                    <a:gd name="T8" fmla="*/ 786 w 2675"/>
                    <a:gd name="T9" fmla="*/ 294 h 347"/>
                    <a:gd name="T10" fmla="*/ 970 w 2675"/>
                    <a:gd name="T11" fmla="*/ 279 h 347"/>
                    <a:gd name="T12" fmla="*/ 1064 w 2675"/>
                    <a:gd name="T13" fmla="*/ 262 h 347"/>
                    <a:gd name="T14" fmla="*/ 1135 w 2675"/>
                    <a:gd name="T15" fmla="*/ 262 h 347"/>
                    <a:gd name="T16" fmla="*/ 1169 w 2675"/>
                    <a:gd name="T17" fmla="*/ 241 h 347"/>
                    <a:gd name="T18" fmla="*/ 1358 w 2675"/>
                    <a:gd name="T19" fmla="*/ 226 h 347"/>
                    <a:gd name="T20" fmla="*/ 1486 w 2675"/>
                    <a:gd name="T21" fmla="*/ 211 h 347"/>
                    <a:gd name="T22" fmla="*/ 1542 w 2675"/>
                    <a:gd name="T23" fmla="*/ 198 h 347"/>
                    <a:gd name="T24" fmla="*/ 1555 w 2675"/>
                    <a:gd name="T25" fmla="*/ 187 h 347"/>
                    <a:gd name="T26" fmla="*/ 1673 w 2675"/>
                    <a:gd name="T27" fmla="*/ 175 h 347"/>
                    <a:gd name="T28" fmla="*/ 1746 w 2675"/>
                    <a:gd name="T29" fmla="*/ 159 h 347"/>
                    <a:gd name="T30" fmla="*/ 1810 w 2675"/>
                    <a:gd name="T31" fmla="*/ 149 h 347"/>
                    <a:gd name="T32" fmla="*/ 1889 w 2675"/>
                    <a:gd name="T33" fmla="*/ 145 h 347"/>
                    <a:gd name="T34" fmla="*/ 1956 w 2675"/>
                    <a:gd name="T35" fmla="*/ 117 h 347"/>
                    <a:gd name="T36" fmla="*/ 2086 w 2675"/>
                    <a:gd name="T37" fmla="*/ 108 h 347"/>
                    <a:gd name="T38" fmla="*/ 2182 w 2675"/>
                    <a:gd name="T39" fmla="*/ 91 h 347"/>
                    <a:gd name="T40" fmla="*/ 2240 w 2675"/>
                    <a:gd name="T41" fmla="*/ 81 h 347"/>
                    <a:gd name="T42" fmla="*/ 2296 w 2675"/>
                    <a:gd name="T43" fmla="*/ 57 h 347"/>
                    <a:gd name="T44" fmla="*/ 2469 w 2675"/>
                    <a:gd name="T45" fmla="*/ 47 h 347"/>
                    <a:gd name="T46" fmla="*/ 2534 w 2675"/>
                    <a:gd name="T47" fmla="*/ 34 h 347"/>
                    <a:gd name="T48" fmla="*/ 2542 w 2675"/>
                    <a:gd name="T49" fmla="*/ 14 h 347"/>
                    <a:gd name="T50" fmla="*/ 2675 w 2675"/>
                    <a:gd name="T5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75" h="347">
                      <a:moveTo>
                        <a:pt x="0" y="347"/>
                      </a:moveTo>
                      <a:lnTo>
                        <a:pt x="490" y="322"/>
                      </a:lnTo>
                      <a:lnTo>
                        <a:pt x="645" y="311"/>
                      </a:lnTo>
                      <a:lnTo>
                        <a:pt x="752" y="303"/>
                      </a:lnTo>
                      <a:lnTo>
                        <a:pt x="786" y="294"/>
                      </a:lnTo>
                      <a:lnTo>
                        <a:pt x="970" y="279"/>
                      </a:lnTo>
                      <a:lnTo>
                        <a:pt x="1064" y="262"/>
                      </a:lnTo>
                      <a:lnTo>
                        <a:pt x="1135" y="262"/>
                      </a:lnTo>
                      <a:lnTo>
                        <a:pt x="1169" y="241"/>
                      </a:lnTo>
                      <a:lnTo>
                        <a:pt x="1358" y="226"/>
                      </a:lnTo>
                      <a:lnTo>
                        <a:pt x="1486" y="211"/>
                      </a:lnTo>
                      <a:lnTo>
                        <a:pt x="1542" y="198"/>
                      </a:lnTo>
                      <a:lnTo>
                        <a:pt x="1555" y="187"/>
                      </a:lnTo>
                      <a:lnTo>
                        <a:pt x="1673" y="175"/>
                      </a:lnTo>
                      <a:lnTo>
                        <a:pt x="1746" y="159"/>
                      </a:lnTo>
                      <a:lnTo>
                        <a:pt x="1810" y="149"/>
                      </a:lnTo>
                      <a:lnTo>
                        <a:pt x="1889" y="145"/>
                      </a:lnTo>
                      <a:lnTo>
                        <a:pt x="1956" y="117"/>
                      </a:lnTo>
                      <a:lnTo>
                        <a:pt x="2086" y="108"/>
                      </a:lnTo>
                      <a:lnTo>
                        <a:pt x="2182" y="91"/>
                      </a:lnTo>
                      <a:lnTo>
                        <a:pt x="2240" y="81"/>
                      </a:lnTo>
                      <a:lnTo>
                        <a:pt x="2296" y="57"/>
                      </a:lnTo>
                      <a:lnTo>
                        <a:pt x="2469" y="47"/>
                      </a:lnTo>
                      <a:lnTo>
                        <a:pt x="2534" y="34"/>
                      </a:lnTo>
                      <a:lnTo>
                        <a:pt x="2542" y="14"/>
                      </a:lnTo>
                      <a:lnTo>
                        <a:pt x="2675" y="0"/>
                      </a:ln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8" name="Line 109">
                  <a:extLst>
                    <a:ext uri="{FF2B5EF4-FFF2-40B4-BE49-F238E27FC236}">
                      <a16:creationId xmlns:a16="http://schemas.microsoft.com/office/drawing/2014/main" id="{C634AAFB-49B4-4BC5-B671-2A281E18CBF7}"/>
                    </a:ext>
                  </a:extLst>
                </p:cNvPr>
                <p:cNvSpPr>
                  <a:spLocks noChangeShapeType="1"/>
                </p:cNvSpPr>
                <p:nvPr/>
              </p:nvSpPr>
              <p:spPr bwMode="auto">
                <a:xfrm>
                  <a:off x="1344244" y="1721337"/>
                  <a:ext cx="72002"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89" name="Line 110">
                  <a:extLst>
                    <a:ext uri="{FF2B5EF4-FFF2-40B4-BE49-F238E27FC236}">
                      <a16:creationId xmlns:a16="http://schemas.microsoft.com/office/drawing/2014/main" id="{72EE6D7A-2DEE-4DE8-A9C0-57A9ADD9C00D}"/>
                    </a:ext>
                  </a:extLst>
                </p:cNvPr>
                <p:cNvSpPr>
                  <a:spLocks noChangeShapeType="1"/>
                </p:cNvSpPr>
                <p:nvPr/>
              </p:nvSpPr>
              <p:spPr bwMode="auto">
                <a:xfrm>
                  <a:off x="1344245" y="2131587"/>
                  <a:ext cx="72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90" name="Line 111">
                  <a:extLst>
                    <a:ext uri="{FF2B5EF4-FFF2-40B4-BE49-F238E27FC236}">
                      <a16:creationId xmlns:a16="http://schemas.microsoft.com/office/drawing/2014/main" id="{98F5C729-4CEC-43AC-9D4B-F539094545EA}"/>
                    </a:ext>
                  </a:extLst>
                </p:cNvPr>
                <p:cNvSpPr>
                  <a:spLocks noChangeShapeType="1"/>
                </p:cNvSpPr>
                <p:nvPr/>
              </p:nvSpPr>
              <p:spPr bwMode="auto">
                <a:xfrm>
                  <a:off x="1344245" y="2527316"/>
                  <a:ext cx="72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91" name="Line 112">
                  <a:extLst>
                    <a:ext uri="{FF2B5EF4-FFF2-40B4-BE49-F238E27FC236}">
                      <a16:creationId xmlns:a16="http://schemas.microsoft.com/office/drawing/2014/main" id="{7A6C10E6-B3BC-48AA-9556-DC0CC2FCBA87}"/>
                    </a:ext>
                  </a:extLst>
                </p:cNvPr>
                <p:cNvSpPr>
                  <a:spLocks noChangeShapeType="1"/>
                </p:cNvSpPr>
                <p:nvPr/>
              </p:nvSpPr>
              <p:spPr bwMode="auto">
                <a:xfrm>
                  <a:off x="1344245" y="2919413"/>
                  <a:ext cx="72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92" name="Line 113">
                  <a:extLst>
                    <a:ext uri="{FF2B5EF4-FFF2-40B4-BE49-F238E27FC236}">
                      <a16:creationId xmlns:a16="http://schemas.microsoft.com/office/drawing/2014/main" id="{153B3E1A-1F24-40F7-9D79-88E7203A43EF}"/>
                    </a:ext>
                  </a:extLst>
                </p:cNvPr>
                <p:cNvSpPr>
                  <a:spLocks noChangeShapeType="1"/>
                </p:cNvSpPr>
                <p:nvPr/>
              </p:nvSpPr>
              <p:spPr bwMode="auto">
                <a:xfrm>
                  <a:off x="1344245" y="3307880"/>
                  <a:ext cx="72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93" name="Line 114">
                  <a:extLst>
                    <a:ext uri="{FF2B5EF4-FFF2-40B4-BE49-F238E27FC236}">
                      <a16:creationId xmlns:a16="http://schemas.microsoft.com/office/drawing/2014/main" id="{9DBB6F6E-8254-49E3-B41E-0FB378DF068B}"/>
                    </a:ext>
                  </a:extLst>
                </p:cNvPr>
                <p:cNvSpPr>
                  <a:spLocks noChangeShapeType="1"/>
                </p:cNvSpPr>
                <p:nvPr/>
              </p:nvSpPr>
              <p:spPr bwMode="auto">
                <a:xfrm>
                  <a:off x="1344245" y="3703609"/>
                  <a:ext cx="72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94" name="Freeform 107">
                  <a:extLst>
                    <a:ext uri="{FF2B5EF4-FFF2-40B4-BE49-F238E27FC236}">
                      <a16:creationId xmlns:a16="http://schemas.microsoft.com/office/drawing/2014/main" id="{BA73E0DF-D823-4CD7-AF2F-FB3C4E9E8F0B}"/>
                    </a:ext>
                  </a:extLst>
                </p:cNvPr>
                <p:cNvSpPr>
                  <a:spLocks/>
                </p:cNvSpPr>
                <p:nvPr/>
              </p:nvSpPr>
              <p:spPr bwMode="auto">
                <a:xfrm>
                  <a:off x="1424051" y="2324005"/>
                  <a:ext cx="6684348" cy="1744115"/>
                </a:xfrm>
                <a:custGeom>
                  <a:avLst/>
                  <a:gdLst>
                    <a:gd name="T0" fmla="*/ 1311 w 1311"/>
                    <a:gd name="T1" fmla="*/ 0 h 251"/>
                    <a:gd name="T2" fmla="*/ 1290 w 1311"/>
                    <a:gd name="T3" fmla="*/ 13 h 251"/>
                    <a:gd name="T4" fmla="*/ 1267 w 1311"/>
                    <a:gd name="T5" fmla="*/ 18 h 251"/>
                    <a:gd name="T6" fmla="*/ 1257 w 1311"/>
                    <a:gd name="T7" fmla="*/ 25 h 251"/>
                    <a:gd name="T8" fmla="*/ 1182 w 1311"/>
                    <a:gd name="T9" fmla="*/ 31 h 251"/>
                    <a:gd name="T10" fmla="*/ 1178 w 1311"/>
                    <a:gd name="T11" fmla="*/ 35 h 251"/>
                    <a:gd name="T12" fmla="*/ 1125 w 1311"/>
                    <a:gd name="T13" fmla="*/ 43 h 251"/>
                    <a:gd name="T14" fmla="*/ 1112 w 1311"/>
                    <a:gd name="T15" fmla="*/ 53 h 251"/>
                    <a:gd name="T16" fmla="*/ 1072 w 1311"/>
                    <a:gd name="T17" fmla="*/ 60 h 251"/>
                    <a:gd name="T18" fmla="*/ 1055 w 1311"/>
                    <a:gd name="T19" fmla="*/ 62 h 251"/>
                    <a:gd name="T20" fmla="*/ 996 w 1311"/>
                    <a:gd name="T21" fmla="*/ 69 h 251"/>
                    <a:gd name="T22" fmla="*/ 984 w 1311"/>
                    <a:gd name="T23" fmla="*/ 74 h 251"/>
                    <a:gd name="T24" fmla="*/ 929 w 1311"/>
                    <a:gd name="T25" fmla="*/ 81 h 251"/>
                    <a:gd name="T26" fmla="*/ 909 w 1311"/>
                    <a:gd name="T27" fmla="*/ 93 h 251"/>
                    <a:gd name="T28" fmla="*/ 904 w 1311"/>
                    <a:gd name="T29" fmla="*/ 105 h 251"/>
                    <a:gd name="T30" fmla="*/ 861 w 1311"/>
                    <a:gd name="T31" fmla="*/ 115 h 251"/>
                    <a:gd name="T32" fmla="*/ 859 w 1311"/>
                    <a:gd name="T33" fmla="*/ 119 h 251"/>
                    <a:gd name="T34" fmla="*/ 813 w 1311"/>
                    <a:gd name="T35" fmla="*/ 121 h 251"/>
                    <a:gd name="T36" fmla="*/ 715 w 1311"/>
                    <a:gd name="T37" fmla="*/ 139 h 251"/>
                    <a:gd name="T38" fmla="*/ 702 w 1311"/>
                    <a:gd name="T39" fmla="*/ 149 h 251"/>
                    <a:gd name="T40" fmla="*/ 668 w 1311"/>
                    <a:gd name="T41" fmla="*/ 159 h 251"/>
                    <a:gd name="T42" fmla="*/ 597 w 1311"/>
                    <a:gd name="T43" fmla="*/ 167 h 251"/>
                    <a:gd name="T44" fmla="*/ 551 w 1311"/>
                    <a:gd name="T45" fmla="*/ 177 h 251"/>
                    <a:gd name="T46" fmla="*/ 514 w 1311"/>
                    <a:gd name="T47" fmla="*/ 178 h 251"/>
                    <a:gd name="T48" fmla="*/ 489 w 1311"/>
                    <a:gd name="T49" fmla="*/ 195 h 251"/>
                    <a:gd name="T50" fmla="*/ 445 w 1311"/>
                    <a:gd name="T51" fmla="*/ 201 h 251"/>
                    <a:gd name="T52" fmla="*/ 387 w 1311"/>
                    <a:gd name="T53" fmla="*/ 205 h 251"/>
                    <a:gd name="T54" fmla="*/ 368 w 1311"/>
                    <a:gd name="T55" fmla="*/ 210 h 251"/>
                    <a:gd name="T56" fmla="*/ 345 w 1311"/>
                    <a:gd name="T57" fmla="*/ 211 h 251"/>
                    <a:gd name="T58" fmla="*/ 314 w 1311"/>
                    <a:gd name="T59" fmla="*/ 217 h 251"/>
                    <a:gd name="T60" fmla="*/ 302 w 1311"/>
                    <a:gd name="T61" fmla="*/ 221 h 251"/>
                    <a:gd name="T62" fmla="*/ 276 w 1311"/>
                    <a:gd name="T63" fmla="*/ 233 h 251"/>
                    <a:gd name="T64" fmla="*/ 267 w 1311"/>
                    <a:gd name="T65" fmla="*/ 236 h 251"/>
                    <a:gd name="T66" fmla="*/ 125 w 1311"/>
                    <a:gd name="T67" fmla="*/ 244 h 251"/>
                    <a:gd name="T68" fmla="*/ 56 w 1311"/>
                    <a:gd name="T69" fmla="*/ 248 h 251"/>
                    <a:gd name="T70" fmla="*/ 0 w 1311"/>
                    <a:gd name="T71" fmla="*/ 251 h 251"/>
                    <a:gd name="connsiteX0" fmla="*/ 10817 w 10817"/>
                    <a:gd name="connsiteY0" fmla="*/ 0 h 10178"/>
                    <a:gd name="connsiteX1" fmla="*/ 10657 w 10817"/>
                    <a:gd name="connsiteY1" fmla="*/ 518 h 10178"/>
                    <a:gd name="connsiteX2" fmla="*/ 10481 w 10817"/>
                    <a:gd name="connsiteY2" fmla="*/ 717 h 10178"/>
                    <a:gd name="connsiteX3" fmla="*/ 10405 w 10817"/>
                    <a:gd name="connsiteY3" fmla="*/ 996 h 10178"/>
                    <a:gd name="connsiteX4" fmla="*/ 9833 w 10817"/>
                    <a:gd name="connsiteY4" fmla="*/ 1235 h 10178"/>
                    <a:gd name="connsiteX5" fmla="*/ 9803 w 10817"/>
                    <a:gd name="connsiteY5" fmla="*/ 1394 h 10178"/>
                    <a:gd name="connsiteX6" fmla="*/ 9398 w 10817"/>
                    <a:gd name="connsiteY6" fmla="*/ 1713 h 10178"/>
                    <a:gd name="connsiteX7" fmla="*/ 9299 w 10817"/>
                    <a:gd name="connsiteY7" fmla="*/ 2112 h 10178"/>
                    <a:gd name="connsiteX8" fmla="*/ 8994 w 10817"/>
                    <a:gd name="connsiteY8" fmla="*/ 2390 h 10178"/>
                    <a:gd name="connsiteX9" fmla="*/ 8864 w 10817"/>
                    <a:gd name="connsiteY9" fmla="*/ 2470 h 10178"/>
                    <a:gd name="connsiteX10" fmla="*/ 8414 w 10817"/>
                    <a:gd name="connsiteY10" fmla="*/ 2749 h 10178"/>
                    <a:gd name="connsiteX11" fmla="*/ 8323 w 10817"/>
                    <a:gd name="connsiteY11" fmla="*/ 2948 h 10178"/>
                    <a:gd name="connsiteX12" fmla="*/ 7903 w 10817"/>
                    <a:gd name="connsiteY12" fmla="*/ 3227 h 10178"/>
                    <a:gd name="connsiteX13" fmla="*/ 7751 w 10817"/>
                    <a:gd name="connsiteY13" fmla="*/ 3705 h 10178"/>
                    <a:gd name="connsiteX14" fmla="*/ 7712 w 10817"/>
                    <a:gd name="connsiteY14" fmla="*/ 4183 h 10178"/>
                    <a:gd name="connsiteX15" fmla="*/ 7385 w 10817"/>
                    <a:gd name="connsiteY15" fmla="*/ 4582 h 10178"/>
                    <a:gd name="connsiteX16" fmla="*/ 7369 w 10817"/>
                    <a:gd name="connsiteY16" fmla="*/ 4741 h 10178"/>
                    <a:gd name="connsiteX17" fmla="*/ 7018 w 10817"/>
                    <a:gd name="connsiteY17" fmla="*/ 4821 h 10178"/>
                    <a:gd name="connsiteX18" fmla="*/ 6271 w 10817"/>
                    <a:gd name="connsiteY18" fmla="*/ 5538 h 10178"/>
                    <a:gd name="connsiteX19" fmla="*/ 6172 w 10817"/>
                    <a:gd name="connsiteY19" fmla="*/ 5936 h 10178"/>
                    <a:gd name="connsiteX20" fmla="*/ 5912 w 10817"/>
                    <a:gd name="connsiteY20" fmla="*/ 6335 h 10178"/>
                    <a:gd name="connsiteX21" fmla="*/ 5371 w 10817"/>
                    <a:gd name="connsiteY21" fmla="*/ 6653 h 10178"/>
                    <a:gd name="connsiteX22" fmla="*/ 5020 w 10817"/>
                    <a:gd name="connsiteY22" fmla="*/ 7052 h 10178"/>
                    <a:gd name="connsiteX23" fmla="*/ 4738 w 10817"/>
                    <a:gd name="connsiteY23" fmla="*/ 7092 h 10178"/>
                    <a:gd name="connsiteX24" fmla="*/ 4547 w 10817"/>
                    <a:gd name="connsiteY24" fmla="*/ 7769 h 10178"/>
                    <a:gd name="connsiteX25" fmla="*/ 4211 w 10817"/>
                    <a:gd name="connsiteY25" fmla="*/ 8008 h 10178"/>
                    <a:gd name="connsiteX26" fmla="*/ 3769 w 10817"/>
                    <a:gd name="connsiteY26" fmla="*/ 8167 h 10178"/>
                    <a:gd name="connsiteX27" fmla="*/ 3624 w 10817"/>
                    <a:gd name="connsiteY27" fmla="*/ 8367 h 10178"/>
                    <a:gd name="connsiteX28" fmla="*/ 3449 w 10817"/>
                    <a:gd name="connsiteY28" fmla="*/ 8406 h 10178"/>
                    <a:gd name="connsiteX29" fmla="*/ 3212 w 10817"/>
                    <a:gd name="connsiteY29" fmla="*/ 8645 h 10178"/>
                    <a:gd name="connsiteX30" fmla="*/ 3121 w 10817"/>
                    <a:gd name="connsiteY30" fmla="*/ 8805 h 10178"/>
                    <a:gd name="connsiteX31" fmla="*/ 2922 w 10817"/>
                    <a:gd name="connsiteY31" fmla="*/ 9283 h 10178"/>
                    <a:gd name="connsiteX32" fmla="*/ 2854 w 10817"/>
                    <a:gd name="connsiteY32" fmla="*/ 9402 h 10178"/>
                    <a:gd name="connsiteX33" fmla="*/ 1770 w 10817"/>
                    <a:gd name="connsiteY33" fmla="*/ 9721 h 10178"/>
                    <a:gd name="connsiteX34" fmla="*/ 1244 w 10817"/>
                    <a:gd name="connsiteY34" fmla="*/ 9880 h 10178"/>
                    <a:gd name="connsiteX35" fmla="*/ 0 w 10817"/>
                    <a:gd name="connsiteY35" fmla="*/ 10178 h 1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17" h="10178">
                      <a:moveTo>
                        <a:pt x="10817" y="0"/>
                      </a:moveTo>
                      <a:lnTo>
                        <a:pt x="10657" y="518"/>
                      </a:lnTo>
                      <a:lnTo>
                        <a:pt x="10481" y="717"/>
                      </a:lnTo>
                      <a:lnTo>
                        <a:pt x="10405" y="996"/>
                      </a:lnTo>
                      <a:lnTo>
                        <a:pt x="9833" y="1235"/>
                      </a:lnTo>
                      <a:lnTo>
                        <a:pt x="9803" y="1394"/>
                      </a:lnTo>
                      <a:lnTo>
                        <a:pt x="9398" y="1713"/>
                      </a:lnTo>
                      <a:lnTo>
                        <a:pt x="9299" y="2112"/>
                      </a:lnTo>
                      <a:lnTo>
                        <a:pt x="8994" y="2390"/>
                      </a:lnTo>
                      <a:lnTo>
                        <a:pt x="8864" y="2470"/>
                      </a:lnTo>
                      <a:lnTo>
                        <a:pt x="8414" y="2749"/>
                      </a:lnTo>
                      <a:lnTo>
                        <a:pt x="8323" y="2948"/>
                      </a:lnTo>
                      <a:lnTo>
                        <a:pt x="7903" y="3227"/>
                      </a:lnTo>
                      <a:lnTo>
                        <a:pt x="7751" y="3705"/>
                      </a:lnTo>
                      <a:lnTo>
                        <a:pt x="7712" y="4183"/>
                      </a:lnTo>
                      <a:lnTo>
                        <a:pt x="7385" y="4582"/>
                      </a:lnTo>
                      <a:lnTo>
                        <a:pt x="7369" y="4741"/>
                      </a:lnTo>
                      <a:lnTo>
                        <a:pt x="7018" y="4821"/>
                      </a:lnTo>
                      <a:cubicBezTo>
                        <a:pt x="7018" y="4821"/>
                        <a:pt x="6301" y="5498"/>
                        <a:pt x="6271" y="5538"/>
                      </a:cubicBezTo>
                      <a:cubicBezTo>
                        <a:pt x="6248" y="5538"/>
                        <a:pt x="6172" y="5936"/>
                        <a:pt x="6172" y="5936"/>
                      </a:cubicBezTo>
                      <a:lnTo>
                        <a:pt x="5912" y="6335"/>
                      </a:lnTo>
                      <a:lnTo>
                        <a:pt x="5371" y="6653"/>
                      </a:lnTo>
                      <a:lnTo>
                        <a:pt x="5020" y="7052"/>
                      </a:lnTo>
                      <a:lnTo>
                        <a:pt x="4738" y="7092"/>
                      </a:lnTo>
                      <a:lnTo>
                        <a:pt x="4547" y="7769"/>
                      </a:lnTo>
                      <a:lnTo>
                        <a:pt x="4211" y="8008"/>
                      </a:lnTo>
                      <a:lnTo>
                        <a:pt x="3769" y="8167"/>
                      </a:lnTo>
                      <a:lnTo>
                        <a:pt x="3624" y="8367"/>
                      </a:lnTo>
                      <a:lnTo>
                        <a:pt x="3449" y="8406"/>
                      </a:lnTo>
                      <a:lnTo>
                        <a:pt x="3212" y="8645"/>
                      </a:lnTo>
                      <a:lnTo>
                        <a:pt x="3121" y="8805"/>
                      </a:lnTo>
                      <a:lnTo>
                        <a:pt x="2922" y="9283"/>
                      </a:lnTo>
                      <a:lnTo>
                        <a:pt x="2854" y="9402"/>
                      </a:lnTo>
                      <a:lnTo>
                        <a:pt x="1770" y="9721"/>
                      </a:lnTo>
                      <a:lnTo>
                        <a:pt x="1244" y="9880"/>
                      </a:lnTo>
                      <a:cubicBezTo>
                        <a:pt x="817" y="10000"/>
                        <a:pt x="0" y="10178"/>
                        <a:pt x="0" y="10178"/>
                      </a:cubicBezTo>
                    </a:path>
                  </a:pathLst>
                </a:custGeom>
                <a:solidFill>
                  <a:srgbClr val="FFFFFF"/>
                </a:solidFill>
                <a:ln w="19050" cap="rnd">
                  <a:solidFill>
                    <a:schemeClr val="tx1"/>
                  </a:solidFill>
                  <a:prstDash val="solid"/>
                  <a:round/>
                  <a:headEnd/>
                  <a:tailEnd/>
                </a:ln>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95" name="Rectangle 94">
                  <a:extLst>
                    <a:ext uri="{FF2B5EF4-FFF2-40B4-BE49-F238E27FC236}">
                      <a16:creationId xmlns:a16="http://schemas.microsoft.com/office/drawing/2014/main" id="{37786119-B2A2-4607-92B9-CE3ECCEDD81E}"/>
                    </a:ext>
                  </a:extLst>
                </p:cNvPr>
                <p:cNvSpPr/>
                <p:nvPr/>
              </p:nvSpPr>
              <p:spPr>
                <a:xfrm>
                  <a:off x="1243672" y="4131698"/>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0</a:t>
                  </a:r>
                </a:p>
              </p:txBody>
            </p:sp>
            <p:sp>
              <p:nvSpPr>
                <p:cNvPr id="96" name="Rectangle 95">
                  <a:extLst>
                    <a:ext uri="{FF2B5EF4-FFF2-40B4-BE49-F238E27FC236}">
                      <a16:creationId xmlns:a16="http://schemas.microsoft.com/office/drawing/2014/main" id="{58D03886-9C4E-425B-80FD-1EBF85FC488F}"/>
                    </a:ext>
                  </a:extLst>
                </p:cNvPr>
                <p:cNvSpPr/>
                <p:nvPr/>
              </p:nvSpPr>
              <p:spPr>
                <a:xfrm>
                  <a:off x="2201129" y="4141577"/>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6</a:t>
                  </a:r>
                </a:p>
              </p:txBody>
            </p:sp>
            <p:sp>
              <p:nvSpPr>
                <p:cNvPr id="97" name="Rectangle 96">
                  <a:extLst>
                    <a:ext uri="{FF2B5EF4-FFF2-40B4-BE49-F238E27FC236}">
                      <a16:creationId xmlns:a16="http://schemas.microsoft.com/office/drawing/2014/main" id="{A1B16CBF-E661-44BC-9D16-7F777CF5B01B}"/>
                    </a:ext>
                  </a:extLst>
                </p:cNvPr>
                <p:cNvSpPr/>
                <p:nvPr/>
              </p:nvSpPr>
              <p:spPr>
                <a:xfrm>
                  <a:off x="3158581" y="4141577"/>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12</a:t>
                  </a:r>
                </a:p>
              </p:txBody>
            </p:sp>
            <p:sp>
              <p:nvSpPr>
                <p:cNvPr id="98" name="Rectangle 97">
                  <a:extLst>
                    <a:ext uri="{FF2B5EF4-FFF2-40B4-BE49-F238E27FC236}">
                      <a16:creationId xmlns:a16="http://schemas.microsoft.com/office/drawing/2014/main" id="{9A94E9B3-5718-469E-98DC-FCF18DE40FE9}"/>
                    </a:ext>
                  </a:extLst>
                </p:cNvPr>
                <p:cNvSpPr/>
                <p:nvPr/>
              </p:nvSpPr>
              <p:spPr>
                <a:xfrm>
                  <a:off x="4116037" y="4141577"/>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18</a:t>
                  </a:r>
                </a:p>
              </p:txBody>
            </p:sp>
            <p:sp>
              <p:nvSpPr>
                <p:cNvPr id="99" name="Rectangle 98">
                  <a:extLst>
                    <a:ext uri="{FF2B5EF4-FFF2-40B4-BE49-F238E27FC236}">
                      <a16:creationId xmlns:a16="http://schemas.microsoft.com/office/drawing/2014/main" id="{E28C4DA6-EEF7-4899-B459-3CFA74189569}"/>
                    </a:ext>
                  </a:extLst>
                </p:cNvPr>
                <p:cNvSpPr/>
                <p:nvPr/>
              </p:nvSpPr>
              <p:spPr>
                <a:xfrm>
                  <a:off x="5073492" y="4131698"/>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24</a:t>
                  </a:r>
                </a:p>
              </p:txBody>
            </p:sp>
            <p:sp>
              <p:nvSpPr>
                <p:cNvPr id="100" name="Rectangle 99">
                  <a:extLst>
                    <a:ext uri="{FF2B5EF4-FFF2-40B4-BE49-F238E27FC236}">
                      <a16:creationId xmlns:a16="http://schemas.microsoft.com/office/drawing/2014/main" id="{0F9ACB3F-7434-404F-960A-9ED8958FC6E7}"/>
                    </a:ext>
                  </a:extLst>
                </p:cNvPr>
                <p:cNvSpPr/>
                <p:nvPr/>
              </p:nvSpPr>
              <p:spPr>
                <a:xfrm>
                  <a:off x="6030950" y="4131698"/>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30</a:t>
                  </a:r>
                </a:p>
              </p:txBody>
            </p:sp>
            <p:sp>
              <p:nvSpPr>
                <p:cNvPr id="101" name="Rectangle 100">
                  <a:extLst>
                    <a:ext uri="{FF2B5EF4-FFF2-40B4-BE49-F238E27FC236}">
                      <a16:creationId xmlns:a16="http://schemas.microsoft.com/office/drawing/2014/main" id="{C00AC035-DC18-4633-8D4E-592F461BEB0F}"/>
                    </a:ext>
                  </a:extLst>
                </p:cNvPr>
                <p:cNvSpPr/>
                <p:nvPr/>
              </p:nvSpPr>
              <p:spPr>
                <a:xfrm>
                  <a:off x="6988403" y="4131698"/>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36</a:t>
                  </a:r>
                </a:p>
              </p:txBody>
            </p:sp>
            <p:sp>
              <p:nvSpPr>
                <p:cNvPr id="102" name="Rectangle 101">
                  <a:extLst>
                    <a:ext uri="{FF2B5EF4-FFF2-40B4-BE49-F238E27FC236}">
                      <a16:creationId xmlns:a16="http://schemas.microsoft.com/office/drawing/2014/main" id="{61933796-01FD-4C55-9A4A-7E3283CE6C71}"/>
                    </a:ext>
                  </a:extLst>
                </p:cNvPr>
                <p:cNvSpPr/>
                <p:nvPr/>
              </p:nvSpPr>
              <p:spPr>
                <a:xfrm>
                  <a:off x="7945859" y="4131698"/>
                  <a:ext cx="366638" cy="2281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42</a:t>
                  </a:r>
                </a:p>
              </p:txBody>
            </p:sp>
            <p:sp>
              <p:nvSpPr>
                <p:cNvPr id="103" name="Rectangle 102">
                  <a:extLst>
                    <a:ext uri="{FF2B5EF4-FFF2-40B4-BE49-F238E27FC236}">
                      <a16:creationId xmlns:a16="http://schemas.microsoft.com/office/drawing/2014/main" id="{C556CCB7-BAEB-4EA4-B594-9E9D1268B4A5}"/>
                    </a:ext>
                  </a:extLst>
                </p:cNvPr>
                <p:cNvSpPr/>
                <p:nvPr/>
              </p:nvSpPr>
              <p:spPr>
                <a:xfrm>
                  <a:off x="796802" y="3955445"/>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0</a:t>
                  </a:r>
                </a:p>
              </p:txBody>
            </p:sp>
            <p:sp>
              <p:nvSpPr>
                <p:cNvPr id="104" name="Rectangle 103">
                  <a:extLst>
                    <a:ext uri="{FF2B5EF4-FFF2-40B4-BE49-F238E27FC236}">
                      <a16:creationId xmlns:a16="http://schemas.microsoft.com/office/drawing/2014/main" id="{6DF7CAC6-8229-46BE-A9E6-91E5DB58AF86}"/>
                    </a:ext>
                  </a:extLst>
                </p:cNvPr>
                <p:cNvSpPr/>
                <p:nvPr/>
              </p:nvSpPr>
              <p:spPr>
                <a:xfrm>
                  <a:off x="796802" y="3589809"/>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5</a:t>
                  </a:r>
                </a:p>
              </p:txBody>
            </p:sp>
            <p:sp>
              <p:nvSpPr>
                <p:cNvPr id="105" name="Rectangle 104">
                  <a:extLst>
                    <a:ext uri="{FF2B5EF4-FFF2-40B4-BE49-F238E27FC236}">
                      <a16:creationId xmlns:a16="http://schemas.microsoft.com/office/drawing/2014/main" id="{A5C2F887-8D16-4A02-AADD-472C4D4B9BE0}"/>
                    </a:ext>
                  </a:extLst>
                </p:cNvPr>
                <p:cNvSpPr/>
                <p:nvPr/>
              </p:nvSpPr>
              <p:spPr>
                <a:xfrm>
                  <a:off x="796802" y="3195515"/>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10</a:t>
                  </a:r>
                </a:p>
              </p:txBody>
            </p:sp>
            <p:sp>
              <p:nvSpPr>
                <p:cNvPr id="106" name="Rectangle 105">
                  <a:extLst>
                    <a:ext uri="{FF2B5EF4-FFF2-40B4-BE49-F238E27FC236}">
                      <a16:creationId xmlns:a16="http://schemas.microsoft.com/office/drawing/2014/main" id="{401BB302-3E38-49E3-B79E-5C567C0673B5}"/>
                    </a:ext>
                  </a:extLst>
                </p:cNvPr>
                <p:cNvSpPr/>
                <p:nvPr/>
              </p:nvSpPr>
              <p:spPr>
                <a:xfrm>
                  <a:off x="796802" y="2805996"/>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15</a:t>
                  </a:r>
                </a:p>
              </p:txBody>
            </p:sp>
            <p:sp>
              <p:nvSpPr>
                <p:cNvPr id="107" name="Rectangle 106">
                  <a:extLst>
                    <a:ext uri="{FF2B5EF4-FFF2-40B4-BE49-F238E27FC236}">
                      <a16:creationId xmlns:a16="http://schemas.microsoft.com/office/drawing/2014/main" id="{C8D98EDA-6270-4C97-9AD9-38DC92914EEC}"/>
                    </a:ext>
                  </a:extLst>
                </p:cNvPr>
                <p:cNvSpPr/>
                <p:nvPr/>
              </p:nvSpPr>
              <p:spPr>
                <a:xfrm>
                  <a:off x="796802" y="2414088"/>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20</a:t>
                  </a:r>
                </a:p>
              </p:txBody>
            </p:sp>
            <p:sp>
              <p:nvSpPr>
                <p:cNvPr id="108" name="Rectangle 107">
                  <a:extLst>
                    <a:ext uri="{FF2B5EF4-FFF2-40B4-BE49-F238E27FC236}">
                      <a16:creationId xmlns:a16="http://schemas.microsoft.com/office/drawing/2014/main" id="{2C2A2A02-C6DD-4C03-998B-600A83D58E63}"/>
                    </a:ext>
                  </a:extLst>
                </p:cNvPr>
                <p:cNvSpPr/>
                <p:nvPr/>
              </p:nvSpPr>
              <p:spPr>
                <a:xfrm>
                  <a:off x="796802" y="2019794"/>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25</a:t>
                  </a:r>
                </a:p>
              </p:txBody>
            </p:sp>
            <p:sp>
              <p:nvSpPr>
                <p:cNvPr id="109" name="Rectangle 108">
                  <a:extLst>
                    <a:ext uri="{FF2B5EF4-FFF2-40B4-BE49-F238E27FC236}">
                      <a16:creationId xmlns:a16="http://schemas.microsoft.com/office/drawing/2014/main" id="{AA057BCA-088B-4938-B915-C8033A519E90}"/>
                    </a:ext>
                  </a:extLst>
                </p:cNvPr>
                <p:cNvSpPr/>
                <p:nvPr/>
              </p:nvSpPr>
              <p:spPr>
                <a:xfrm>
                  <a:off x="796802" y="1608777"/>
                  <a:ext cx="456616" cy="2281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30</a:t>
                  </a:r>
                </a:p>
              </p:txBody>
            </p:sp>
            <p:sp>
              <p:nvSpPr>
                <p:cNvPr id="110" name="Rectangle 109">
                  <a:extLst>
                    <a:ext uri="{FF2B5EF4-FFF2-40B4-BE49-F238E27FC236}">
                      <a16:creationId xmlns:a16="http://schemas.microsoft.com/office/drawing/2014/main" id="{E162DCB4-CC60-4890-A2D7-3F254BDFA158}"/>
                    </a:ext>
                  </a:extLst>
                </p:cNvPr>
                <p:cNvSpPr/>
                <p:nvPr/>
              </p:nvSpPr>
              <p:spPr>
                <a:xfrm>
                  <a:off x="1559326" y="1797873"/>
                  <a:ext cx="5698169" cy="3872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HR=0.70 (95% CI 0.59–0.82)</a:t>
                  </a:r>
                  <a:b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br>
                  <a:r>
                    <a:rPr kumimoji="0" lang="en-GB" sz="1200" b="0" i="1" u="none" strike="noStrike" kern="1200" cap="none" spc="0" normalizeH="0" baseline="0" noProof="0" dirty="0">
                      <a:ln>
                        <a:noFill/>
                      </a:ln>
                      <a:solidFill>
                        <a:srgbClr val="53585A"/>
                      </a:solidFill>
                      <a:effectLst/>
                      <a:uLnTx/>
                      <a:uFillTx/>
                      <a:latin typeface="Arial" panose="020B0604020202020204"/>
                      <a:ea typeface="+mn-ea"/>
                      <a:cs typeface="+mn-cs"/>
                    </a:rPr>
                    <a:t>p</a:t>
                  </a: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=0.00001</a:t>
                  </a:r>
                </a:p>
              </p:txBody>
            </p:sp>
            <p:sp>
              <p:nvSpPr>
                <p:cNvPr id="111" name="TextBox 110">
                  <a:extLst>
                    <a:ext uri="{FF2B5EF4-FFF2-40B4-BE49-F238E27FC236}">
                      <a16:creationId xmlns:a16="http://schemas.microsoft.com/office/drawing/2014/main" id="{88341A5D-940A-4FB7-A71F-B9BD32BD973B}"/>
                    </a:ext>
                  </a:extLst>
                </p:cNvPr>
                <p:cNvSpPr txBox="1"/>
                <p:nvPr/>
              </p:nvSpPr>
              <p:spPr>
                <a:xfrm rot="16200000">
                  <a:off x="-356511" y="2660895"/>
                  <a:ext cx="2221923" cy="342809"/>
                </a:xfrm>
                <a:prstGeom prst="rect">
                  <a:avLst/>
                </a:prstGeom>
              </p:spPr>
              <p:txBody>
                <a:bodyPr vert="horz" wrap="square" lIns="0" tIns="0" rIns="0" bIns="0" rtlCol="0">
                  <a:normAutofit/>
                </a:bodyPr>
                <a:lstStyle/>
                <a:p>
                  <a:pPr marL="0" marR="0" lvl="0" indent="0" algn="ctr" defTabSz="1214282"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4C5053"/>
                      </a:solidFill>
                      <a:effectLst/>
                      <a:uLnTx/>
                      <a:uFillTx/>
                      <a:latin typeface="Arial" panose="020B0604020202020204"/>
                      <a:ea typeface="MS PGothic" charset="0"/>
                      <a:cs typeface="+mn-cs"/>
                    </a:rPr>
                    <a:t>Patients with an event (%)</a:t>
                  </a:r>
                </a:p>
              </p:txBody>
            </p:sp>
            <p:sp>
              <p:nvSpPr>
                <p:cNvPr id="112" name="Rectangle 111">
                  <a:extLst>
                    <a:ext uri="{FF2B5EF4-FFF2-40B4-BE49-F238E27FC236}">
                      <a16:creationId xmlns:a16="http://schemas.microsoft.com/office/drawing/2014/main" id="{3513147A-E7BB-4ABE-A323-889F01934439}"/>
                    </a:ext>
                  </a:extLst>
                </p:cNvPr>
                <p:cNvSpPr/>
                <p:nvPr/>
              </p:nvSpPr>
              <p:spPr>
                <a:xfrm>
                  <a:off x="1872836" y="3446008"/>
                  <a:ext cx="2062891" cy="1756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Canagliflozin</a:t>
                  </a:r>
                </a:p>
              </p:txBody>
            </p:sp>
          </p:grpSp>
        </p:grpSp>
        <p:cxnSp>
          <p:nvCxnSpPr>
            <p:cNvPr id="72" name="Straight Connector 71">
              <a:extLst>
                <a:ext uri="{FF2B5EF4-FFF2-40B4-BE49-F238E27FC236}">
                  <a16:creationId xmlns:a16="http://schemas.microsoft.com/office/drawing/2014/main" id="{E7F881DC-48F4-45D0-8C38-A6B22832BA1C}"/>
                </a:ext>
              </a:extLst>
            </p:cNvPr>
            <p:cNvCxnSpPr/>
            <p:nvPr/>
          </p:nvCxnSpPr>
          <p:spPr>
            <a:xfrm>
              <a:off x="1560914" y="4439331"/>
              <a:ext cx="2146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147A854-1FD2-4AB7-AD6D-9AFA7201C816}"/>
                </a:ext>
              </a:extLst>
            </p:cNvPr>
            <p:cNvCxnSpPr/>
            <p:nvPr/>
          </p:nvCxnSpPr>
          <p:spPr>
            <a:xfrm>
              <a:off x="1560914" y="4696770"/>
              <a:ext cx="21463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C1A5082-5734-406A-9065-B3866606C5BC}"/>
              </a:ext>
            </a:extLst>
          </p:cNvPr>
          <p:cNvGrpSpPr/>
          <p:nvPr/>
        </p:nvGrpSpPr>
        <p:grpSpPr>
          <a:xfrm>
            <a:off x="6435133" y="2006558"/>
            <a:ext cx="5481294" cy="2756786"/>
            <a:chOff x="6367039" y="1987102"/>
            <a:chExt cx="5481294" cy="2756786"/>
          </a:xfrm>
        </p:grpSpPr>
        <p:grpSp>
          <p:nvGrpSpPr>
            <p:cNvPr id="247" name="Group 246">
              <a:extLst>
                <a:ext uri="{FF2B5EF4-FFF2-40B4-BE49-F238E27FC236}">
                  <a16:creationId xmlns:a16="http://schemas.microsoft.com/office/drawing/2014/main" id="{A186667B-5D6B-4CFA-92B9-A4DFF4315438}"/>
                </a:ext>
              </a:extLst>
            </p:cNvPr>
            <p:cNvGrpSpPr/>
            <p:nvPr/>
          </p:nvGrpSpPr>
          <p:grpSpPr>
            <a:xfrm>
              <a:off x="7093170" y="3502777"/>
              <a:ext cx="1673314" cy="383028"/>
              <a:chOff x="13351460" y="3497558"/>
              <a:chExt cx="1671862" cy="382595"/>
            </a:xfrm>
          </p:grpSpPr>
          <p:sp>
            <p:nvSpPr>
              <p:cNvPr id="294" name="Rectangle 293">
                <a:extLst>
                  <a:ext uri="{FF2B5EF4-FFF2-40B4-BE49-F238E27FC236}">
                    <a16:creationId xmlns:a16="http://schemas.microsoft.com/office/drawing/2014/main" id="{C62A13BC-D3C1-446B-B8CB-29C63D170C3E}"/>
                  </a:ext>
                </a:extLst>
              </p:cNvPr>
              <p:cNvSpPr/>
              <p:nvPr/>
            </p:nvSpPr>
            <p:spPr>
              <a:xfrm>
                <a:off x="13572023" y="3497558"/>
                <a:ext cx="1181261" cy="2146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Placebo</a:t>
                </a:r>
              </a:p>
            </p:txBody>
          </p:sp>
          <p:sp>
            <p:nvSpPr>
              <p:cNvPr id="295" name="Rectangle 294">
                <a:extLst>
                  <a:ext uri="{FF2B5EF4-FFF2-40B4-BE49-F238E27FC236}">
                    <a16:creationId xmlns:a16="http://schemas.microsoft.com/office/drawing/2014/main" id="{D1F54841-3B01-42B5-8D57-CE1FDAE262E1}"/>
                  </a:ext>
                </a:extLst>
              </p:cNvPr>
              <p:cNvSpPr/>
              <p:nvPr/>
            </p:nvSpPr>
            <p:spPr>
              <a:xfrm>
                <a:off x="13572023" y="3714899"/>
                <a:ext cx="1451299" cy="1652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Dapagliflozin</a:t>
                </a:r>
              </a:p>
            </p:txBody>
          </p:sp>
          <p:cxnSp>
            <p:nvCxnSpPr>
              <p:cNvPr id="296" name="Straight Connector 295">
                <a:extLst>
                  <a:ext uri="{FF2B5EF4-FFF2-40B4-BE49-F238E27FC236}">
                    <a16:creationId xmlns:a16="http://schemas.microsoft.com/office/drawing/2014/main" id="{D2ACAC68-277B-4F72-A5B8-88823235339F}"/>
                  </a:ext>
                </a:extLst>
              </p:cNvPr>
              <p:cNvCxnSpPr/>
              <p:nvPr/>
            </p:nvCxnSpPr>
            <p:spPr>
              <a:xfrm>
                <a:off x="13351460" y="3600992"/>
                <a:ext cx="1509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7BD61C7-F53E-482E-AB6E-D43473F2E515}"/>
                  </a:ext>
                </a:extLst>
              </p:cNvPr>
              <p:cNvCxnSpPr/>
              <p:nvPr/>
            </p:nvCxnSpPr>
            <p:spPr>
              <a:xfrm>
                <a:off x="13351460" y="3799468"/>
                <a:ext cx="15099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6FA7D97-B3A0-4557-9847-83AC1BC751E4}"/>
                </a:ext>
              </a:extLst>
            </p:cNvPr>
            <p:cNvGrpSpPr/>
            <p:nvPr/>
          </p:nvGrpSpPr>
          <p:grpSpPr>
            <a:xfrm>
              <a:off x="6556248" y="1990142"/>
              <a:ext cx="5292085" cy="2600146"/>
              <a:chOff x="6556248" y="1990142"/>
              <a:chExt cx="5292085" cy="2600146"/>
            </a:xfrm>
          </p:grpSpPr>
          <p:sp>
            <p:nvSpPr>
              <p:cNvPr id="249" name="Rectangle 248">
                <a:extLst>
                  <a:ext uri="{FF2B5EF4-FFF2-40B4-BE49-F238E27FC236}">
                    <a16:creationId xmlns:a16="http://schemas.microsoft.com/office/drawing/2014/main" id="{A228394C-186A-4CA7-A7C2-874338262C36}"/>
                  </a:ext>
                </a:extLst>
              </p:cNvPr>
              <p:cNvSpPr/>
              <p:nvPr/>
            </p:nvSpPr>
            <p:spPr>
              <a:xfrm>
                <a:off x="6870906" y="4366116"/>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0</a:t>
                </a:r>
              </a:p>
            </p:txBody>
          </p:sp>
          <p:sp>
            <p:nvSpPr>
              <p:cNvPr id="250" name="Rectangle 249">
                <a:extLst>
                  <a:ext uri="{FF2B5EF4-FFF2-40B4-BE49-F238E27FC236}">
                    <a16:creationId xmlns:a16="http://schemas.microsoft.com/office/drawing/2014/main" id="{DE1F518F-3C44-470B-933F-D4B305F3D692}"/>
                  </a:ext>
                </a:extLst>
              </p:cNvPr>
              <p:cNvSpPr/>
              <p:nvPr/>
            </p:nvSpPr>
            <p:spPr>
              <a:xfrm>
                <a:off x="8050722" y="4375419"/>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8</a:t>
                </a:r>
              </a:p>
            </p:txBody>
          </p:sp>
          <p:sp>
            <p:nvSpPr>
              <p:cNvPr id="251" name="Rectangle 250">
                <a:extLst>
                  <a:ext uri="{FF2B5EF4-FFF2-40B4-BE49-F238E27FC236}">
                    <a16:creationId xmlns:a16="http://schemas.microsoft.com/office/drawing/2014/main" id="{81E4CA70-E914-4F4E-A2F6-50EFE6F68FC3}"/>
                  </a:ext>
                </a:extLst>
              </p:cNvPr>
              <p:cNvSpPr/>
              <p:nvPr/>
            </p:nvSpPr>
            <p:spPr>
              <a:xfrm>
                <a:off x="8640630" y="4375419"/>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12</a:t>
                </a:r>
              </a:p>
            </p:txBody>
          </p:sp>
          <p:sp>
            <p:nvSpPr>
              <p:cNvPr id="252" name="Rectangle 251">
                <a:extLst>
                  <a:ext uri="{FF2B5EF4-FFF2-40B4-BE49-F238E27FC236}">
                    <a16:creationId xmlns:a16="http://schemas.microsoft.com/office/drawing/2014/main" id="{91BFA318-12E2-45D9-ADEC-28A82B062D91}"/>
                  </a:ext>
                </a:extLst>
              </p:cNvPr>
              <p:cNvSpPr/>
              <p:nvPr/>
            </p:nvSpPr>
            <p:spPr>
              <a:xfrm>
                <a:off x="9230538" y="4375419"/>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16</a:t>
                </a:r>
              </a:p>
            </p:txBody>
          </p:sp>
          <p:sp>
            <p:nvSpPr>
              <p:cNvPr id="253" name="Rectangle 252">
                <a:extLst>
                  <a:ext uri="{FF2B5EF4-FFF2-40B4-BE49-F238E27FC236}">
                    <a16:creationId xmlns:a16="http://schemas.microsoft.com/office/drawing/2014/main" id="{96573278-E551-4444-9500-53F1BF6E8485}"/>
                  </a:ext>
                </a:extLst>
              </p:cNvPr>
              <p:cNvSpPr/>
              <p:nvPr/>
            </p:nvSpPr>
            <p:spPr>
              <a:xfrm>
                <a:off x="9820445" y="4366116"/>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20</a:t>
                </a:r>
              </a:p>
            </p:txBody>
          </p:sp>
          <p:sp>
            <p:nvSpPr>
              <p:cNvPr id="254" name="Rectangle 253">
                <a:extLst>
                  <a:ext uri="{FF2B5EF4-FFF2-40B4-BE49-F238E27FC236}">
                    <a16:creationId xmlns:a16="http://schemas.microsoft.com/office/drawing/2014/main" id="{E674AB53-C6F7-4054-B0A0-85F4E69FB29A}"/>
                  </a:ext>
                </a:extLst>
              </p:cNvPr>
              <p:cNvSpPr/>
              <p:nvPr/>
            </p:nvSpPr>
            <p:spPr>
              <a:xfrm>
                <a:off x="10410353" y="4366116"/>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24</a:t>
                </a:r>
              </a:p>
            </p:txBody>
          </p:sp>
          <p:sp>
            <p:nvSpPr>
              <p:cNvPr id="255" name="Rectangle 254">
                <a:extLst>
                  <a:ext uri="{FF2B5EF4-FFF2-40B4-BE49-F238E27FC236}">
                    <a16:creationId xmlns:a16="http://schemas.microsoft.com/office/drawing/2014/main" id="{B41FCE5D-0BEC-46A9-86A8-C1586297FAC7}"/>
                  </a:ext>
                </a:extLst>
              </p:cNvPr>
              <p:cNvSpPr/>
              <p:nvPr/>
            </p:nvSpPr>
            <p:spPr>
              <a:xfrm>
                <a:off x="11000261" y="4366116"/>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28</a:t>
                </a:r>
              </a:p>
            </p:txBody>
          </p:sp>
          <p:sp>
            <p:nvSpPr>
              <p:cNvPr id="256" name="Rectangle 255">
                <a:extLst>
                  <a:ext uri="{FF2B5EF4-FFF2-40B4-BE49-F238E27FC236}">
                    <a16:creationId xmlns:a16="http://schemas.microsoft.com/office/drawing/2014/main" id="{A9F4CD09-7405-4AB8-9246-AA42BD00A06B}"/>
                  </a:ext>
                </a:extLst>
              </p:cNvPr>
              <p:cNvSpPr/>
              <p:nvPr/>
            </p:nvSpPr>
            <p:spPr>
              <a:xfrm>
                <a:off x="11590169" y="4366116"/>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32</a:t>
                </a:r>
              </a:p>
            </p:txBody>
          </p:sp>
          <p:sp>
            <p:nvSpPr>
              <p:cNvPr id="257" name="Rectangle 256">
                <a:extLst>
                  <a:ext uri="{FF2B5EF4-FFF2-40B4-BE49-F238E27FC236}">
                    <a16:creationId xmlns:a16="http://schemas.microsoft.com/office/drawing/2014/main" id="{820116BA-1230-4FFD-B782-473C108BDFD4}"/>
                  </a:ext>
                </a:extLst>
              </p:cNvPr>
              <p:cNvSpPr/>
              <p:nvPr/>
            </p:nvSpPr>
            <p:spPr>
              <a:xfrm>
                <a:off x="6556248" y="4172400"/>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0</a:t>
                </a:r>
              </a:p>
            </p:txBody>
          </p:sp>
          <p:sp>
            <p:nvSpPr>
              <p:cNvPr id="258" name="Rectangle 257">
                <a:extLst>
                  <a:ext uri="{FF2B5EF4-FFF2-40B4-BE49-F238E27FC236}">
                    <a16:creationId xmlns:a16="http://schemas.microsoft.com/office/drawing/2014/main" id="{E730FF90-4CF7-4DED-BB59-B95E69E69A41}"/>
                  </a:ext>
                </a:extLst>
              </p:cNvPr>
              <p:cNvSpPr/>
              <p:nvPr/>
            </p:nvSpPr>
            <p:spPr>
              <a:xfrm>
                <a:off x="6556248" y="1990142"/>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24</a:t>
                </a:r>
              </a:p>
            </p:txBody>
          </p:sp>
          <p:grpSp>
            <p:nvGrpSpPr>
              <p:cNvPr id="259" name="Group 258">
                <a:extLst>
                  <a:ext uri="{FF2B5EF4-FFF2-40B4-BE49-F238E27FC236}">
                    <a16:creationId xmlns:a16="http://schemas.microsoft.com/office/drawing/2014/main" id="{7F6171B5-336F-48B1-BCE7-5F5300E5BE18}"/>
                  </a:ext>
                </a:extLst>
              </p:cNvPr>
              <p:cNvGrpSpPr/>
              <p:nvPr/>
            </p:nvGrpSpPr>
            <p:grpSpPr>
              <a:xfrm>
                <a:off x="6941722" y="2096146"/>
                <a:ext cx="4769977" cy="2262463"/>
                <a:chOff x="13200144" y="2092516"/>
                <a:chExt cx="4765838" cy="2259906"/>
              </a:xfrm>
            </p:grpSpPr>
            <p:sp>
              <p:nvSpPr>
                <p:cNvPr id="272" name="Line 97">
                  <a:extLst>
                    <a:ext uri="{FF2B5EF4-FFF2-40B4-BE49-F238E27FC236}">
                      <a16:creationId xmlns:a16="http://schemas.microsoft.com/office/drawing/2014/main" id="{AC0F433D-FF8B-483E-B61A-938F60E8DFE9}"/>
                    </a:ext>
                  </a:extLst>
                </p:cNvPr>
                <p:cNvSpPr>
                  <a:spLocks noChangeShapeType="1"/>
                </p:cNvSpPr>
                <p:nvPr/>
              </p:nvSpPr>
              <p:spPr bwMode="auto">
                <a:xfrm>
                  <a:off x="13252581" y="2092516"/>
                  <a:ext cx="0" cy="2244356"/>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3" name="Line 98">
                  <a:extLst>
                    <a:ext uri="{FF2B5EF4-FFF2-40B4-BE49-F238E27FC236}">
                      <a16:creationId xmlns:a16="http://schemas.microsoft.com/office/drawing/2014/main" id="{85EF083B-4582-442A-AC1F-CCC77DBA4E24}"/>
                    </a:ext>
                  </a:extLst>
                </p:cNvPr>
                <p:cNvSpPr>
                  <a:spLocks noChangeShapeType="1"/>
                </p:cNvSpPr>
                <p:nvPr/>
              </p:nvSpPr>
              <p:spPr bwMode="auto">
                <a:xfrm>
                  <a:off x="13200144" y="4277898"/>
                  <a:ext cx="4762302" cy="0"/>
                </a:xfrm>
                <a:prstGeom prst="line">
                  <a:avLst/>
                </a:prstGeom>
                <a:noFill/>
                <a:ln w="12700" cap="sq">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4" name="Line 99">
                  <a:extLst>
                    <a:ext uri="{FF2B5EF4-FFF2-40B4-BE49-F238E27FC236}">
                      <a16:creationId xmlns:a16="http://schemas.microsoft.com/office/drawing/2014/main" id="{ADFDFED7-3ACD-492B-9FD6-0D7392BD02F7}"/>
                    </a:ext>
                  </a:extLst>
                </p:cNvPr>
                <p:cNvSpPr>
                  <a:spLocks noChangeShapeType="1"/>
                </p:cNvSpPr>
                <p:nvPr/>
              </p:nvSpPr>
              <p:spPr bwMode="auto">
                <a:xfrm>
                  <a:off x="14430931"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5" name="Line 100">
                  <a:extLst>
                    <a:ext uri="{FF2B5EF4-FFF2-40B4-BE49-F238E27FC236}">
                      <a16:creationId xmlns:a16="http://schemas.microsoft.com/office/drawing/2014/main" id="{64C962C0-5E2A-4C74-AB95-DDB9A93E9FE1}"/>
                    </a:ext>
                  </a:extLst>
                </p:cNvPr>
                <p:cNvSpPr>
                  <a:spLocks noChangeShapeType="1"/>
                </p:cNvSpPr>
                <p:nvPr/>
              </p:nvSpPr>
              <p:spPr bwMode="auto">
                <a:xfrm>
                  <a:off x="15020106"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6" name="Line 101">
                  <a:extLst>
                    <a:ext uri="{FF2B5EF4-FFF2-40B4-BE49-F238E27FC236}">
                      <a16:creationId xmlns:a16="http://schemas.microsoft.com/office/drawing/2014/main" id="{42649B1A-3589-455C-986F-331CC9344BFA}"/>
                    </a:ext>
                  </a:extLst>
                </p:cNvPr>
                <p:cNvSpPr>
                  <a:spLocks noChangeShapeType="1"/>
                </p:cNvSpPr>
                <p:nvPr/>
              </p:nvSpPr>
              <p:spPr bwMode="auto">
                <a:xfrm>
                  <a:off x="15609281"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7" name="Line 102">
                  <a:extLst>
                    <a:ext uri="{FF2B5EF4-FFF2-40B4-BE49-F238E27FC236}">
                      <a16:creationId xmlns:a16="http://schemas.microsoft.com/office/drawing/2014/main" id="{573A7581-CAF7-410E-AF4A-9569E10A1401}"/>
                    </a:ext>
                  </a:extLst>
                </p:cNvPr>
                <p:cNvSpPr>
                  <a:spLocks noChangeShapeType="1"/>
                </p:cNvSpPr>
                <p:nvPr/>
              </p:nvSpPr>
              <p:spPr bwMode="auto">
                <a:xfrm>
                  <a:off x="16198456"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8" name="Line 103">
                  <a:extLst>
                    <a:ext uri="{FF2B5EF4-FFF2-40B4-BE49-F238E27FC236}">
                      <a16:creationId xmlns:a16="http://schemas.microsoft.com/office/drawing/2014/main" id="{6B091398-EFAC-4630-8CD2-6561F9200851}"/>
                    </a:ext>
                  </a:extLst>
                </p:cNvPr>
                <p:cNvSpPr>
                  <a:spLocks noChangeShapeType="1"/>
                </p:cNvSpPr>
                <p:nvPr/>
              </p:nvSpPr>
              <p:spPr bwMode="auto">
                <a:xfrm>
                  <a:off x="16787631"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79" name="Line 104">
                  <a:extLst>
                    <a:ext uri="{FF2B5EF4-FFF2-40B4-BE49-F238E27FC236}">
                      <a16:creationId xmlns:a16="http://schemas.microsoft.com/office/drawing/2014/main" id="{CC65E855-9DF6-4A9D-97BF-436FC52B1324}"/>
                    </a:ext>
                  </a:extLst>
                </p:cNvPr>
                <p:cNvSpPr>
                  <a:spLocks noChangeShapeType="1"/>
                </p:cNvSpPr>
                <p:nvPr/>
              </p:nvSpPr>
              <p:spPr bwMode="auto">
                <a:xfrm>
                  <a:off x="17376806"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0" name="Line 105">
                  <a:extLst>
                    <a:ext uri="{FF2B5EF4-FFF2-40B4-BE49-F238E27FC236}">
                      <a16:creationId xmlns:a16="http://schemas.microsoft.com/office/drawing/2014/main" id="{28638EA2-D768-4F5C-8F09-D8E7FA446FD3}"/>
                    </a:ext>
                  </a:extLst>
                </p:cNvPr>
                <p:cNvSpPr>
                  <a:spLocks noChangeShapeType="1"/>
                </p:cNvSpPr>
                <p:nvPr/>
              </p:nvSpPr>
              <p:spPr bwMode="auto">
                <a:xfrm>
                  <a:off x="17965982" y="4279679"/>
                  <a:ext cx="0" cy="70245"/>
                </a:xfrm>
                <a:prstGeom prst="line">
                  <a:avLst/>
                </a:prstGeom>
                <a:noFill/>
                <a:ln w="12700" cap="sq">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1" name="Line 109">
                  <a:extLst>
                    <a:ext uri="{FF2B5EF4-FFF2-40B4-BE49-F238E27FC236}">
                      <a16:creationId xmlns:a16="http://schemas.microsoft.com/office/drawing/2014/main" id="{A1A4531A-77FD-406E-8E96-BBA504FAC356}"/>
                    </a:ext>
                  </a:extLst>
                </p:cNvPr>
                <p:cNvSpPr>
                  <a:spLocks noChangeShapeType="1"/>
                </p:cNvSpPr>
                <p:nvPr/>
              </p:nvSpPr>
              <p:spPr bwMode="auto">
                <a:xfrm>
                  <a:off x="13200144" y="2092516"/>
                  <a:ext cx="55679"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2" name="Line 110">
                  <a:extLst>
                    <a:ext uri="{FF2B5EF4-FFF2-40B4-BE49-F238E27FC236}">
                      <a16:creationId xmlns:a16="http://schemas.microsoft.com/office/drawing/2014/main" id="{0E484678-5C0F-47BC-B103-BA8023887F7A}"/>
                    </a:ext>
                  </a:extLst>
                </p:cNvPr>
                <p:cNvSpPr>
                  <a:spLocks noChangeShapeType="1"/>
                </p:cNvSpPr>
                <p:nvPr/>
              </p:nvSpPr>
              <p:spPr bwMode="auto">
                <a:xfrm>
                  <a:off x="13200145" y="2453315"/>
                  <a:ext cx="50654"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4" name="Line 112">
                  <a:extLst>
                    <a:ext uri="{FF2B5EF4-FFF2-40B4-BE49-F238E27FC236}">
                      <a16:creationId xmlns:a16="http://schemas.microsoft.com/office/drawing/2014/main" id="{DB873F23-5C01-4445-A601-D25EF9AB5C70}"/>
                    </a:ext>
                  </a:extLst>
                </p:cNvPr>
                <p:cNvSpPr>
                  <a:spLocks noChangeShapeType="1"/>
                </p:cNvSpPr>
                <p:nvPr/>
              </p:nvSpPr>
              <p:spPr bwMode="auto">
                <a:xfrm>
                  <a:off x="13200145" y="3184368"/>
                  <a:ext cx="50654"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5" name="Line 113">
                  <a:extLst>
                    <a:ext uri="{FF2B5EF4-FFF2-40B4-BE49-F238E27FC236}">
                      <a16:creationId xmlns:a16="http://schemas.microsoft.com/office/drawing/2014/main" id="{CCCFC0EB-0207-47B9-B921-ADEBE5F5EEE2}"/>
                    </a:ext>
                  </a:extLst>
                </p:cNvPr>
                <p:cNvSpPr>
                  <a:spLocks noChangeShapeType="1"/>
                </p:cNvSpPr>
                <p:nvPr/>
              </p:nvSpPr>
              <p:spPr bwMode="auto">
                <a:xfrm>
                  <a:off x="13200145" y="3544771"/>
                  <a:ext cx="50654"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7" name="Line 99">
                  <a:extLst>
                    <a:ext uri="{FF2B5EF4-FFF2-40B4-BE49-F238E27FC236}">
                      <a16:creationId xmlns:a16="http://schemas.microsoft.com/office/drawing/2014/main" id="{29E9C052-5FC1-45B8-BC95-1F7167EF7F06}"/>
                    </a:ext>
                  </a:extLst>
                </p:cNvPr>
                <p:cNvSpPr>
                  <a:spLocks noChangeShapeType="1"/>
                </p:cNvSpPr>
                <p:nvPr/>
              </p:nvSpPr>
              <p:spPr bwMode="auto">
                <a:xfrm>
                  <a:off x="13841756" y="4282177"/>
                  <a:ext cx="0" cy="70245"/>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89" name="Line 111">
                  <a:extLst>
                    <a:ext uri="{FF2B5EF4-FFF2-40B4-BE49-F238E27FC236}">
                      <a16:creationId xmlns:a16="http://schemas.microsoft.com/office/drawing/2014/main" id="{D0975F9E-833B-4A12-9425-D031E7500F82}"/>
                    </a:ext>
                  </a:extLst>
                </p:cNvPr>
                <p:cNvSpPr>
                  <a:spLocks noChangeShapeType="1"/>
                </p:cNvSpPr>
                <p:nvPr/>
              </p:nvSpPr>
              <p:spPr bwMode="auto">
                <a:xfrm>
                  <a:off x="13200145" y="2820548"/>
                  <a:ext cx="50654"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sp>
              <p:nvSpPr>
                <p:cNvPr id="293" name="Line 113">
                  <a:extLst>
                    <a:ext uri="{FF2B5EF4-FFF2-40B4-BE49-F238E27FC236}">
                      <a16:creationId xmlns:a16="http://schemas.microsoft.com/office/drawing/2014/main" id="{781291EE-DFAF-47E2-93B2-1ED414C065F5}"/>
                    </a:ext>
                  </a:extLst>
                </p:cNvPr>
                <p:cNvSpPr>
                  <a:spLocks noChangeShapeType="1"/>
                </p:cNvSpPr>
                <p:nvPr/>
              </p:nvSpPr>
              <p:spPr bwMode="auto">
                <a:xfrm>
                  <a:off x="13200145" y="3906511"/>
                  <a:ext cx="50654" cy="0"/>
                </a:xfrm>
                <a:prstGeom prst="line">
                  <a:avLst/>
                </a:prstGeom>
                <a:noFill/>
                <a:ln w="12700" cap="flat">
                  <a:solidFill>
                    <a:srgbClr val="53585A"/>
                  </a:solidFill>
                  <a:prstDash val="solid"/>
                  <a:miter lim="800000"/>
                  <a:headEnd/>
                  <a:tailEnd/>
                </a:ln>
                <a:extLst>
                  <a:ext uri="{909E8E84-426E-40DD-AFC4-6F175D3DCCD1}">
                    <a14:hiddenFill xmlns:a14="http://schemas.microsoft.com/office/drawing/2010/main">
                      <a:noFill/>
                    </a14:hiddenFill>
                  </a:ext>
                </a:extLst>
              </p:spPr>
              <p:txBody>
                <a:bodyPr vert="horz" wrap="square" lIns="162475" tIns="81238" rIns="162475" bIns="81238" numCol="1" anchor="t" anchorCtr="0" compatLnSpc="1">
                  <a:prstTxWarp prst="textNoShape">
                    <a:avLst/>
                  </a:prstTxWarp>
                </a:bodyPr>
                <a:lstStyle/>
                <a:p>
                  <a:pPr marL="0" marR="0" lvl="0" indent="0" algn="l" defTabSz="162466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53585A"/>
                    </a:solidFill>
                    <a:effectLst/>
                    <a:uLnTx/>
                    <a:uFillTx/>
                    <a:latin typeface="Arial" panose="020B0604020202020204"/>
                    <a:ea typeface="ＭＳ Ｐゴシック" charset="0"/>
                    <a:cs typeface="+mn-cs"/>
                  </a:endParaRPr>
                </a:p>
              </p:txBody>
            </p:sp>
          </p:grpSp>
          <p:sp>
            <p:nvSpPr>
              <p:cNvPr id="260" name="Rectangle 259">
                <a:extLst>
                  <a:ext uri="{FF2B5EF4-FFF2-40B4-BE49-F238E27FC236}">
                    <a16:creationId xmlns:a16="http://schemas.microsoft.com/office/drawing/2014/main" id="{CD3549E6-B781-4725-AF77-017BFF3F8B01}"/>
                  </a:ext>
                </a:extLst>
              </p:cNvPr>
              <p:cNvSpPr/>
              <p:nvPr/>
            </p:nvSpPr>
            <p:spPr>
              <a:xfrm>
                <a:off x="7460814" y="4375419"/>
                <a:ext cx="258164" cy="2148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4</a:t>
                </a:r>
              </a:p>
            </p:txBody>
          </p:sp>
          <p:sp>
            <p:nvSpPr>
              <p:cNvPr id="262" name="Rectangle 261">
                <a:extLst>
                  <a:ext uri="{FF2B5EF4-FFF2-40B4-BE49-F238E27FC236}">
                    <a16:creationId xmlns:a16="http://schemas.microsoft.com/office/drawing/2014/main" id="{470CE91C-6153-46CA-A4EE-BB00FD0427E6}"/>
                  </a:ext>
                </a:extLst>
              </p:cNvPr>
              <p:cNvSpPr/>
              <p:nvPr/>
            </p:nvSpPr>
            <p:spPr>
              <a:xfrm>
                <a:off x="6556248" y="2352292"/>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20</a:t>
                </a:r>
              </a:p>
            </p:txBody>
          </p:sp>
          <p:sp>
            <p:nvSpPr>
              <p:cNvPr id="264" name="Rectangle 263">
                <a:extLst>
                  <a:ext uri="{FF2B5EF4-FFF2-40B4-BE49-F238E27FC236}">
                    <a16:creationId xmlns:a16="http://schemas.microsoft.com/office/drawing/2014/main" id="{4A3EF58A-3FFB-4D84-BC48-F0C0FA607B83}"/>
                  </a:ext>
                </a:extLst>
              </p:cNvPr>
              <p:cNvSpPr/>
              <p:nvPr/>
            </p:nvSpPr>
            <p:spPr>
              <a:xfrm>
                <a:off x="6556248" y="2734561"/>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16</a:t>
                </a:r>
              </a:p>
            </p:txBody>
          </p:sp>
          <p:sp>
            <p:nvSpPr>
              <p:cNvPr id="266" name="Rectangle 265">
                <a:extLst>
                  <a:ext uri="{FF2B5EF4-FFF2-40B4-BE49-F238E27FC236}">
                    <a16:creationId xmlns:a16="http://schemas.microsoft.com/office/drawing/2014/main" id="{48C84465-7120-49DD-8C3D-52BFFFC07F4E}"/>
                  </a:ext>
                </a:extLst>
              </p:cNvPr>
              <p:cNvSpPr/>
              <p:nvPr/>
            </p:nvSpPr>
            <p:spPr>
              <a:xfrm>
                <a:off x="6556248" y="3086651"/>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12</a:t>
                </a:r>
              </a:p>
            </p:txBody>
          </p:sp>
          <p:sp>
            <p:nvSpPr>
              <p:cNvPr id="268" name="Rectangle 267">
                <a:extLst>
                  <a:ext uri="{FF2B5EF4-FFF2-40B4-BE49-F238E27FC236}">
                    <a16:creationId xmlns:a16="http://schemas.microsoft.com/office/drawing/2014/main" id="{A2435FA1-2766-436D-86A6-C418DDF6CD2C}"/>
                  </a:ext>
                </a:extLst>
              </p:cNvPr>
              <p:cNvSpPr/>
              <p:nvPr/>
            </p:nvSpPr>
            <p:spPr>
              <a:xfrm>
                <a:off x="6556248" y="3443771"/>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8</a:t>
                </a:r>
              </a:p>
            </p:txBody>
          </p:sp>
          <p:sp>
            <p:nvSpPr>
              <p:cNvPr id="270" name="Rectangle 269">
                <a:extLst>
                  <a:ext uri="{FF2B5EF4-FFF2-40B4-BE49-F238E27FC236}">
                    <a16:creationId xmlns:a16="http://schemas.microsoft.com/office/drawing/2014/main" id="{4670C7D0-EEF6-4276-8261-877171289D2C}"/>
                  </a:ext>
                </a:extLst>
              </p:cNvPr>
              <p:cNvSpPr/>
              <p:nvPr/>
            </p:nvSpPr>
            <p:spPr>
              <a:xfrm>
                <a:off x="6556248" y="3805920"/>
                <a:ext cx="321521" cy="21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4</a:t>
                </a:r>
              </a:p>
            </p:txBody>
          </p:sp>
        </p:grpSp>
        <p:grpSp>
          <p:nvGrpSpPr>
            <p:cNvPr id="241" name="Group 240">
              <a:extLst>
                <a:ext uri="{FF2B5EF4-FFF2-40B4-BE49-F238E27FC236}">
                  <a16:creationId xmlns:a16="http://schemas.microsoft.com/office/drawing/2014/main" id="{1C637050-53F8-40EF-9CF3-F45B977FCF85}"/>
                </a:ext>
              </a:extLst>
            </p:cNvPr>
            <p:cNvGrpSpPr/>
            <p:nvPr/>
          </p:nvGrpSpPr>
          <p:grpSpPr>
            <a:xfrm>
              <a:off x="7093341" y="2716158"/>
              <a:ext cx="4612670" cy="1547835"/>
              <a:chOff x="657842" y="1873155"/>
              <a:chExt cx="10192128" cy="3419182"/>
            </a:xfrm>
          </p:grpSpPr>
          <p:sp>
            <p:nvSpPr>
              <p:cNvPr id="245" name="Freeform: Shape 244">
                <a:extLst>
                  <a:ext uri="{FF2B5EF4-FFF2-40B4-BE49-F238E27FC236}">
                    <a16:creationId xmlns:a16="http://schemas.microsoft.com/office/drawing/2014/main" id="{22747139-91BA-4670-85B2-4506DB9F6E57}"/>
                  </a:ext>
                </a:extLst>
              </p:cNvPr>
              <p:cNvSpPr/>
              <p:nvPr/>
            </p:nvSpPr>
            <p:spPr>
              <a:xfrm>
                <a:off x="5759355" y="1873155"/>
                <a:ext cx="5090615" cy="2538484"/>
              </a:xfrm>
              <a:custGeom>
                <a:avLst/>
                <a:gdLst>
                  <a:gd name="connsiteX0" fmla="*/ 5090615 w 5090615"/>
                  <a:gd name="connsiteY0" fmla="*/ 0 h 2538484"/>
                  <a:gd name="connsiteX1" fmla="*/ 5090615 w 5090615"/>
                  <a:gd name="connsiteY1" fmla="*/ 105770 h 2538484"/>
                  <a:gd name="connsiteX2" fmla="*/ 4926842 w 5090615"/>
                  <a:gd name="connsiteY2" fmla="*/ 105770 h 2538484"/>
                  <a:gd name="connsiteX3" fmla="*/ 4926842 w 5090615"/>
                  <a:gd name="connsiteY3" fmla="*/ 252484 h 2538484"/>
                  <a:gd name="connsiteX4" fmla="*/ 4701654 w 5090615"/>
                  <a:gd name="connsiteY4" fmla="*/ 252484 h 2538484"/>
                  <a:gd name="connsiteX5" fmla="*/ 4701654 w 5090615"/>
                  <a:gd name="connsiteY5" fmla="*/ 300251 h 2538484"/>
                  <a:gd name="connsiteX6" fmla="*/ 4640239 w 5090615"/>
                  <a:gd name="connsiteY6" fmla="*/ 300251 h 2538484"/>
                  <a:gd name="connsiteX7" fmla="*/ 4640239 w 5090615"/>
                  <a:gd name="connsiteY7" fmla="*/ 368490 h 2538484"/>
                  <a:gd name="connsiteX8" fmla="*/ 3991970 w 5090615"/>
                  <a:gd name="connsiteY8" fmla="*/ 368490 h 2538484"/>
                  <a:gd name="connsiteX9" fmla="*/ 3991970 w 5090615"/>
                  <a:gd name="connsiteY9" fmla="*/ 443552 h 2538484"/>
                  <a:gd name="connsiteX10" fmla="*/ 3930555 w 5090615"/>
                  <a:gd name="connsiteY10" fmla="*/ 443552 h 2538484"/>
                  <a:gd name="connsiteX11" fmla="*/ 3930555 w 5090615"/>
                  <a:gd name="connsiteY11" fmla="*/ 562970 h 2538484"/>
                  <a:gd name="connsiteX12" fmla="*/ 3882788 w 5090615"/>
                  <a:gd name="connsiteY12" fmla="*/ 562970 h 2538484"/>
                  <a:gd name="connsiteX13" fmla="*/ 3882788 w 5090615"/>
                  <a:gd name="connsiteY13" fmla="*/ 597090 h 2538484"/>
                  <a:gd name="connsiteX14" fmla="*/ 3848669 w 5090615"/>
                  <a:gd name="connsiteY14" fmla="*/ 597090 h 2538484"/>
                  <a:gd name="connsiteX15" fmla="*/ 3848669 w 5090615"/>
                  <a:gd name="connsiteY15" fmla="*/ 736979 h 2538484"/>
                  <a:gd name="connsiteX16" fmla="*/ 3783842 w 5090615"/>
                  <a:gd name="connsiteY16" fmla="*/ 736979 h 2538484"/>
                  <a:gd name="connsiteX17" fmla="*/ 3783842 w 5090615"/>
                  <a:gd name="connsiteY17" fmla="*/ 822278 h 2538484"/>
                  <a:gd name="connsiteX18" fmla="*/ 3698544 w 5090615"/>
                  <a:gd name="connsiteY18" fmla="*/ 822278 h 2538484"/>
                  <a:gd name="connsiteX19" fmla="*/ 3698544 w 5090615"/>
                  <a:gd name="connsiteY19" fmla="*/ 890517 h 2538484"/>
                  <a:gd name="connsiteX20" fmla="*/ 3599597 w 5090615"/>
                  <a:gd name="connsiteY20" fmla="*/ 890517 h 2538484"/>
                  <a:gd name="connsiteX21" fmla="*/ 3599597 w 5090615"/>
                  <a:gd name="connsiteY21" fmla="*/ 928048 h 2538484"/>
                  <a:gd name="connsiteX22" fmla="*/ 3224284 w 5090615"/>
                  <a:gd name="connsiteY22" fmla="*/ 928048 h 2538484"/>
                  <a:gd name="connsiteX23" fmla="*/ 3224284 w 5090615"/>
                  <a:gd name="connsiteY23" fmla="*/ 975815 h 2538484"/>
                  <a:gd name="connsiteX24" fmla="*/ 2644254 w 5090615"/>
                  <a:gd name="connsiteY24" fmla="*/ 975815 h 2538484"/>
                  <a:gd name="connsiteX25" fmla="*/ 2644254 w 5090615"/>
                  <a:gd name="connsiteY25" fmla="*/ 1050878 h 2538484"/>
                  <a:gd name="connsiteX26" fmla="*/ 2576015 w 5090615"/>
                  <a:gd name="connsiteY26" fmla="*/ 1050878 h 2538484"/>
                  <a:gd name="connsiteX27" fmla="*/ 2576015 w 5090615"/>
                  <a:gd name="connsiteY27" fmla="*/ 1102057 h 2538484"/>
                  <a:gd name="connsiteX28" fmla="*/ 2531660 w 5090615"/>
                  <a:gd name="connsiteY28" fmla="*/ 1102057 h 2538484"/>
                  <a:gd name="connsiteX29" fmla="*/ 2531660 w 5090615"/>
                  <a:gd name="connsiteY29" fmla="*/ 1313597 h 2538484"/>
                  <a:gd name="connsiteX30" fmla="*/ 2487305 w 5090615"/>
                  <a:gd name="connsiteY30" fmla="*/ 1313597 h 2538484"/>
                  <a:gd name="connsiteX31" fmla="*/ 2487305 w 5090615"/>
                  <a:gd name="connsiteY31" fmla="*/ 1412544 h 2538484"/>
                  <a:gd name="connsiteX32" fmla="*/ 2439538 w 5090615"/>
                  <a:gd name="connsiteY32" fmla="*/ 1412544 h 2538484"/>
                  <a:gd name="connsiteX33" fmla="*/ 2439538 w 5090615"/>
                  <a:gd name="connsiteY33" fmla="*/ 1583141 h 2538484"/>
                  <a:gd name="connsiteX34" fmla="*/ 2391770 w 5090615"/>
                  <a:gd name="connsiteY34" fmla="*/ 1583141 h 2538484"/>
                  <a:gd name="connsiteX35" fmla="*/ 2391770 w 5090615"/>
                  <a:gd name="connsiteY35" fmla="*/ 1668439 h 2538484"/>
                  <a:gd name="connsiteX36" fmla="*/ 2200702 w 5090615"/>
                  <a:gd name="connsiteY36" fmla="*/ 1668439 h 2538484"/>
                  <a:gd name="connsiteX37" fmla="*/ 2200702 w 5090615"/>
                  <a:gd name="connsiteY37" fmla="*/ 1695735 h 2538484"/>
                  <a:gd name="connsiteX38" fmla="*/ 2146111 w 5090615"/>
                  <a:gd name="connsiteY38" fmla="*/ 1695735 h 2538484"/>
                  <a:gd name="connsiteX39" fmla="*/ 2146111 w 5090615"/>
                  <a:gd name="connsiteY39" fmla="*/ 1736678 h 2538484"/>
                  <a:gd name="connsiteX40" fmla="*/ 1552433 w 5090615"/>
                  <a:gd name="connsiteY40" fmla="*/ 1736678 h 2538484"/>
                  <a:gd name="connsiteX41" fmla="*/ 1552433 w 5090615"/>
                  <a:gd name="connsiteY41" fmla="*/ 1767385 h 2538484"/>
                  <a:gd name="connsiteX42" fmla="*/ 1494430 w 5090615"/>
                  <a:gd name="connsiteY42" fmla="*/ 1767385 h 2538484"/>
                  <a:gd name="connsiteX43" fmla="*/ 1494430 w 5090615"/>
                  <a:gd name="connsiteY43" fmla="*/ 1825388 h 2538484"/>
                  <a:gd name="connsiteX44" fmla="*/ 1450075 w 5090615"/>
                  <a:gd name="connsiteY44" fmla="*/ 1825388 h 2538484"/>
                  <a:gd name="connsiteX45" fmla="*/ 1364776 w 5090615"/>
                  <a:gd name="connsiteY45" fmla="*/ 1825388 h 2538484"/>
                  <a:gd name="connsiteX46" fmla="*/ 1364776 w 5090615"/>
                  <a:gd name="connsiteY46" fmla="*/ 1866332 h 2538484"/>
                  <a:gd name="connsiteX47" fmla="*/ 1306773 w 5090615"/>
                  <a:gd name="connsiteY47" fmla="*/ 1866332 h 2538484"/>
                  <a:gd name="connsiteX48" fmla="*/ 1306773 w 5090615"/>
                  <a:gd name="connsiteY48" fmla="*/ 1931158 h 2538484"/>
                  <a:gd name="connsiteX49" fmla="*/ 1262418 w 5090615"/>
                  <a:gd name="connsiteY49" fmla="*/ 1931158 h 2538484"/>
                  <a:gd name="connsiteX50" fmla="*/ 1262418 w 5090615"/>
                  <a:gd name="connsiteY50" fmla="*/ 2019869 h 2538484"/>
                  <a:gd name="connsiteX51" fmla="*/ 1224887 w 5090615"/>
                  <a:gd name="connsiteY51" fmla="*/ 2019869 h 2538484"/>
                  <a:gd name="connsiteX52" fmla="*/ 1224887 w 5090615"/>
                  <a:gd name="connsiteY52" fmla="*/ 2111991 h 2538484"/>
                  <a:gd name="connsiteX53" fmla="*/ 1180532 w 5090615"/>
                  <a:gd name="connsiteY53" fmla="*/ 2111991 h 2538484"/>
                  <a:gd name="connsiteX54" fmla="*/ 1180532 w 5090615"/>
                  <a:gd name="connsiteY54" fmla="*/ 2159758 h 2538484"/>
                  <a:gd name="connsiteX55" fmla="*/ 1132764 w 5090615"/>
                  <a:gd name="connsiteY55" fmla="*/ 2159758 h 2538484"/>
                  <a:gd name="connsiteX56" fmla="*/ 1132764 w 5090615"/>
                  <a:gd name="connsiteY56" fmla="*/ 2221173 h 2538484"/>
                  <a:gd name="connsiteX57" fmla="*/ 1088409 w 5090615"/>
                  <a:gd name="connsiteY57" fmla="*/ 2221173 h 2538484"/>
                  <a:gd name="connsiteX58" fmla="*/ 1088409 w 5090615"/>
                  <a:gd name="connsiteY58" fmla="*/ 2296236 h 2538484"/>
                  <a:gd name="connsiteX59" fmla="*/ 627797 w 5090615"/>
                  <a:gd name="connsiteY59" fmla="*/ 2296236 h 2538484"/>
                  <a:gd name="connsiteX60" fmla="*/ 627797 w 5090615"/>
                  <a:gd name="connsiteY60" fmla="*/ 2333767 h 2538484"/>
                  <a:gd name="connsiteX61" fmla="*/ 201305 w 5090615"/>
                  <a:gd name="connsiteY61" fmla="*/ 2333767 h 2538484"/>
                  <a:gd name="connsiteX62" fmla="*/ 201305 w 5090615"/>
                  <a:gd name="connsiteY62" fmla="*/ 2388358 h 2538484"/>
                  <a:gd name="connsiteX63" fmla="*/ 44355 w 5090615"/>
                  <a:gd name="connsiteY63" fmla="*/ 2388358 h 2538484"/>
                  <a:gd name="connsiteX64" fmla="*/ 44355 w 5090615"/>
                  <a:gd name="connsiteY64" fmla="*/ 2456597 h 2538484"/>
                  <a:gd name="connsiteX65" fmla="*/ 0 w 5090615"/>
                  <a:gd name="connsiteY65" fmla="*/ 2456597 h 2538484"/>
                  <a:gd name="connsiteX66" fmla="*/ 0 w 5090615"/>
                  <a:gd name="connsiteY66" fmla="*/ 2538484 h 253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090615" h="2538484">
                    <a:moveTo>
                      <a:pt x="5090615" y="0"/>
                    </a:moveTo>
                    <a:lnTo>
                      <a:pt x="5090615" y="105770"/>
                    </a:lnTo>
                    <a:lnTo>
                      <a:pt x="4926842" y="105770"/>
                    </a:lnTo>
                    <a:lnTo>
                      <a:pt x="4926842" y="252484"/>
                    </a:lnTo>
                    <a:lnTo>
                      <a:pt x="4701654" y="252484"/>
                    </a:lnTo>
                    <a:lnTo>
                      <a:pt x="4701654" y="300251"/>
                    </a:lnTo>
                    <a:lnTo>
                      <a:pt x="4640239" y="300251"/>
                    </a:lnTo>
                    <a:lnTo>
                      <a:pt x="4640239" y="368490"/>
                    </a:lnTo>
                    <a:lnTo>
                      <a:pt x="3991970" y="368490"/>
                    </a:lnTo>
                    <a:lnTo>
                      <a:pt x="3991970" y="443552"/>
                    </a:lnTo>
                    <a:lnTo>
                      <a:pt x="3930555" y="443552"/>
                    </a:lnTo>
                    <a:lnTo>
                      <a:pt x="3930555" y="562970"/>
                    </a:lnTo>
                    <a:lnTo>
                      <a:pt x="3882788" y="562970"/>
                    </a:lnTo>
                    <a:lnTo>
                      <a:pt x="3882788" y="597090"/>
                    </a:lnTo>
                    <a:lnTo>
                      <a:pt x="3848669" y="597090"/>
                    </a:lnTo>
                    <a:lnTo>
                      <a:pt x="3848669" y="736979"/>
                    </a:lnTo>
                    <a:lnTo>
                      <a:pt x="3783842" y="736979"/>
                    </a:lnTo>
                    <a:lnTo>
                      <a:pt x="3783842" y="822278"/>
                    </a:lnTo>
                    <a:lnTo>
                      <a:pt x="3698544" y="822278"/>
                    </a:lnTo>
                    <a:lnTo>
                      <a:pt x="3698544" y="890517"/>
                    </a:lnTo>
                    <a:lnTo>
                      <a:pt x="3599597" y="890517"/>
                    </a:lnTo>
                    <a:lnTo>
                      <a:pt x="3599597" y="928048"/>
                    </a:lnTo>
                    <a:lnTo>
                      <a:pt x="3224284" y="928048"/>
                    </a:lnTo>
                    <a:lnTo>
                      <a:pt x="3224284" y="975815"/>
                    </a:lnTo>
                    <a:lnTo>
                      <a:pt x="2644254" y="975815"/>
                    </a:lnTo>
                    <a:lnTo>
                      <a:pt x="2644254" y="1050878"/>
                    </a:lnTo>
                    <a:lnTo>
                      <a:pt x="2576015" y="1050878"/>
                    </a:lnTo>
                    <a:lnTo>
                      <a:pt x="2576015" y="1102057"/>
                    </a:lnTo>
                    <a:lnTo>
                      <a:pt x="2531660" y="1102057"/>
                    </a:lnTo>
                    <a:lnTo>
                      <a:pt x="2531660" y="1313597"/>
                    </a:lnTo>
                    <a:lnTo>
                      <a:pt x="2487305" y="1313597"/>
                    </a:lnTo>
                    <a:lnTo>
                      <a:pt x="2487305" y="1412544"/>
                    </a:lnTo>
                    <a:lnTo>
                      <a:pt x="2439538" y="1412544"/>
                    </a:lnTo>
                    <a:lnTo>
                      <a:pt x="2439538" y="1583141"/>
                    </a:lnTo>
                    <a:lnTo>
                      <a:pt x="2391770" y="1583141"/>
                    </a:lnTo>
                    <a:lnTo>
                      <a:pt x="2391770" y="1668439"/>
                    </a:lnTo>
                    <a:lnTo>
                      <a:pt x="2200702" y="1668439"/>
                    </a:lnTo>
                    <a:lnTo>
                      <a:pt x="2200702" y="1695735"/>
                    </a:lnTo>
                    <a:lnTo>
                      <a:pt x="2146111" y="1695735"/>
                    </a:lnTo>
                    <a:lnTo>
                      <a:pt x="2146111" y="1736678"/>
                    </a:lnTo>
                    <a:lnTo>
                      <a:pt x="1552433" y="1736678"/>
                    </a:lnTo>
                    <a:lnTo>
                      <a:pt x="1552433" y="1767385"/>
                    </a:lnTo>
                    <a:lnTo>
                      <a:pt x="1494430" y="1767385"/>
                    </a:lnTo>
                    <a:lnTo>
                      <a:pt x="1494430" y="1825388"/>
                    </a:lnTo>
                    <a:lnTo>
                      <a:pt x="1450075" y="1825388"/>
                    </a:lnTo>
                    <a:lnTo>
                      <a:pt x="1364776" y="1825388"/>
                    </a:lnTo>
                    <a:lnTo>
                      <a:pt x="1364776" y="1866332"/>
                    </a:lnTo>
                    <a:lnTo>
                      <a:pt x="1306773" y="1866332"/>
                    </a:lnTo>
                    <a:lnTo>
                      <a:pt x="1306773" y="1931158"/>
                    </a:lnTo>
                    <a:lnTo>
                      <a:pt x="1262418" y="1931158"/>
                    </a:lnTo>
                    <a:lnTo>
                      <a:pt x="1262418" y="2019869"/>
                    </a:lnTo>
                    <a:lnTo>
                      <a:pt x="1224887" y="2019869"/>
                    </a:lnTo>
                    <a:lnTo>
                      <a:pt x="1224887" y="2111991"/>
                    </a:lnTo>
                    <a:lnTo>
                      <a:pt x="1180532" y="2111991"/>
                    </a:lnTo>
                    <a:lnTo>
                      <a:pt x="1180532" y="2159758"/>
                    </a:lnTo>
                    <a:lnTo>
                      <a:pt x="1132764" y="2159758"/>
                    </a:lnTo>
                    <a:lnTo>
                      <a:pt x="1132764" y="2221173"/>
                    </a:lnTo>
                    <a:lnTo>
                      <a:pt x="1088409" y="2221173"/>
                    </a:lnTo>
                    <a:lnTo>
                      <a:pt x="1088409" y="2296236"/>
                    </a:lnTo>
                    <a:lnTo>
                      <a:pt x="627797" y="2296236"/>
                    </a:lnTo>
                    <a:lnTo>
                      <a:pt x="627797" y="2333767"/>
                    </a:lnTo>
                    <a:lnTo>
                      <a:pt x="201305" y="2333767"/>
                    </a:lnTo>
                    <a:lnTo>
                      <a:pt x="201305" y="2388358"/>
                    </a:lnTo>
                    <a:lnTo>
                      <a:pt x="44355" y="2388358"/>
                    </a:lnTo>
                    <a:lnTo>
                      <a:pt x="44355" y="2456597"/>
                    </a:lnTo>
                    <a:lnTo>
                      <a:pt x="0" y="2456597"/>
                    </a:lnTo>
                    <a:lnTo>
                      <a:pt x="0" y="2538484"/>
                    </a:lnTo>
                  </a:path>
                </a:pathLst>
              </a:custGeom>
              <a:noFill/>
              <a:ln w="19050">
                <a:solidFill>
                  <a:srgbClr val="53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246" name="Freeform: Shape 245">
                <a:extLst>
                  <a:ext uri="{FF2B5EF4-FFF2-40B4-BE49-F238E27FC236}">
                    <a16:creationId xmlns:a16="http://schemas.microsoft.com/office/drawing/2014/main" id="{3C8EE470-0BEB-4614-9150-6AFD47C33234}"/>
                  </a:ext>
                </a:extLst>
              </p:cNvPr>
              <p:cNvSpPr/>
              <p:nvPr/>
            </p:nvSpPr>
            <p:spPr>
              <a:xfrm>
                <a:off x="657842" y="4410829"/>
                <a:ext cx="5101562" cy="881508"/>
              </a:xfrm>
              <a:custGeom>
                <a:avLst/>
                <a:gdLst>
                  <a:gd name="connsiteX0" fmla="*/ 5101562 w 5101562"/>
                  <a:gd name="connsiteY0" fmla="*/ 0 h 881508"/>
                  <a:gd name="connsiteX1" fmla="*/ 5045646 w 5101562"/>
                  <a:gd name="connsiteY1" fmla="*/ 0 h 881508"/>
                  <a:gd name="connsiteX2" fmla="*/ 5045646 w 5101562"/>
                  <a:gd name="connsiteY2" fmla="*/ 72362 h 881508"/>
                  <a:gd name="connsiteX3" fmla="*/ 5012754 w 5101562"/>
                  <a:gd name="connsiteY3" fmla="*/ 72362 h 881508"/>
                  <a:gd name="connsiteX4" fmla="*/ 5012754 w 5101562"/>
                  <a:gd name="connsiteY4" fmla="*/ 88808 h 881508"/>
                  <a:gd name="connsiteX5" fmla="*/ 4983151 w 5101562"/>
                  <a:gd name="connsiteY5" fmla="*/ 88808 h 881508"/>
                  <a:gd name="connsiteX6" fmla="*/ 4983151 w 5101562"/>
                  <a:gd name="connsiteY6" fmla="*/ 131568 h 881508"/>
                  <a:gd name="connsiteX7" fmla="*/ 4927234 w 5101562"/>
                  <a:gd name="connsiteY7" fmla="*/ 131568 h 881508"/>
                  <a:gd name="connsiteX8" fmla="*/ 4927234 w 5101562"/>
                  <a:gd name="connsiteY8" fmla="*/ 187485 h 881508"/>
                  <a:gd name="connsiteX9" fmla="*/ 4828558 w 5101562"/>
                  <a:gd name="connsiteY9" fmla="*/ 187485 h 881508"/>
                  <a:gd name="connsiteX10" fmla="*/ 4828558 w 5101562"/>
                  <a:gd name="connsiteY10" fmla="*/ 233534 h 881508"/>
                  <a:gd name="connsiteX11" fmla="*/ 4759485 w 5101562"/>
                  <a:gd name="connsiteY11" fmla="*/ 233534 h 881508"/>
                  <a:gd name="connsiteX12" fmla="*/ 4759485 w 5101562"/>
                  <a:gd name="connsiteY12" fmla="*/ 282872 h 881508"/>
                  <a:gd name="connsiteX13" fmla="*/ 4022702 w 5101562"/>
                  <a:gd name="connsiteY13" fmla="*/ 282872 h 881508"/>
                  <a:gd name="connsiteX14" fmla="*/ 4022702 w 5101562"/>
                  <a:gd name="connsiteY14" fmla="*/ 332210 h 881508"/>
                  <a:gd name="connsiteX15" fmla="*/ 3825349 w 5101562"/>
                  <a:gd name="connsiteY15" fmla="*/ 332210 h 881508"/>
                  <a:gd name="connsiteX16" fmla="*/ 3825349 w 5101562"/>
                  <a:gd name="connsiteY16" fmla="*/ 397994 h 881508"/>
                  <a:gd name="connsiteX17" fmla="*/ 3772722 w 5101562"/>
                  <a:gd name="connsiteY17" fmla="*/ 397994 h 881508"/>
                  <a:gd name="connsiteX18" fmla="*/ 3772722 w 5101562"/>
                  <a:gd name="connsiteY18" fmla="*/ 430886 h 881508"/>
                  <a:gd name="connsiteX19" fmla="*/ 3772722 w 5101562"/>
                  <a:gd name="connsiteY19" fmla="*/ 450621 h 881508"/>
                  <a:gd name="connsiteX20" fmla="*/ 3703649 w 5101562"/>
                  <a:gd name="connsiteY20" fmla="*/ 450621 h 881508"/>
                  <a:gd name="connsiteX21" fmla="*/ 3703649 w 5101562"/>
                  <a:gd name="connsiteY21" fmla="*/ 483513 h 881508"/>
                  <a:gd name="connsiteX22" fmla="*/ 3614840 w 5101562"/>
                  <a:gd name="connsiteY22" fmla="*/ 483513 h 881508"/>
                  <a:gd name="connsiteX23" fmla="*/ 3614840 w 5101562"/>
                  <a:gd name="connsiteY23" fmla="*/ 526273 h 881508"/>
                  <a:gd name="connsiteX24" fmla="*/ 3516164 w 5101562"/>
                  <a:gd name="connsiteY24" fmla="*/ 526273 h 881508"/>
                  <a:gd name="connsiteX25" fmla="*/ 3516164 w 5101562"/>
                  <a:gd name="connsiteY25" fmla="*/ 565744 h 881508"/>
                  <a:gd name="connsiteX26" fmla="*/ 3516164 w 5101562"/>
                  <a:gd name="connsiteY26" fmla="*/ 588768 h 881508"/>
                  <a:gd name="connsiteX27" fmla="*/ 2845165 w 5101562"/>
                  <a:gd name="connsiteY27" fmla="*/ 588768 h 881508"/>
                  <a:gd name="connsiteX28" fmla="*/ 2845165 w 5101562"/>
                  <a:gd name="connsiteY28" fmla="*/ 644685 h 881508"/>
                  <a:gd name="connsiteX29" fmla="*/ 2427436 w 5101562"/>
                  <a:gd name="connsiteY29" fmla="*/ 644685 h 881508"/>
                  <a:gd name="connsiteX30" fmla="*/ 2427436 w 5101562"/>
                  <a:gd name="connsiteY30" fmla="*/ 697312 h 881508"/>
                  <a:gd name="connsiteX31" fmla="*/ 2358362 w 5101562"/>
                  <a:gd name="connsiteY31" fmla="*/ 697312 h 881508"/>
                  <a:gd name="connsiteX32" fmla="*/ 2358362 w 5101562"/>
                  <a:gd name="connsiteY32" fmla="*/ 733493 h 881508"/>
                  <a:gd name="connsiteX33" fmla="*/ 2233372 w 5101562"/>
                  <a:gd name="connsiteY33" fmla="*/ 733493 h 881508"/>
                  <a:gd name="connsiteX34" fmla="*/ 2233372 w 5101562"/>
                  <a:gd name="connsiteY34" fmla="*/ 792699 h 881508"/>
                  <a:gd name="connsiteX35" fmla="*/ 1147934 w 5101562"/>
                  <a:gd name="connsiteY35" fmla="*/ 792699 h 881508"/>
                  <a:gd name="connsiteX36" fmla="*/ 1147934 w 5101562"/>
                  <a:gd name="connsiteY36" fmla="*/ 835459 h 881508"/>
                  <a:gd name="connsiteX37" fmla="*/ 963738 w 5101562"/>
                  <a:gd name="connsiteY37" fmla="*/ 835459 h 881508"/>
                  <a:gd name="connsiteX38" fmla="*/ 963738 w 5101562"/>
                  <a:gd name="connsiteY38" fmla="*/ 881508 h 881508"/>
                  <a:gd name="connsiteX39" fmla="*/ 0 w 5101562"/>
                  <a:gd name="connsiteY39" fmla="*/ 881508 h 88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01562" h="881508">
                    <a:moveTo>
                      <a:pt x="5101562" y="0"/>
                    </a:moveTo>
                    <a:lnTo>
                      <a:pt x="5045646" y="0"/>
                    </a:lnTo>
                    <a:lnTo>
                      <a:pt x="5045646" y="72362"/>
                    </a:lnTo>
                    <a:lnTo>
                      <a:pt x="5012754" y="72362"/>
                    </a:lnTo>
                    <a:lnTo>
                      <a:pt x="5012754" y="88808"/>
                    </a:lnTo>
                    <a:lnTo>
                      <a:pt x="4983151" y="88808"/>
                    </a:lnTo>
                    <a:lnTo>
                      <a:pt x="4983151" y="131568"/>
                    </a:lnTo>
                    <a:lnTo>
                      <a:pt x="4927234" y="131568"/>
                    </a:lnTo>
                    <a:lnTo>
                      <a:pt x="4927234" y="187485"/>
                    </a:lnTo>
                    <a:lnTo>
                      <a:pt x="4828558" y="187485"/>
                    </a:lnTo>
                    <a:lnTo>
                      <a:pt x="4828558" y="233534"/>
                    </a:lnTo>
                    <a:lnTo>
                      <a:pt x="4759485" y="233534"/>
                    </a:lnTo>
                    <a:lnTo>
                      <a:pt x="4759485" y="282872"/>
                    </a:lnTo>
                    <a:lnTo>
                      <a:pt x="4022702" y="282872"/>
                    </a:lnTo>
                    <a:lnTo>
                      <a:pt x="4022702" y="332210"/>
                    </a:lnTo>
                    <a:lnTo>
                      <a:pt x="3825349" y="332210"/>
                    </a:lnTo>
                    <a:lnTo>
                      <a:pt x="3825349" y="397994"/>
                    </a:lnTo>
                    <a:lnTo>
                      <a:pt x="3772722" y="397994"/>
                    </a:lnTo>
                    <a:lnTo>
                      <a:pt x="3772722" y="430886"/>
                    </a:lnTo>
                    <a:lnTo>
                      <a:pt x="3772722" y="450621"/>
                    </a:lnTo>
                    <a:lnTo>
                      <a:pt x="3703649" y="450621"/>
                    </a:lnTo>
                    <a:lnTo>
                      <a:pt x="3703649" y="483513"/>
                    </a:lnTo>
                    <a:lnTo>
                      <a:pt x="3614840" y="483513"/>
                    </a:lnTo>
                    <a:lnTo>
                      <a:pt x="3614840" y="526273"/>
                    </a:lnTo>
                    <a:lnTo>
                      <a:pt x="3516164" y="526273"/>
                    </a:lnTo>
                    <a:lnTo>
                      <a:pt x="3516164" y="565744"/>
                    </a:lnTo>
                    <a:lnTo>
                      <a:pt x="3516164" y="588768"/>
                    </a:lnTo>
                    <a:lnTo>
                      <a:pt x="2845165" y="588768"/>
                    </a:lnTo>
                    <a:lnTo>
                      <a:pt x="2845165" y="644685"/>
                    </a:lnTo>
                    <a:lnTo>
                      <a:pt x="2427436" y="644685"/>
                    </a:lnTo>
                    <a:lnTo>
                      <a:pt x="2427436" y="697312"/>
                    </a:lnTo>
                    <a:lnTo>
                      <a:pt x="2358362" y="697312"/>
                    </a:lnTo>
                    <a:lnTo>
                      <a:pt x="2358362" y="733493"/>
                    </a:lnTo>
                    <a:lnTo>
                      <a:pt x="2233372" y="733493"/>
                    </a:lnTo>
                    <a:lnTo>
                      <a:pt x="2233372" y="792699"/>
                    </a:lnTo>
                    <a:lnTo>
                      <a:pt x="1147934" y="792699"/>
                    </a:lnTo>
                    <a:lnTo>
                      <a:pt x="1147934" y="835459"/>
                    </a:lnTo>
                    <a:lnTo>
                      <a:pt x="963738" y="835459"/>
                    </a:lnTo>
                    <a:lnTo>
                      <a:pt x="963738" y="881508"/>
                    </a:lnTo>
                    <a:lnTo>
                      <a:pt x="0" y="881508"/>
                    </a:lnTo>
                  </a:path>
                </a:pathLst>
              </a:custGeom>
              <a:noFill/>
              <a:ln w="19050">
                <a:solidFill>
                  <a:srgbClr val="53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grpSp>
        <p:sp>
          <p:nvSpPr>
            <p:cNvPr id="54" name="Rectangle 71">
              <a:extLst>
                <a:ext uri="{FF2B5EF4-FFF2-40B4-BE49-F238E27FC236}">
                  <a16:creationId xmlns:a16="http://schemas.microsoft.com/office/drawing/2014/main" id="{E7FF72AB-D8E0-4DC5-A98B-48D844644FC2}"/>
                </a:ext>
              </a:extLst>
            </p:cNvPr>
            <p:cNvSpPr>
              <a:spLocks noChangeArrowheads="1"/>
            </p:cNvSpPr>
            <p:nvPr/>
          </p:nvSpPr>
          <p:spPr bwMode="auto">
            <a:xfrm>
              <a:off x="7149817" y="1987102"/>
              <a:ext cx="3194909" cy="73866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53585A"/>
                </a:solidFill>
                <a:effectLst/>
                <a:uLnTx/>
                <a:uFillTx/>
                <a:latin typeface="Arial" panose="020B0604020202020204" pitchFamily="34" charset="0"/>
                <a:ea typeface="MS PGothic"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53585A"/>
                  </a:solidFill>
                  <a:effectLst/>
                  <a:uLnTx/>
                  <a:uFillTx/>
                  <a:latin typeface="Arial" panose="020B0604020202020204" pitchFamily="34" charset="0"/>
                  <a:ea typeface="MS PGothic" charset="0"/>
                  <a:cs typeface="+mn-cs"/>
                </a:rPr>
                <a:t>HR=0.57 (95% CI 0.45–0.73)</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1200" b="0" i="0" u="none" strike="noStrike" kern="1200" cap="none" spc="0" normalizeH="0" baseline="0" noProof="0" dirty="0">
                  <a:ln>
                    <a:noFill/>
                  </a:ln>
                  <a:solidFill>
                    <a:srgbClr val="53585A"/>
                  </a:solidFill>
                  <a:effectLst/>
                  <a:uLnTx/>
                  <a:uFillTx/>
                  <a:latin typeface="Arial" panose="020B0604020202020204" pitchFamily="34" charset="0"/>
                  <a:ea typeface="MS PGothic" charset="0"/>
                  <a:cs typeface="+mn-cs"/>
                </a:rPr>
              </a:br>
              <a:endParaRPr kumimoji="0" lang="en-GB" altLang="en-US" sz="1200" b="0" i="0" u="none" strike="noStrike" kern="1200" cap="none" spc="0" normalizeH="0" baseline="0" noProof="0" dirty="0">
                <a:ln>
                  <a:noFill/>
                </a:ln>
                <a:solidFill>
                  <a:srgbClr val="53585A"/>
                </a:solidFill>
                <a:effectLst/>
                <a:uLnTx/>
                <a:uFillTx/>
                <a:latin typeface="Arial" panose="020B0604020202020204" pitchFamily="34" charset="0"/>
                <a:ea typeface="MS PGothic" charset="0"/>
                <a:cs typeface="+mn-cs"/>
              </a:endParaRPr>
            </a:p>
          </p:txBody>
        </p:sp>
        <p:sp>
          <p:nvSpPr>
            <p:cNvPr id="127" name="Rectangle 126">
              <a:extLst>
                <a:ext uri="{FF2B5EF4-FFF2-40B4-BE49-F238E27FC236}">
                  <a16:creationId xmlns:a16="http://schemas.microsoft.com/office/drawing/2014/main" id="{ECD7785B-3FE2-4435-833D-26BEE0633BAB}"/>
                </a:ext>
              </a:extLst>
            </p:cNvPr>
            <p:cNvSpPr/>
            <p:nvPr/>
          </p:nvSpPr>
          <p:spPr>
            <a:xfrm>
              <a:off x="7811994" y="4536000"/>
              <a:ext cx="3101898" cy="207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53585A"/>
                  </a:solidFill>
                  <a:effectLst/>
                  <a:uLnTx/>
                  <a:uFillTx/>
                  <a:latin typeface="Arial" panose="020B0604020202020204"/>
                  <a:ea typeface="+mn-ea"/>
                  <a:cs typeface="+mn-cs"/>
                </a:rPr>
                <a:t>Months</a:t>
              </a:r>
            </a:p>
          </p:txBody>
        </p:sp>
        <p:sp>
          <p:nvSpPr>
            <p:cNvPr id="162" name="TextBox 161">
              <a:extLst>
                <a:ext uri="{FF2B5EF4-FFF2-40B4-BE49-F238E27FC236}">
                  <a16:creationId xmlns:a16="http://schemas.microsoft.com/office/drawing/2014/main" id="{6F3524CE-9FBB-4A3F-AA89-9C375100B48B}"/>
                </a:ext>
              </a:extLst>
            </p:cNvPr>
            <p:cNvSpPr txBox="1"/>
            <p:nvPr/>
          </p:nvSpPr>
          <p:spPr>
            <a:xfrm rot="16200000">
              <a:off x="5442555" y="3017001"/>
              <a:ext cx="2090144" cy="241175"/>
            </a:xfrm>
            <a:prstGeom prst="rect">
              <a:avLst/>
            </a:prstGeom>
          </p:spPr>
          <p:txBody>
            <a:bodyPr vert="horz" wrap="square" lIns="0" tIns="0" rIns="0" bIns="0" rtlCol="0">
              <a:normAutofit/>
            </a:bodyPr>
            <a:lstStyle/>
            <a:p>
              <a:pPr marL="0" marR="0" lvl="0" indent="0" algn="ctr" defTabSz="1214282"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53585A"/>
                  </a:solidFill>
                  <a:effectLst/>
                  <a:uLnTx/>
                  <a:uFillTx/>
                  <a:latin typeface="Arial" panose="020B0604020202020204"/>
                  <a:ea typeface="MS PGothic" charset="0"/>
                  <a:cs typeface="+mn-cs"/>
                </a:rPr>
                <a:t>Patients with an event (%)</a:t>
              </a:r>
            </a:p>
          </p:txBody>
        </p:sp>
      </p:grpSp>
      <p:grpSp>
        <p:nvGrpSpPr>
          <p:cNvPr id="140" name="Group 139">
            <a:extLst>
              <a:ext uri="{FF2B5EF4-FFF2-40B4-BE49-F238E27FC236}">
                <a16:creationId xmlns:a16="http://schemas.microsoft.com/office/drawing/2014/main" id="{A2AFCE70-9F6E-4F2F-A331-AD7F284CE098}"/>
              </a:ext>
            </a:extLst>
          </p:cNvPr>
          <p:cNvGrpSpPr/>
          <p:nvPr/>
        </p:nvGrpSpPr>
        <p:grpSpPr>
          <a:xfrm>
            <a:off x="7058721" y="3415219"/>
            <a:ext cx="4724219" cy="887587"/>
            <a:chOff x="7058721" y="3415219"/>
            <a:chExt cx="4724219" cy="887587"/>
          </a:xfrm>
        </p:grpSpPr>
        <p:sp>
          <p:nvSpPr>
            <p:cNvPr id="141" name="Rectangle 5">
              <a:extLst>
                <a:ext uri="{FF2B5EF4-FFF2-40B4-BE49-F238E27FC236}">
                  <a16:creationId xmlns:a16="http://schemas.microsoft.com/office/drawing/2014/main" id="{EB13814D-1AA3-4A72-9360-CB6FB84D50A7}"/>
                </a:ext>
              </a:extLst>
            </p:cNvPr>
            <p:cNvSpPr/>
            <p:nvPr/>
          </p:nvSpPr>
          <p:spPr>
            <a:xfrm>
              <a:off x="7072456" y="3435527"/>
              <a:ext cx="4710484" cy="867279"/>
            </a:xfrm>
            <a:custGeom>
              <a:avLst/>
              <a:gdLst>
                <a:gd name="connsiteX0" fmla="*/ 0 w 4713840"/>
                <a:gd name="connsiteY0" fmla="*/ 0 h 887587"/>
                <a:gd name="connsiteX1" fmla="*/ 4713840 w 4713840"/>
                <a:gd name="connsiteY1" fmla="*/ 0 h 887587"/>
                <a:gd name="connsiteX2" fmla="*/ 4713840 w 4713840"/>
                <a:gd name="connsiteY2" fmla="*/ 887587 h 887587"/>
                <a:gd name="connsiteX3" fmla="*/ 0 w 4713840"/>
                <a:gd name="connsiteY3" fmla="*/ 887587 h 887587"/>
                <a:gd name="connsiteX4" fmla="*/ 0 w 4713840"/>
                <a:gd name="connsiteY4" fmla="*/ 0 h 887587"/>
                <a:gd name="connsiteX0" fmla="*/ 17930 w 4713840"/>
                <a:gd name="connsiteY0" fmla="*/ 871369 h 887587"/>
                <a:gd name="connsiteX1" fmla="*/ 4713840 w 4713840"/>
                <a:gd name="connsiteY1" fmla="*/ 0 h 887587"/>
                <a:gd name="connsiteX2" fmla="*/ 4713840 w 4713840"/>
                <a:gd name="connsiteY2" fmla="*/ 887587 h 887587"/>
                <a:gd name="connsiteX3" fmla="*/ 0 w 4713840"/>
                <a:gd name="connsiteY3" fmla="*/ 887587 h 887587"/>
                <a:gd name="connsiteX4" fmla="*/ 17930 w 4713840"/>
                <a:gd name="connsiteY4" fmla="*/ 871369 h 887587"/>
                <a:gd name="connsiteX0" fmla="*/ 10758 w 4713840"/>
                <a:gd name="connsiteY0" fmla="*/ 885713 h 887587"/>
                <a:gd name="connsiteX1" fmla="*/ 4713840 w 4713840"/>
                <a:gd name="connsiteY1" fmla="*/ 0 h 887587"/>
                <a:gd name="connsiteX2" fmla="*/ 4713840 w 4713840"/>
                <a:gd name="connsiteY2" fmla="*/ 887587 h 887587"/>
                <a:gd name="connsiteX3" fmla="*/ 0 w 4713840"/>
                <a:gd name="connsiteY3" fmla="*/ 887587 h 887587"/>
                <a:gd name="connsiteX4" fmla="*/ 10758 w 4713840"/>
                <a:gd name="connsiteY4" fmla="*/ 885713 h 887587"/>
                <a:gd name="connsiteX0" fmla="*/ 10758 w 4713840"/>
                <a:gd name="connsiteY0" fmla="*/ 885713 h 887587"/>
                <a:gd name="connsiteX1" fmla="*/ 2386493 w 4713840"/>
                <a:gd name="connsiteY1" fmla="*/ 436019 h 887587"/>
                <a:gd name="connsiteX2" fmla="*/ 4713840 w 4713840"/>
                <a:gd name="connsiteY2" fmla="*/ 0 h 887587"/>
                <a:gd name="connsiteX3" fmla="*/ 4713840 w 4713840"/>
                <a:gd name="connsiteY3" fmla="*/ 887587 h 887587"/>
                <a:gd name="connsiteX4" fmla="*/ 0 w 4713840"/>
                <a:gd name="connsiteY4" fmla="*/ 887587 h 887587"/>
                <a:gd name="connsiteX5" fmla="*/ 10758 w 4713840"/>
                <a:gd name="connsiteY5"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4713840 w 4713840"/>
                <a:gd name="connsiteY3" fmla="*/ 0 h 887587"/>
                <a:gd name="connsiteX4" fmla="*/ 4713840 w 4713840"/>
                <a:gd name="connsiteY4" fmla="*/ 887587 h 887587"/>
                <a:gd name="connsiteX5" fmla="*/ 0 w 4713840"/>
                <a:gd name="connsiteY5" fmla="*/ 887587 h 887587"/>
                <a:gd name="connsiteX6" fmla="*/ 10758 w 4713840"/>
                <a:gd name="connsiteY6"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2390079 w 4713840"/>
                <a:gd name="connsiteY3" fmla="*/ 443190 h 887587"/>
                <a:gd name="connsiteX4" fmla="*/ 4713840 w 4713840"/>
                <a:gd name="connsiteY4" fmla="*/ 0 h 887587"/>
                <a:gd name="connsiteX5" fmla="*/ 4713840 w 4713840"/>
                <a:gd name="connsiteY5" fmla="*/ 887587 h 887587"/>
                <a:gd name="connsiteX6" fmla="*/ 0 w 4713840"/>
                <a:gd name="connsiteY6" fmla="*/ 887587 h 887587"/>
                <a:gd name="connsiteX7" fmla="*/ 10758 w 4713840"/>
                <a:gd name="connsiteY7"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2390079 w 4713840"/>
                <a:gd name="connsiteY3" fmla="*/ 443190 h 887587"/>
                <a:gd name="connsiteX4" fmla="*/ 2393665 w 4713840"/>
                <a:gd name="connsiteY4" fmla="*/ 450362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2390079 w 4713840"/>
                <a:gd name="connsiteY3" fmla="*/ 443190 h 887587"/>
                <a:gd name="connsiteX4" fmla="*/ 2780940 w 4713840"/>
                <a:gd name="connsiteY4" fmla="*/ 220866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2390079 w 4713840"/>
                <a:gd name="connsiteY3" fmla="*/ 443190 h 887587"/>
                <a:gd name="connsiteX4" fmla="*/ 4713840 w 4713840"/>
                <a:gd name="connsiteY4" fmla="*/ 0 h 887587"/>
                <a:gd name="connsiteX5" fmla="*/ 4713840 w 4713840"/>
                <a:gd name="connsiteY5" fmla="*/ 887587 h 887587"/>
                <a:gd name="connsiteX6" fmla="*/ 0 w 4713840"/>
                <a:gd name="connsiteY6" fmla="*/ 887587 h 887587"/>
                <a:gd name="connsiteX7" fmla="*/ 10758 w 4713840"/>
                <a:gd name="connsiteY7"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4667114 w 4713840"/>
                <a:gd name="connsiteY3" fmla="*/ 41572 h 887587"/>
                <a:gd name="connsiteX4" fmla="*/ 4713840 w 4713840"/>
                <a:gd name="connsiteY4" fmla="*/ 0 h 887587"/>
                <a:gd name="connsiteX5" fmla="*/ 4713840 w 4713840"/>
                <a:gd name="connsiteY5" fmla="*/ 887587 h 887587"/>
                <a:gd name="connsiteX6" fmla="*/ 0 w 4713840"/>
                <a:gd name="connsiteY6" fmla="*/ 887587 h 887587"/>
                <a:gd name="connsiteX7" fmla="*/ 10758 w 4713840"/>
                <a:gd name="connsiteY7" fmla="*/ 885713 h 887587"/>
                <a:gd name="connsiteX0" fmla="*/ 10758 w 4713840"/>
                <a:gd name="connsiteY0" fmla="*/ 885713 h 887587"/>
                <a:gd name="connsiteX1" fmla="*/ 2386493 w 4713840"/>
                <a:gd name="connsiteY1" fmla="*/ 436019 h 887587"/>
                <a:gd name="connsiteX2" fmla="*/ 2379321 w 4713840"/>
                <a:gd name="connsiteY2" fmla="*/ 436019 h 887587"/>
                <a:gd name="connsiteX3" fmla="*/ 4667114 w 4713840"/>
                <a:gd name="connsiteY3" fmla="*/ 41572 h 887587"/>
                <a:gd name="connsiteX4" fmla="*/ 4713840 w 4713840"/>
                <a:gd name="connsiteY4" fmla="*/ 0 h 887587"/>
                <a:gd name="connsiteX5" fmla="*/ 4713840 w 4713840"/>
                <a:gd name="connsiteY5" fmla="*/ 887587 h 887587"/>
                <a:gd name="connsiteX6" fmla="*/ 0 w 4713840"/>
                <a:gd name="connsiteY6" fmla="*/ 887587 h 887587"/>
                <a:gd name="connsiteX7" fmla="*/ 10758 w 4713840"/>
                <a:gd name="connsiteY7" fmla="*/ 885713 h 887587"/>
                <a:gd name="connsiteX0" fmla="*/ 10758 w 4713840"/>
                <a:gd name="connsiteY0" fmla="*/ 885713 h 887587"/>
                <a:gd name="connsiteX1" fmla="*/ 2386493 w 4713840"/>
                <a:gd name="connsiteY1" fmla="*/ 436019 h 887587"/>
                <a:gd name="connsiteX2" fmla="*/ 4050342 w 4713840"/>
                <a:gd name="connsiteY2" fmla="*/ 63087 h 887587"/>
                <a:gd name="connsiteX3" fmla="*/ 4667114 w 4713840"/>
                <a:gd name="connsiteY3" fmla="*/ 41572 h 887587"/>
                <a:gd name="connsiteX4" fmla="*/ 4713840 w 4713840"/>
                <a:gd name="connsiteY4" fmla="*/ 0 h 887587"/>
                <a:gd name="connsiteX5" fmla="*/ 4713840 w 4713840"/>
                <a:gd name="connsiteY5" fmla="*/ 887587 h 887587"/>
                <a:gd name="connsiteX6" fmla="*/ 0 w 4713840"/>
                <a:gd name="connsiteY6" fmla="*/ 887587 h 887587"/>
                <a:gd name="connsiteX7" fmla="*/ 10758 w 4713840"/>
                <a:gd name="connsiteY7" fmla="*/ 885713 h 887587"/>
                <a:gd name="connsiteX0" fmla="*/ 10758 w 4713840"/>
                <a:gd name="connsiteY0" fmla="*/ 885713 h 887587"/>
                <a:gd name="connsiteX1" fmla="*/ 2386493 w 4713840"/>
                <a:gd name="connsiteY1" fmla="*/ 436019 h 887587"/>
                <a:gd name="connsiteX2" fmla="*/ 4057514 w 4713840"/>
                <a:gd name="connsiteY2" fmla="*/ 81016 h 887587"/>
                <a:gd name="connsiteX3" fmla="*/ 4667114 w 4713840"/>
                <a:gd name="connsiteY3" fmla="*/ 41572 h 887587"/>
                <a:gd name="connsiteX4" fmla="*/ 4713840 w 4713840"/>
                <a:gd name="connsiteY4" fmla="*/ 0 h 887587"/>
                <a:gd name="connsiteX5" fmla="*/ 4713840 w 4713840"/>
                <a:gd name="connsiteY5" fmla="*/ 887587 h 887587"/>
                <a:gd name="connsiteX6" fmla="*/ 0 w 4713840"/>
                <a:gd name="connsiteY6" fmla="*/ 887587 h 887587"/>
                <a:gd name="connsiteX7" fmla="*/ 10758 w 4713840"/>
                <a:gd name="connsiteY7" fmla="*/ 885713 h 887587"/>
                <a:gd name="connsiteX0" fmla="*/ 10758 w 4713840"/>
                <a:gd name="connsiteY0" fmla="*/ 885713 h 887587"/>
                <a:gd name="connsiteX1" fmla="*/ 2386493 w 4713840"/>
                <a:gd name="connsiteY1" fmla="*/ 436019 h 887587"/>
                <a:gd name="connsiteX2" fmla="*/ 4057514 w 4713840"/>
                <a:gd name="connsiteY2" fmla="*/ 81016 h 887587"/>
                <a:gd name="connsiteX3" fmla="*/ 3494531 w 4713840"/>
                <a:gd name="connsiteY3" fmla="*/ 195765 h 887587"/>
                <a:gd name="connsiteX4" fmla="*/ 4667114 w 4713840"/>
                <a:gd name="connsiteY4" fmla="*/ 41572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3340338 w 4713840"/>
                <a:gd name="connsiteY2" fmla="*/ 242381 h 887587"/>
                <a:gd name="connsiteX3" fmla="*/ 3494531 w 4713840"/>
                <a:gd name="connsiteY3" fmla="*/ 195765 h 887587"/>
                <a:gd name="connsiteX4" fmla="*/ 4667114 w 4713840"/>
                <a:gd name="connsiteY4" fmla="*/ 41572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3340338 w 4713840"/>
                <a:gd name="connsiteY2" fmla="*/ 242381 h 887587"/>
                <a:gd name="connsiteX3" fmla="*/ 3494531 w 4713840"/>
                <a:gd name="connsiteY3" fmla="*/ 195765 h 887587"/>
                <a:gd name="connsiteX4" fmla="*/ 4667114 w 4713840"/>
                <a:gd name="connsiteY4" fmla="*/ 41572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3340338 w 4713840"/>
                <a:gd name="connsiteY2" fmla="*/ 242381 h 887587"/>
                <a:gd name="connsiteX3" fmla="*/ 4301354 w 4713840"/>
                <a:gd name="connsiteY3" fmla="*/ 45158 h 887587"/>
                <a:gd name="connsiteX4" fmla="*/ 4667114 w 4713840"/>
                <a:gd name="connsiteY4" fmla="*/ 41572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4242190 w 4713840"/>
                <a:gd name="connsiteY2" fmla="*/ 36263 h 887587"/>
                <a:gd name="connsiteX3" fmla="*/ 4301354 w 4713840"/>
                <a:gd name="connsiteY3" fmla="*/ 45158 h 887587"/>
                <a:gd name="connsiteX4" fmla="*/ 4667114 w 4713840"/>
                <a:gd name="connsiteY4" fmla="*/ 41572 h 887587"/>
                <a:gd name="connsiteX5" fmla="*/ 4713840 w 4713840"/>
                <a:gd name="connsiteY5" fmla="*/ 0 h 887587"/>
                <a:gd name="connsiteX6" fmla="*/ 4713840 w 4713840"/>
                <a:gd name="connsiteY6" fmla="*/ 887587 h 887587"/>
                <a:gd name="connsiteX7" fmla="*/ 0 w 4713840"/>
                <a:gd name="connsiteY7" fmla="*/ 887587 h 887587"/>
                <a:gd name="connsiteX8" fmla="*/ 10758 w 4713840"/>
                <a:gd name="connsiteY8"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4242190 w 4713840"/>
                <a:gd name="connsiteY3" fmla="*/ 36263 h 887587"/>
                <a:gd name="connsiteX4" fmla="*/ 4301354 w 4713840"/>
                <a:gd name="connsiteY4" fmla="*/ 45158 h 887587"/>
                <a:gd name="connsiteX5" fmla="*/ 4667114 w 4713840"/>
                <a:gd name="connsiteY5" fmla="*/ 41572 h 887587"/>
                <a:gd name="connsiteX6" fmla="*/ 4713840 w 4713840"/>
                <a:gd name="connsiteY6" fmla="*/ 0 h 887587"/>
                <a:gd name="connsiteX7" fmla="*/ 4713840 w 4713840"/>
                <a:gd name="connsiteY7" fmla="*/ 887587 h 887587"/>
                <a:gd name="connsiteX8" fmla="*/ 0 w 4713840"/>
                <a:gd name="connsiteY8" fmla="*/ 887587 h 887587"/>
                <a:gd name="connsiteX9" fmla="*/ 10758 w 4713840"/>
                <a:gd name="connsiteY9"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2388921 w 4713840"/>
                <a:gd name="connsiteY3" fmla="*/ 442483 h 887587"/>
                <a:gd name="connsiteX4" fmla="*/ 4242190 w 4713840"/>
                <a:gd name="connsiteY4" fmla="*/ 36263 h 887587"/>
                <a:gd name="connsiteX5" fmla="*/ 4301354 w 4713840"/>
                <a:gd name="connsiteY5" fmla="*/ 45158 h 887587"/>
                <a:gd name="connsiteX6" fmla="*/ 4667114 w 4713840"/>
                <a:gd name="connsiteY6" fmla="*/ 41572 h 887587"/>
                <a:gd name="connsiteX7" fmla="*/ 4713840 w 4713840"/>
                <a:gd name="connsiteY7" fmla="*/ 0 h 887587"/>
                <a:gd name="connsiteX8" fmla="*/ 4713840 w 4713840"/>
                <a:gd name="connsiteY8" fmla="*/ 887587 h 887587"/>
                <a:gd name="connsiteX9" fmla="*/ 0 w 4713840"/>
                <a:gd name="connsiteY9" fmla="*/ 887587 h 887587"/>
                <a:gd name="connsiteX10" fmla="*/ 10758 w 4713840"/>
                <a:gd name="connsiteY10"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2600069 w 4713840"/>
                <a:gd name="connsiteY3" fmla="*/ 494014 h 887587"/>
                <a:gd name="connsiteX4" fmla="*/ 4242190 w 4713840"/>
                <a:gd name="connsiteY4" fmla="*/ 36263 h 887587"/>
                <a:gd name="connsiteX5" fmla="*/ 4301354 w 4713840"/>
                <a:gd name="connsiteY5" fmla="*/ 45158 h 887587"/>
                <a:gd name="connsiteX6" fmla="*/ 4667114 w 4713840"/>
                <a:gd name="connsiteY6" fmla="*/ 41572 h 887587"/>
                <a:gd name="connsiteX7" fmla="*/ 4713840 w 4713840"/>
                <a:gd name="connsiteY7" fmla="*/ 0 h 887587"/>
                <a:gd name="connsiteX8" fmla="*/ 4713840 w 4713840"/>
                <a:gd name="connsiteY8" fmla="*/ 887587 h 887587"/>
                <a:gd name="connsiteX9" fmla="*/ 0 w 4713840"/>
                <a:gd name="connsiteY9" fmla="*/ 887587 h 887587"/>
                <a:gd name="connsiteX10" fmla="*/ 10758 w 4713840"/>
                <a:gd name="connsiteY10"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2396079 w 4713840"/>
                <a:gd name="connsiteY3" fmla="*/ 442483 h 887587"/>
                <a:gd name="connsiteX4" fmla="*/ 2600069 w 4713840"/>
                <a:gd name="connsiteY4" fmla="*/ 494014 h 887587"/>
                <a:gd name="connsiteX5" fmla="*/ 4242190 w 4713840"/>
                <a:gd name="connsiteY5" fmla="*/ 36263 h 887587"/>
                <a:gd name="connsiteX6" fmla="*/ 4301354 w 4713840"/>
                <a:gd name="connsiteY6" fmla="*/ 45158 h 887587"/>
                <a:gd name="connsiteX7" fmla="*/ 4667114 w 4713840"/>
                <a:gd name="connsiteY7" fmla="*/ 41572 h 887587"/>
                <a:gd name="connsiteX8" fmla="*/ 4713840 w 4713840"/>
                <a:gd name="connsiteY8" fmla="*/ 0 h 887587"/>
                <a:gd name="connsiteX9" fmla="*/ 4713840 w 4713840"/>
                <a:gd name="connsiteY9" fmla="*/ 887587 h 887587"/>
                <a:gd name="connsiteX10" fmla="*/ 0 w 4713840"/>
                <a:gd name="connsiteY10" fmla="*/ 887587 h 887587"/>
                <a:gd name="connsiteX11" fmla="*/ 10758 w 4713840"/>
                <a:gd name="connsiteY11"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2399658 w 4713840"/>
                <a:gd name="connsiteY3" fmla="*/ 560265 h 887587"/>
                <a:gd name="connsiteX4" fmla="*/ 2600069 w 4713840"/>
                <a:gd name="connsiteY4" fmla="*/ 494014 h 887587"/>
                <a:gd name="connsiteX5" fmla="*/ 4242190 w 4713840"/>
                <a:gd name="connsiteY5" fmla="*/ 36263 h 887587"/>
                <a:gd name="connsiteX6" fmla="*/ 4301354 w 4713840"/>
                <a:gd name="connsiteY6" fmla="*/ 45158 h 887587"/>
                <a:gd name="connsiteX7" fmla="*/ 4667114 w 4713840"/>
                <a:gd name="connsiteY7" fmla="*/ 41572 h 887587"/>
                <a:gd name="connsiteX8" fmla="*/ 4713840 w 4713840"/>
                <a:gd name="connsiteY8" fmla="*/ 0 h 887587"/>
                <a:gd name="connsiteX9" fmla="*/ 4713840 w 4713840"/>
                <a:gd name="connsiteY9" fmla="*/ 887587 h 887587"/>
                <a:gd name="connsiteX10" fmla="*/ 0 w 4713840"/>
                <a:gd name="connsiteY10" fmla="*/ 887587 h 887587"/>
                <a:gd name="connsiteX11" fmla="*/ 10758 w 4713840"/>
                <a:gd name="connsiteY11"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2388921 w 4713840"/>
                <a:gd name="connsiteY3" fmla="*/ 438802 h 887587"/>
                <a:gd name="connsiteX4" fmla="*/ 2399658 w 4713840"/>
                <a:gd name="connsiteY4" fmla="*/ 560265 h 887587"/>
                <a:gd name="connsiteX5" fmla="*/ 2600069 w 4713840"/>
                <a:gd name="connsiteY5" fmla="*/ 494014 h 887587"/>
                <a:gd name="connsiteX6" fmla="*/ 4242190 w 4713840"/>
                <a:gd name="connsiteY6" fmla="*/ 36263 h 887587"/>
                <a:gd name="connsiteX7" fmla="*/ 4301354 w 4713840"/>
                <a:gd name="connsiteY7" fmla="*/ 45158 h 887587"/>
                <a:gd name="connsiteX8" fmla="*/ 4667114 w 4713840"/>
                <a:gd name="connsiteY8" fmla="*/ 41572 h 887587"/>
                <a:gd name="connsiteX9" fmla="*/ 4713840 w 4713840"/>
                <a:gd name="connsiteY9" fmla="*/ 0 h 887587"/>
                <a:gd name="connsiteX10" fmla="*/ 4713840 w 4713840"/>
                <a:gd name="connsiteY10" fmla="*/ 887587 h 887587"/>
                <a:gd name="connsiteX11" fmla="*/ 0 w 4713840"/>
                <a:gd name="connsiteY11" fmla="*/ 887587 h 887587"/>
                <a:gd name="connsiteX12" fmla="*/ 10758 w 4713840"/>
                <a:gd name="connsiteY12" fmla="*/ 885713 h 887587"/>
                <a:gd name="connsiteX0" fmla="*/ 10758 w 4713840"/>
                <a:gd name="connsiteY0" fmla="*/ 885713 h 887587"/>
                <a:gd name="connsiteX1" fmla="*/ 2386493 w 4713840"/>
                <a:gd name="connsiteY1" fmla="*/ 436019 h 887587"/>
                <a:gd name="connsiteX2" fmla="*/ 2392500 w 4713840"/>
                <a:gd name="connsiteY2" fmla="*/ 438802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4242190 w 4713840"/>
                <a:gd name="connsiteY6" fmla="*/ 36263 h 887587"/>
                <a:gd name="connsiteX7" fmla="*/ 4301354 w 4713840"/>
                <a:gd name="connsiteY7" fmla="*/ 45158 h 887587"/>
                <a:gd name="connsiteX8" fmla="*/ 4667114 w 4713840"/>
                <a:gd name="connsiteY8" fmla="*/ 41572 h 887587"/>
                <a:gd name="connsiteX9" fmla="*/ 4713840 w 4713840"/>
                <a:gd name="connsiteY9" fmla="*/ 0 h 887587"/>
                <a:gd name="connsiteX10" fmla="*/ 4713840 w 4713840"/>
                <a:gd name="connsiteY10" fmla="*/ 887587 h 887587"/>
                <a:gd name="connsiteX11" fmla="*/ 0 w 4713840"/>
                <a:gd name="connsiteY11" fmla="*/ 887587 h 887587"/>
                <a:gd name="connsiteX12" fmla="*/ 10758 w 4713840"/>
                <a:gd name="connsiteY1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4242190 w 4713840"/>
                <a:gd name="connsiteY6" fmla="*/ 36263 h 887587"/>
                <a:gd name="connsiteX7" fmla="*/ 4301354 w 4713840"/>
                <a:gd name="connsiteY7" fmla="*/ 45158 h 887587"/>
                <a:gd name="connsiteX8" fmla="*/ 4667114 w 4713840"/>
                <a:gd name="connsiteY8" fmla="*/ 41572 h 887587"/>
                <a:gd name="connsiteX9" fmla="*/ 4713840 w 4713840"/>
                <a:gd name="connsiteY9" fmla="*/ 0 h 887587"/>
                <a:gd name="connsiteX10" fmla="*/ 4713840 w 4713840"/>
                <a:gd name="connsiteY10" fmla="*/ 887587 h 887587"/>
                <a:gd name="connsiteX11" fmla="*/ 0 w 4713840"/>
                <a:gd name="connsiteY11" fmla="*/ 887587 h 887587"/>
                <a:gd name="connsiteX12" fmla="*/ 10758 w 4713840"/>
                <a:gd name="connsiteY1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980940 w 4713840"/>
                <a:gd name="connsiteY6" fmla="*/ 179810 h 887587"/>
                <a:gd name="connsiteX7" fmla="*/ 4301354 w 4713840"/>
                <a:gd name="connsiteY7" fmla="*/ 45158 h 887587"/>
                <a:gd name="connsiteX8" fmla="*/ 4667114 w 4713840"/>
                <a:gd name="connsiteY8" fmla="*/ 41572 h 887587"/>
                <a:gd name="connsiteX9" fmla="*/ 4713840 w 4713840"/>
                <a:gd name="connsiteY9" fmla="*/ 0 h 887587"/>
                <a:gd name="connsiteX10" fmla="*/ 4713840 w 4713840"/>
                <a:gd name="connsiteY10" fmla="*/ 887587 h 887587"/>
                <a:gd name="connsiteX11" fmla="*/ 0 w 4713840"/>
                <a:gd name="connsiteY11" fmla="*/ 887587 h 887587"/>
                <a:gd name="connsiteX12" fmla="*/ 10758 w 4713840"/>
                <a:gd name="connsiteY1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4301354 w 4713840"/>
                <a:gd name="connsiteY7" fmla="*/ 45158 h 887587"/>
                <a:gd name="connsiteX8" fmla="*/ 4667114 w 4713840"/>
                <a:gd name="connsiteY8" fmla="*/ 41572 h 887587"/>
                <a:gd name="connsiteX9" fmla="*/ 4713840 w 4713840"/>
                <a:gd name="connsiteY9" fmla="*/ 0 h 887587"/>
                <a:gd name="connsiteX10" fmla="*/ 4713840 w 4713840"/>
                <a:gd name="connsiteY10" fmla="*/ 887587 h 887587"/>
                <a:gd name="connsiteX11" fmla="*/ 0 w 4713840"/>
                <a:gd name="connsiteY11" fmla="*/ 887587 h 887587"/>
                <a:gd name="connsiteX12" fmla="*/ 10758 w 4713840"/>
                <a:gd name="connsiteY1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301354 w 4713840"/>
                <a:gd name="connsiteY8" fmla="*/ 45158 h 887587"/>
                <a:gd name="connsiteX9" fmla="*/ 4667114 w 4713840"/>
                <a:gd name="connsiteY9" fmla="*/ 41572 h 887587"/>
                <a:gd name="connsiteX10" fmla="*/ 4713840 w 4713840"/>
                <a:gd name="connsiteY10" fmla="*/ 0 h 887587"/>
                <a:gd name="connsiteX11" fmla="*/ 4713840 w 4713840"/>
                <a:gd name="connsiteY11" fmla="*/ 887587 h 887587"/>
                <a:gd name="connsiteX12" fmla="*/ 0 w 4713840"/>
                <a:gd name="connsiteY12" fmla="*/ 887587 h 887587"/>
                <a:gd name="connsiteX13" fmla="*/ 10758 w 4713840"/>
                <a:gd name="connsiteY13"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3763172 w 4713840"/>
                <a:gd name="connsiteY8" fmla="*/ 203239 h 887587"/>
                <a:gd name="connsiteX9" fmla="*/ 4301354 w 4713840"/>
                <a:gd name="connsiteY9" fmla="*/ 45158 h 887587"/>
                <a:gd name="connsiteX10" fmla="*/ 4667114 w 4713840"/>
                <a:gd name="connsiteY10" fmla="*/ 41572 h 887587"/>
                <a:gd name="connsiteX11" fmla="*/ 4713840 w 4713840"/>
                <a:gd name="connsiteY11" fmla="*/ 0 h 887587"/>
                <a:gd name="connsiteX12" fmla="*/ 4713840 w 4713840"/>
                <a:gd name="connsiteY12" fmla="*/ 887587 h 887587"/>
                <a:gd name="connsiteX13" fmla="*/ 0 w 4713840"/>
                <a:gd name="connsiteY13" fmla="*/ 887587 h 887587"/>
                <a:gd name="connsiteX14" fmla="*/ 10758 w 4713840"/>
                <a:gd name="connsiteY14"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060210 w 4713840"/>
                <a:gd name="connsiteY8" fmla="*/ 221643 h 887587"/>
                <a:gd name="connsiteX9" fmla="*/ 4301354 w 4713840"/>
                <a:gd name="connsiteY9" fmla="*/ 45158 h 887587"/>
                <a:gd name="connsiteX10" fmla="*/ 4667114 w 4713840"/>
                <a:gd name="connsiteY10" fmla="*/ 41572 h 887587"/>
                <a:gd name="connsiteX11" fmla="*/ 4713840 w 4713840"/>
                <a:gd name="connsiteY11" fmla="*/ 0 h 887587"/>
                <a:gd name="connsiteX12" fmla="*/ 4713840 w 4713840"/>
                <a:gd name="connsiteY12" fmla="*/ 887587 h 887587"/>
                <a:gd name="connsiteX13" fmla="*/ 0 w 4713840"/>
                <a:gd name="connsiteY13" fmla="*/ 887587 h 887587"/>
                <a:gd name="connsiteX14" fmla="*/ 10758 w 4713840"/>
                <a:gd name="connsiteY14"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095998 w 4713840"/>
                <a:gd name="connsiteY8" fmla="*/ 192198 h 887587"/>
                <a:gd name="connsiteX9" fmla="*/ 4301354 w 4713840"/>
                <a:gd name="connsiteY9" fmla="*/ 45158 h 887587"/>
                <a:gd name="connsiteX10" fmla="*/ 4667114 w 4713840"/>
                <a:gd name="connsiteY10" fmla="*/ 41572 h 887587"/>
                <a:gd name="connsiteX11" fmla="*/ 4713840 w 4713840"/>
                <a:gd name="connsiteY11" fmla="*/ 0 h 887587"/>
                <a:gd name="connsiteX12" fmla="*/ 4713840 w 4713840"/>
                <a:gd name="connsiteY12" fmla="*/ 887587 h 887587"/>
                <a:gd name="connsiteX13" fmla="*/ 0 w 4713840"/>
                <a:gd name="connsiteY13" fmla="*/ 887587 h 887587"/>
                <a:gd name="connsiteX14" fmla="*/ 10758 w 4713840"/>
                <a:gd name="connsiteY14"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095998 w 4713840"/>
                <a:gd name="connsiteY8" fmla="*/ 192198 h 887587"/>
                <a:gd name="connsiteX9" fmla="*/ 4081682 w 4713840"/>
                <a:gd name="connsiteY9" fmla="*/ 203239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095998 w 4713840"/>
                <a:gd name="connsiteY8" fmla="*/ 192198 h 887587"/>
                <a:gd name="connsiteX9" fmla="*/ 4121049 w 4713840"/>
                <a:gd name="connsiteY9" fmla="*/ 118582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095998 w 4713840"/>
                <a:gd name="connsiteY8" fmla="*/ 192198 h 887587"/>
                <a:gd name="connsiteX9" fmla="*/ 4156837 w 4713840"/>
                <a:gd name="connsiteY9" fmla="*/ 114902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756014 w 4713840"/>
                <a:gd name="connsiteY7" fmla="*/ 214280 h 887587"/>
                <a:gd name="connsiteX8" fmla="*/ 4095998 w 4713840"/>
                <a:gd name="connsiteY8" fmla="*/ 192198 h 887587"/>
                <a:gd name="connsiteX9" fmla="*/ 4142521 w 4713840"/>
                <a:gd name="connsiteY9" fmla="*/ 89136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755477 w 4713840"/>
                <a:gd name="connsiteY6" fmla="*/ 216616 h 887587"/>
                <a:gd name="connsiteX7" fmla="*/ 3609284 w 4713840"/>
                <a:gd name="connsiteY7" fmla="*/ 229004 h 887587"/>
                <a:gd name="connsiteX8" fmla="*/ 4095998 w 4713840"/>
                <a:gd name="connsiteY8" fmla="*/ 192198 h 887587"/>
                <a:gd name="connsiteX9" fmla="*/ 4142521 w 4713840"/>
                <a:gd name="connsiteY9" fmla="*/ 89136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451281 w 4713840"/>
                <a:gd name="connsiteY6" fmla="*/ 356483 h 887587"/>
                <a:gd name="connsiteX7" fmla="*/ 3609284 w 4713840"/>
                <a:gd name="connsiteY7" fmla="*/ 229004 h 887587"/>
                <a:gd name="connsiteX8" fmla="*/ 4095998 w 4713840"/>
                <a:gd name="connsiteY8" fmla="*/ 192198 h 887587"/>
                <a:gd name="connsiteX9" fmla="*/ 4142521 w 4713840"/>
                <a:gd name="connsiteY9" fmla="*/ 89136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451281 w 4713840"/>
                <a:gd name="connsiteY6" fmla="*/ 356483 h 887587"/>
                <a:gd name="connsiteX7" fmla="*/ 3609284 w 4713840"/>
                <a:gd name="connsiteY7" fmla="*/ 229004 h 887587"/>
                <a:gd name="connsiteX8" fmla="*/ 4095998 w 4713840"/>
                <a:gd name="connsiteY8" fmla="*/ 192198 h 887587"/>
                <a:gd name="connsiteX9" fmla="*/ 4142521 w 4713840"/>
                <a:gd name="connsiteY9" fmla="*/ 89136 h 887587"/>
                <a:gd name="connsiteX10" fmla="*/ 4301354 w 4713840"/>
                <a:gd name="connsiteY10" fmla="*/ 45158 h 887587"/>
                <a:gd name="connsiteX11" fmla="*/ 4667114 w 4713840"/>
                <a:gd name="connsiteY11" fmla="*/ 41572 h 887587"/>
                <a:gd name="connsiteX12" fmla="*/ 4713840 w 4713840"/>
                <a:gd name="connsiteY12" fmla="*/ 0 h 887587"/>
                <a:gd name="connsiteX13" fmla="*/ 4713840 w 4713840"/>
                <a:gd name="connsiteY13" fmla="*/ 887587 h 887587"/>
                <a:gd name="connsiteX14" fmla="*/ 0 w 4713840"/>
                <a:gd name="connsiteY14" fmla="*/ 887587 h 887587"/>
                <a:gd name="connsiteX15" fmla="*/ 10758 w 4713840"/>
                <a:gd name="connsiteY15"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451281 w 4713840"/>
                <a:gd name="connsiteY6" fmla="*/ 356483 h 887587"/>
                <a:gd name="connsiteX7" fmla="*/ 3476869 w 4713840"/>
                <a:gd name="connsiteY7" fmla="*/ 346785 h 887587"/>
                <a:gd name="connsiteX8" fmla="*/ 3609284 w 4713840"/>
                <a:gd name="connsiteY8" fmla="*/ 229004 h 887587"/>
                <a:gd name="connsiteX9" fmla="*/ 4095998 w 4713840"/>
                <a:gd name="connsiteY9" fmla="*/ 192198 h 887587"/>
                <a:gd name="connsiteX10" fmla="*/ 4142521 w 4713840"/>
                <a:gd name="connsiteY10" fmla="*/ 89136 h 887587"/>
                <a:gd name="connsiteX11" fmla="*/ 4301354 w 4713840"/>
                <a:gd name="connsiteY11" fmla="*/ 45158 h 887587"/>
                <a:gd name="connsiteX12" fmla="*/ 4667114 w 4713840"/>
                <a:gd name="connsiteY12" fmla="*/ 41572 h 887587"/>
                <a:gd name="connsiteX13" fmla="*/ 4713840 w 4713840"/>
                <a:gd name="connsiteY13" fmla="*/ 0 h 887587"/>
                <a:gd name="connsiteX14" fmla="*/ 4713840 w 4713840"/>
                <a:gd name="connsiteY14" fmla="*/ 887587 h 887587"/>
                <a:gd name="connsiteX15" fmla="*/ 0 w 4713840"/>
                <a:gd name="connsiteY15" fmla="*/ 887587 h 887587"/>
                <a:gd name="connsiteX16" fmla="*/ 10758 w 4713840"/>
                <a:gd name="connsiteY16"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451281 w 4713840"/>
                <a:gd name="connsiteY6" fmla="*/ 356483 h 887587"/>
                <a:gd name="connsiteX7" fmla="*/ 3469711 w 4713840"/>
                <a:gd name="connsiteY7" fmla="*/ 346785 h 887587"/>
                <a:gd name="connsiteX8" fmla="*/ 3609284 w 4713840"/>
                <a:gd name="connsiteY8" fmla="*/ 229004 h 887587"/>
                <a:gd name="connsiteX9" fmla="*/ 4095998 w 4713840"/>
                <a:gd name="connsiteY9" fmla="*/ 192198 h 887587"/>
                <a:gd name="connsiteX10" fmla="*/ 4142521 w 4713840"/>
                <a:gd name="connsiteY10" fmla="*/ 89136 h 887587"/>
                <a:gd name="connsiteX11" fmla="*/ 4301354 w 4713840"/>
                <a:gd name="connsiteY11" fmla="*/ 45158 h 887587"/>
                <a:gd name="connsiteX12" fmla="*/ 4667114 w 4713840"/>
                <a:gd name="connsiteY12" fmla="*/ 41572 h 887587"/>
                <a:gd name="connsiteX13" fmla="*/ 4713840 w 4713840"/>
                <a:gd name="connsiteY13" fmla="*/ 0 h 887587"/>
                <a:gd name="connsiteX14" fmla="*/ 4713840 w 4713840"/>
                <a:gd name="connsiteY14" fmla="*/ 887587 h 887587"/>
                <a:gd name="connsiteX15" fmla="*/ 0 w 4713840"/>
                <a:gd name="connsiteY15" fmla="*/ 887587 h 887587"/>
                <a:gd name="connsiteX16" fmla="*/ 10758 w 4713840"/>
                <a:gd name="connsiteY16"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451281 w 4713840"/>
                <a:gd name="connsiteY6" fmla="*/ 356483 h 887587"/>
                <a:gd name="connsiteX7" fmla="*/ 3555602 w 4713840"/>
                <a:gd name="connsiteY7" fmla="*/ 390953 h 887587"/>
                <a:gd name="connsiteX8" fmla="*/ 3609284 w 4713840"/>
                <a:gd name="connsiteY8" fmla="*/ 229004 h 887587"/>
                <a:gd name="connsiteX9" fmla="*/ 4095998 w 4713840"/>
                <a:gd name="connsiteY9" fmla="*/ 192198 h 887587"/>
                <a:gd name="connsiteX10" fmla="*/ 4142521 w 4713840"/>
                <a:gd name="connsiteY10" fmla="*/ 89136 h 887587"/>
                <a:gd name="connsiteX11" fmla="*/ 4301354 w 4713840"/>
                <a:gd name="connsiteY11" fmla="*/ 45158 h 887587"/>
                <a:gd name="connsiteX12" fmla="*/ 4667114 w 4713840"/>
                <a:gd name="connsiteY12" fmla="*/ 41572 h 887587"/>
                <a:gd name="connsiteX13" fmla="*/ 4713840 w 4713840"/>
                <a:gd name="connsiteY13" fmla="*/ 0 h 887587"/>
                <a:gd name="connsiteX14" fmla="*/ 4713840 w 4713840"/>
                <a:gd name="connsiteY14" fmla="*/ 887587 h 887587"/>
                <a:gd name="connsiteX15" fmla="*/ 0 w 4713840"/>
                <a:gd name="connsiteY15" fmla="*/ 887587 h 887587"/>
                <a:gd name="connsiteX16" fmla="*/ 10758 w 4713840"/>
                <a:gd name="connsiteY16"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028986 w 4713840"/>
                <a:gd name="connsiteY6" fmla="*/ 393290 h 887587"/>
                <a:gd name="connsiteX7" fmla="*/ 3555602 w 4713840"/>
                <a:gd name="connsiteY7" fmla="*/ 390953 h 887587"/>
                <a:gd name="connsiteX8" fmla="*/ 3609284 w 4713840"/>
                <a:gd name="connsiteY8" fmla="*/ 229004 h 887587"/>
                <a:gd name="connsiteX9" fmla="*/ 4095998 w 4713840"/>
                <a:gd name="connsiteY9" fmla="*/ 192198 h 887587"/>
                <a:gd name="connsiteX10" fmla="*/ 4142521 w 4713840"/>
                <a:gd name="connsiteY10" fmla="*/ 89136 h 887587"/>
                <a:gd name="connsiteX11" fmla="*/ 4301354 w 4713840"/>
                <a:gd name="connsiteY11" fmla="*/ 45158 h 887587"/>
                <a:gd name="connsiteX12" fmla="*/ 4667114 w 4713840"/>
                <a:gd name="connsiteY12" fmla="*/ 41572 h 887587"/>
                <a:gd name="connsiteX13" fmla="*/ 4713840 w 4713840"/>
                <a:gd name="connsiteY13" fmla="*/ 0 h 887587"/>
                <a:gd name="connsiteX14" fmla="*/ 4713840 w 4713840"/>
                <a:gd name="connsiteY14" fmla="*/ 887587 h 887587"/>
                <a:gd name="connsiteX15" fmla="*/ 0 w 4713840"/>
                <a:gd name="connsiteY15" fmla="*/ 887587 h 887587"/>
                <a:gd name="connsiteX16" fmla="*/ 10758 w 4713840"/>
                <a:gd name="connsiteY16"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028986 w 4713840"/>
                <a:gd name="connsiteY6" fmla="*/ 393290 h 887587"/>
                <a:gd name="connsiteX7" fmla="*/ 3451817 w 4713840"/>
                <a:gd name="connsiteY7" fmla="*/ 379911 h 887587"/>
                <a:gd name="connsiteX8" fmla="*/ 3609284 w 4713840"/>
                <a:gd name="connsiteY8" fmla="*/ 229004 h 887587"/>
                <a:gd name="connsiteX9" fmla="*/ 4095998 w 4713840"/>
                <a:gd name="connsiteY9" fmla="*/ 192198 h 887587"/>
                <a:gd name="connsiteX10" fmla="*/ 4142521 w 4713840"/>
                <a:gd name="connsiteY10" fmla="*/ 89136 h 887587"/>
                <a:gd name="connsiteX11" fmla="*/ 4301354 w 4713840"/>
                <a:gd name="connsiteY11" fmla="*/ 45158 h 887587"/>
                <a:gd name="connsiteX12" fmla="*/ 4667114 w 4713840"/>
                <a:gd name="connsiteY12" fmla="*/ 41572 h 887587"/>
                <a:gd name="connsiteX13" fmla="*/ 4713840 w 4713840"/>
                <a:gd name="connsiteY13" fmla="*/ 0 h 887587"/>
                <a:gd name="connsiteX14" fmla="*/ 4713840 w 4713840"/>
                <a:gd name="connsiteY14" fmla="*/ 887587 h 887587"/>
                <a:gd name="connsiteX15" fmla="*/ 0 w 4713840"/>
                <a:gd name="connsiteY15" fmla="*/ 887587 h 887587"/>
                <a:gd name="connsiteX16" fmla="*/ 10758 w 4713840"/>
                <a:gd name="connsiteY16"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028986 w 4713840"/>
                <a:gd name="connsiteY6" fmla="*/ 393290 h 887587"/>
                <a:gd name="connsiteX7" fmla="*/ 3444660 w 4713840"/>
                <a:gd name="connsiteY7" fmla="*/ 354146 h 887587"/>
                <a:gd name="connsiteX8" fmla="*/ 3609284 w 4713840"/>
                <a:gd name="connsiteY8" fmla="*/ 229004 h 887587"/>
                <a:gd name="connsiteX9" fmla="*/ 4095998 w 4713840"/>
                <a:gd name="connsiteY9" fmla="*/ 192198 h 887587"/>
                <a:gd name="connsiteX10" fmla="*/ 4142521 w 4713840"/>
                <a:gd name="connsiteY10" fmla="*/ 89136 h 887587"/>
                <a:gd name="connsiteX11" fmla="*/ 4301354 w 4713840"/>
                <a:gd name="connsiteY11" fmla="*/ 45158 h 887587"/>
                <a:gd name="connsiteX12" fmla="*/ 4667114 w 4713840"/>
                <a:gd name="connsiteY12" fmla="*/ 41572 h 887587"/>
                <a:gd name="connsiteX13" fmla="*/ 4713840 w 4713840"/>
                <a:gd name="connsiteY13" fmla="*/ 0 h 887587"/>
                <a:gd name="connsiteX14" fmla="*/ 4713840 w 4713840"/>
                <a:gd name="connsiteY14" fmla="*/ 887587 h 887587"/>
                <a:gd name="connsiteX15" fmla="*/ 0 w 4713840"/>
                <a:gd name="connsiteY15" fmla="*/ 887587 h 887587"/>
                <a:gd name="connsiteX16" fmla="*/ 10758 w 4713840"/>
                <a:gd name="connsiteY16"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3028986 w 4713840"/>
                <a:gd name="connsiteY6" fmla="*/ 393290 h 887587"/>
                <a:gd name="connsiteX7" fmla="*/ 3444660 w 4713840"/>
                <a:gd name="connsiteY7" fmla="*/ 354146 h 887587"/>
                <a:gd name="connsiteX8" fmla="*/ 3519815 w 4713840"/>
                <a:gd name="connsiteY8" fmla="*/ 309978 h 887587"/>
                <a:gd name="connsiteX9" fmla="*/ 3609284 w 4713840"/>
                <a:gd name="connsiteY9" fmla="*/ 229004 h 887587"/>
                <a:gd name="connsiteX10" fmla="*/ 4095998 w 4713840"/>
                <a:gd name="connsiteY10" fmla="*/ 192198 h 887587"/>
                <a:gd name="connsiteX11" fmla="*/ 4142521 w 4713840"/>
                <a:gd name="connsiteY11" fmla="*/ 89136 h 887587"/>
                <a:gd name="connsiteX12" fmla="*/ 4301354 w 4713840"/>
                <a:gd name="connsiteY12" fmla="*/ 45158 h 887587"/>
                <a:gd name="connsiteX13" fmla="*/ 4667114 w 4713840"/>
                <a:gd name="connsiteY13" fmla="*/ 41572 h 887587"/>
                <a:gd name="connsiteX14" fmla="*/ 4713840 w 4713840"/>
                <a:gd name="connsiteY14" fmla="*/ 0 h 887587"/>
                <a:gd name="connsiteX15" fmla="*/ 4713840 w 4713840"/>
                <a:gd name="connsiteY15" fmla="*/ 887587 h 887587"/>
                <a:gd name="connsiteX16" fmla="*/ 0 w 4713840"/>
                <a:gd name="connsiteY16" fmla="*/ 887587 h 887587"/>
                <a:gd name="connsiteX17" fmla="*/ 10758 w 4713840"/>
                <a:gd name="connsiteY17"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996777 w 4713840"/>
                <a:gd name="connsiteY6" fmla="*/ 382248 h 887587"/>
                <a:gd name="connsiteX7" fmla="*/ 3444660 w 4713840"/>
                <a:gd name="connsiteY7" fmla="*/ 354146 h 887587"/>
                <a:gd name="connsiteX8" fmla="*/ 3519815 w 4713840"/>
                <a:gd name="connsiteY8" fmla="*/ 309978 h 887587"/>
                <a:gd name="connsiteX9" fmla="*/ 3609284 w 4713840"/>
                <a:gd name="connsiteY9" fmla="*/ 229004 h 887587"/>
                <a:gd name="connsiteX10" fmla="*/ 4095998 w 4713840"/>
                <a:gd name="connsiteY10" fmla="*/ 192198 h 887587"/>
                <a:gd name="connsiteX11" fmla="*/ 4142521 w 4713840"/>
                <a:gd name="connsiteY11" fmla="*/ 89136 h 887587"/>
                <a:gd name="connsiteX12" fmla="*/ 4301354 w 4713840"/>
                <a:gd name="connsiteY12" fmla="*/ 45158 h 887587"/>
                <a:gd name="connsiteX13" fmla="*/ 4667114 w 4713840"/>
                <a:gd name="connsiteY13" fmla="*/ 41572 h 887587"/>
                <a:gd name="connsiteX14" fmla="*/ 4713840 w 4713840"/>
                <a:gd name="connsiteY14" fmla="*/ 0 h 887587"/>
                <a:gd name="connsiteX15" fmla="*/ 4713840 w 4713840"/>
                <a:gd name="connsiteY15" fmla="*/ 887587 h 887587"/>
                <a:gd name="connsiteX16" fmla="*/ 0 w 4713840"/>
                <a:gd name="connsiteY16" fmla="*/ 887587 h 887587"/>
                <a:gd name="connsiteX17" fmla="*/ 10758 w 4713840"/>
                <a:gd name="connsiteY17"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996777 w 4713840"/>
                <a:gd name="connsiteY6" fmla="*/ 382248 h 887587"/>
                <a:gd name="connsiteX7" fmla="*/ 2993735 w 4713840"/>
                <a:gd name="connsiteY7" fmla="*/ 379912 h 887587"/>
                <a:gd name="connsiteX8" fmla="*/ 3444660 w 4713840"/>
                <a:gd name="connsiteY8" fmla="*/ 354146 h 887587"/>
                <a:gd name="connsiteX9" fmla="*/ 3519815 w 4713840"/>
                <a:gd name="connsiteY9" fmla="*/ 309978 h 887587"/>
                <a:gd name="connsiteX10" fmla="*/ 3609284 w 4713840"/>
                <a:gd name="connsiteY10" fmla="*/ 229004 h 887587"/>
                <a:gd name="connsiteX11" fmla="*/ 4095998 w 4713840"/>
                <a:gd name="connsiteY11" fmla="*/ 192198 h 887587"/>
                <a:gd name="connsiteX12" fmla="*/ 4142521 w 4713840"/>
                <a:gd name="connsiteY12" fmla="*/ 89136 h 887587"/>
                <a:gd name="connsiteX13" fmla="*/ 4301354 w 4713840"/>
                <a:gd name="connsiteY13" fmla="*/ 45158 h 887587"/>
                <a:gd name="connsiteX14" fmla="*/ 4667114 w 4713840"/>
                <a:gd name="connsiteY14" fmla="*/ 41572 h 887587"/>
                <a:gd name="connsiteX15" fmla="*/ 4713840 w 4713840"/>
                <a:gd name="connsiteY15" fmla="*/ 0 h 887587"/>
                <a:gd name="connsiteX16" fmla="*/ 4713840 w 4713840"/>
                <a:gd name="connsiteY16" fmla="*/ 887587 h 887587"/>
                <a:gd name="connsiteX17" fmla="*/ 0 w 4713840"/>
                <a:gd name="connsiteY17" fmla="*/ 887587 h 887587"/>
                <a:gd name="connsiteX18" fmla="*/ 10758 w 4713840"/>
                <a:gd name="connsiteY18"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996777 w 4713840"/>
                <a:gd name="connsiteY6" fmla="*/ 382248 h 887587"/>
                <a:gd name="connsiteX7" fmla="*/ 3090363 w 4713840"/>
                <a:gd name="connsiteY7" fmla="*/ 468248 h 887587"/>
                <a:gd name="connsiteX8" fmla="*/ 3444660 w 4713840"/>
                <a:gd name="connsiteY8" fmla="*/ 354146 h 887587"/>
                <a:gd name="connsiteX9" fmla="*/ 3519815 w 4713840"/>
                <a:gd name="connsiteY9" fmla="*/ 309978 h 887587"/>
                <a:gd name="connsiteX10" fmla="*/ 3609284 w 4713840"/>
                <a:gd name="connsiteY10" fmla="*/ 229004 h 887587"/>
                <a:gd name="connsiteX11" fmla="*/ 4095998 w 4713840"/>
                <a:gd name="connsiteY11" fmla="*/ 192198 h 887587"/>
                <a:gd name="connsiteX12" fmla="*/ 4142521 w 4713840"/>
                <a:gd name="connsiteY12" fmla="*/ 89136 h 887587"/>
                <a:gd name="connsiteX13" fmla="*/ 4301354 w 4713840"/>
                <a:gd name="connsiteY13" fmla="*/ 45158 h 887587"/>
                <a:gd name="connsiteX14" fmla="*/ 4667114 w 4713840"/>
                <a:gd name="connsiteY14" fmla="*/ 41572 h 887587"/>
                <a:gd name="connsiteX15" fmla="*/ 4713840 w 4713840"/>
                <a:gd name="connsiteY15" fmla="*/ 0 h 887587"/>
                <a:gd name="connsiteX16" fmla="*/ 4713840 w 4713840"/>
                <a:gd name="connsiteY16" fmla="*/ 887587 h 887587"/>
                <a:gd name="connsiteX17" fmla="*/ 0 w 4713840"/>
                <a:gd name="connsiteY17" fmla="*/ 887587 h 887587"/>
                <a:gd name="connsiteX18" fmla="*/ 10758 w 4713840"/>
                <a:gd name="connsiteY18"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3090363 w 4713840"/>
                <a:gd name="connsiteY7" fmla="*/ 468248 h 887587"/>
                <a:gd name="connsiteX8" fmla="*/ 3444660 w 4713840"/>
                <a:gd name="connsiteY8" fmla="*/ 354146 h 887587"/>
                <a:gd name="connsiteX9" fmla="*/ 3519815 w 4713840"/>
                <a:gd name="connsiteY9" fmla="*/ 309978 h 887587"/>
                <a:gd name="connsiteX10" fmla="*/ 3609284 w 4713840"/>
                <a:gd name="connsiteY10" fmla="*/ 229004 h 887587"/>
                <a:gd name="connsiteX11" fmla="*/ 4095998 w 4713840"/>
                <a:gd name="connsiteY11" fmla="*/ 192198 h 887587"/>
                <a:gd name="connsiteX12" fmla="*/ 4142521 w 4713840"/>
                <a:gd name="connsiteY12" fmla="*/ 89136 h 887587"/>
                <a:gd name="connsiteX13" fmla="*/ 4301354 w 4713840"/>
                <a:gd name="connsiteY13" fmla="*/ 45158 h 887587"/>
                <a:gd name="connsiteX14" fmla="*/ 4667114 w 4713840"/>
                <a:gd name="connsiteY14" fmla="*/ 41572 h 887587"/>
                <a:gd name="connsiteX15" fmla="*/ 4713840 w 4713840"/>
                <a:gd name="connsiteY15" fmla="*/ 0 h 887587"/>
                <a:gd name="connsiteX16" fmla="*/ 4713840 w 4713840"/>
                <a:gd name="connsiteY16" fmla="*/ 887587 h 887587"/>
                <a:gd name="connsiteX17" fmla="*/ 0 w 4713840"/>
                <a:gd name="connsiteY17" fmla="*/ 887587 h 887587"/>
                <a:gd name="connsiteX18" fmla="*/ 10758 w 4713840"/>
                <a:gd name="connsiteY18"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3011630 w 4713840"/>
                <a:gd name="connsiteY7" fmla="*/ 368870 h 887587"/>
                <a:gd name="connsiteX8" fmla="*/ 3444660 w 4713840"/>
                <a:gd name="connsiteY8" fmla="*/ 354146 h 887587"/>
                <a:gd name="connsiteX9" fmla="*/ 3519815 w 4713840"/>
                <a:gd name="connsiteY9" fmla="*/ 309978 h 887587"/>
                <a:gd name="connsiteX10" fmla="*/ 3609284 w 4713840"/>
                <a:gd name="connsiteY10" fmla="*/ 229004 h 887587"/>
                <a:gd name="connsiteX11" fmla="*/ 4095998 w 4713840"/>
                <a:gd name="connsiteY11" fmla="*/ 192198 h 887587"/>
                <a:gd name="connsiteX12" fmla="*/ 4142521 w 4713840"/>
                <a:gd name="connsiteY12" fmla="*/ 89136 h 887587"/>
                <a:gd name="connsiteX13" fmla="*/ 4301354 w 4713840"/>
                <a:gd name="connsiteY13" fmla="*/ 45158 h 887587"/>
                <a:gd name="connsiteX14" fmla="*/ 4667114 w 4713840"/>
                <a:gd name="connsiteY14" fmla="*/ 41572 h 887587"/>
                <a:gd name="connsiteX15" fmla="*/ 4713840 w 4713840"/>
                <a:gd name="connsiteY15" fmla="*/ 0 h 887587"/>
                <a:gd name="connsiteX16" fmla="*/ 4713840 w 4713840"/>
                <a:gd name="connsiteY16" fmla="*/ 887587 h 887587"/>
                <a:gd name="connsiteX17" fmla="*/ 0 w 4713840"/>
                <a:gd name="connsiteY17" fmla="*/ 887587 h 887587"/>
                <a:gd name="connsiteX18" fmla="*/ 10758 w 4713840"/>
                <a:gd name="connsiteY18"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3011630 w 4713840"/>
                <a:gd name="connsiteY8" fmla="*/ 368870 h 887587"/>
                <a:gd name="connsiteX9" fmla="*/ 3444660 w 4713840"/>
                <a:gd name="connsiteY9" fmla="*/ 354146 h 887587"/>
                <a:gd name="connsiteX10" fmla="*/ 3519815 w 4713840"/>
                <a:gd name="connsiteY10" fmla="*/ 309978 h 887587"/>
                <a:gd name="connsiteX11" fmla="*/ 3609284 w 4713840"/>
                <a:gd name="connsiteY11" fmla="*/ 229004 h 887587"/>
                <a:gd name="connsiteX12" fmla="*/ 4095998 w 4713840"/>
                <a:gd name="connsiteY12" fmla="*/ 192198 h 887587"/>
                <a:gd name="connsiteX13" fmla="*/ 4142521 w 4713840"/>
                <a:gd name="connsiteY13" fmla="*/ 89136 h 887587"/>
                <a:gd name="connsiteX14" fmla="*/ 4301354 w 4713840"/>
                <a:gd name="connsiteY14" fmla="*/ 45158 h 887587"/>
                <a:gd name="connsiteX15" fmla="*/ 4667114 w 4713840"/>
                <a:gd name="connsiteY15" fmla="*/ 41572 h 887587"/>
                <a:gd name="connsiteX16" fmla="*/ 4713840 w 4713840"/>
                <a:gd name="connsiteY16" fmla="*/ 0 h 887587"/>
                <a:gd name="connsiteX17" fmla="*/ 4713840 w 4713840"/>
                <a:gd name="connsiteY17" fmla="*/ 887587 h 887587"/>
                <a:gd name="connsiteX18" fmla="*/ 0 w 4713840"/>
                <a:gd name="connsiteY18" fmla="*/ 887587 h 887587"/>
                <a:gd name="connsiteX19" fmla="*/ 10758 w 4713840"/>
                <a:gd name="connsiteY19"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2993735 w 4713840"/>
                <a:gd name="connsiteY8" fmla="*/ 401995 h 887587"/>
                <a:gd name="connsiteX9" fmla="*/ 3011630 w 4713840"/>
                <a:gd name="connsiteY9" fmla="*/ 368870 h 887587"/>
                <a:gd name="connsiteX10" fmla="*/ 3444660 w 4713840"/>
                <a:gd name="connsiteY10" fmla="*/ 354146 h 887587"/>
                <a:gd name="connsiteX11" fmla="*/ 3519815 w 4713840"/>
                <a:gd name="connsiteY11" fmla="*/ 309978 h 887587"/>
                <a:gd name="connsiteX12" fmla="*/ 3609284 w 4713840"/>
                <a:gd name="connsiteY12" fmla="*/ 229004 h 887587"/>
                <a:gd name="connsiteX13" fmla="*/ 4095998 w 4713840"/>
                <a:gd name="connsiteY13" fmla="*/ 192198 h 887587"/>
                <a:gd name="connsiteX14" fmla="*/ 4142521 w 4713840"/>
                <a:gd name="connsiteY14" fmla="*/ 89136 h 887587"/>
                <a:gd name="connsiteX15" fmla="*/ 4301354 w 4713840"/>
                <a:gd name="connsiteY15" fmla="*/ 45158 h 887587"/>
                <a:gd name="connsiteX16" fmla="*/ 4667114 w 4713840"/>
                <a:gd name="connsiteY16" fmla="*/ 41572 h 887587"/>
                <a:gd name="connsiteX17" fmla="*/ 4713840 w 4713840"/>
                <a:gd name="connsiteY17" fmla="*/ 0 h 887587"/>
                <a:gd name="connsiteX18" fmla="*/ 4713840 w 4713840"/>
                <a:gd name="connsiteY18" fmla="*/ 887587 h 887587"/>
                <a:gd name="connsiteX19" fmla="*/ 0 w 4713840"/>
                <a:gd name="connsiteY19" fmla="*/ 887587 h 887587"/>
                <a:gd name="connsiteX20" fmla="*/ 10758 w 4713840"/>
                <a:gd name="connsiteY20"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2993735 w 4713840"/>
                <a:gd name="connsiteY8" fmla="*/ 401995 h 887587"/>
                <a:gd name="connsiteX9" fmla="*/ 3011630 w 4713840"/>
                <a:gd name="connsiteY9" fmla="*/ 368870 h 887587"/>
                <a:gd name="connsiteX10" fmla="*/ 3444660 w 4713840"/>
                <a:gd name="connsiteY10" fmla="*/ 354146 h 887587"/>
                <a:gd name="connsiteX11" fmla="*/ 3519815 w 4713840"/>
                <a:gd name="connsiteY11" fmla="*/ 309978 h 887587"/>
                <a:gd name="connsiteX12" fmla="*/ 3609284 w 4713840"/>
                <a:gd name="connsiteY12" fmla="*/ 229004 h 887587"/>
                <a:gd name="connsiteX13" fmla="*/ 4095998 w 4713840"/>
                <a:gd name="connsiteY13" fmla="*/ 192198 h 887587"/>
                <a:gd name="connsiteX14" fmla="*/ 4142521 w 4713840"/>
                <a:gd name="connsiteY14" fmla="*/ 89136 h 887587"/>
                <a:gd name="connsiteX15" fmla="*/ 4301354 w 4713840"/>
                <a:gd name="connsiteY15" fmla="*/ 45158 h 887587"/>
                <a:gd name="connsiteX16" fmla="*/ 4667114 w 4713840"/>
                <a:gd name="connsiteY16" fmla="*/ 41572 h 887587"/>
                <a:gd name="connsiteX17" fmla="*/ 4713840 w 4713840"/>
                <a:gd name="connsiteY17" fmla="*/ 0 h 887587"/>
                <a:gd name="connsiteX18" fmla="*/ 4713840 w 4713840"/>
                <a:gd name="connsiteY18" fmla="*/ 887587 h 887587"/>
                <a:gd name="connsiteX19" fmla="*/ 0 w 4713840"/>
                <a:gd name="connsiteY19" fmla="*/ 887587 h 887587"/>
                <a:gd name="connsiteX20" fmla="*/ 10758 w 4713840"/>
                <a:gd name="connsiteY20"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2993735 w 4713840"/>
                <a:gd name="connsiteY8" fmla="*/ 401995 h 887587"/>
                <a:gd name="connsiteX9" fmla="*/ 3045333 w 4713840"/>
                <a:gd name="connsiteY9" fmla="*/ 368870 h 887587"/>
                <a:gd name="connsiteX10" fmla="*/ 3444660 w 4713840"/>
                <a:gd name="connsiteY10" fmla="*/ 354146 h 887587"/>
                <a:gd name="connsiteX11" fmla="*/ 3519815 w 4713840"/>
                <a:gd name="connsiteY11" fmla="*/ 309978 h 887587"/>
                <a:gd name="connsiteX12" fmla="*/ 3609284 w 4713840"/>
                <a:gd name="connsiteY12" fmla="*/ 229004 h 887587"/>
                <a:gd name="connsiteX13" fmla="*/ 4095998 w 4713840"/>
                <a:gd name="connsiteY13" fmla="*/ 192198 h 887587"/>
                <a:gd name="connsiteX14" fmla="*/ 4142521 w 4713840"/>
                <a:gd name="connsiteY14" fmla="*/ 89136 h 887587"/>
                <a:gd name="connsiteX15" fmla="*/ 4301354 w 4713840"/>
                <a:gd name="connsiteY15" fmla="*/ 45158 h 887587"/>
                <a:gd name="connsiteX16" fmla="*/ 4667114 w 4713840"/>
                <a:gd name="connsiteY16" fmla="*/ 41572 h 887587"/>
                <a:gd name="connsiteX17" fmla="*/ 4713840 w 4713840"/>
                <a:gd name="connsiteY17" fmla="*/ 0 h 887587"/>
                <a:gd name="connsiteX18" fmla="*/ 4713840 w 4713840"/>
                <a:gd name="connsiteY18" fmla="*/ 887587 h 887587"/>
                <a:gd name="connsiteX19" fmla="*/ 0 w 4713840"/>
                <a:gd name="connsiteY19" fmla="*/ 887587 h 887587"/>
                <a:gd name="connsiteX20" fmla="*/ 10758 w 4713840"/>
                <a:gd name="connsiteY20"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2993735 w 4713840"/>
                <a:gd name="connsiteY8" fmla="*/ 401995 h 887587"/>
                <a:gd name="connsiteX9" fmla="*/ 3045333 w 4713840"/>
                <a:gd name="connsiteY9" fmla="*/ 368870 h 887587"/>
                <a:gd name="connsiteX10" fmla="*/ 3444660 w 4713840"/>
                <a:gd name="connsiteY10" fmla="*/ 354146 h 887587"/>
                <a:gd name="connsiteX11" fmla="*/ 3519815 w 4713840"/>
                <a:gd name="connsiteY11" fmla="*/ 309978 h 887587"/>
                <a:gd name="connsiteX12" fmla="*/ 3574472 w 4713840"/>
                <a:gd name="connsiteY12" fmla="*/ 267986 h 887587"/>
                <a:gd name="connsiteX13" fmla="*/ 3609284 w 4713840"/>
                <a:gd name="connsiteY13" fmla="*/ 229004 h 887587"/>
                <a:gd name="connsiteX14" fmla="*/ 4095998 w 4713840"/>
                <a:gd name="connsiteY14" fmla="*/ 192198 h 887587"/>
                <a:gd name="connsiteX15" fmla="*/ 4142521 w 4713840"/>
                <a:gd name="connsiteY15" fmla="*/ 89136 h 887587"/>
                <a:gd name="connsiteX16" fmla="*/ 4301354 w 4713840"/>
                <a:gd name="connsiteY16" fmla="*/ 45158 h 887587"/>
                <a:gd name="connsiteX17" fmla="*/ 4667114 w 4713840"/>
                <a:gd name="connsiteY17" fmla="*/ 41572 h 887587"/>
                <a:gd name="connsiteX18" fmla="*/ 4713840 w 4713840"/>
                <a:gd name="connsiteY18" fmla="*/ 0 h 887587"/>
                <a:gd name="connsiteX19" fmla="*/ 4713840 w 4713840"/>
                <a:gd name="connsiteY19" fmla="*/ 887587 h 887587"/>
                <a:gd name="connsiteX20" fmla="*/ 0 w 4713840"/>
                <a:gd name="connsiteY20" fmla="*/ 887587 h 887587"/>
                <a:gd name="connsiteX21" fmla="*/ 10758 w 4713840"/>
                <a:gd name="connsiteY21"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2993735 w 4713840"/>
                <a:gd name="connsiteY8" fmla="*/ 401995 h 887587"/>
                <a:gd name="connsiteX9" fmla="*/ 3045333 w 4713840"/>
                <a:gd name="connsiteY9" fmla="*/ 368870 h 887587"/>
                <a:gd name="connsiteX10" fmla="*/ 3444660 w 4713840"/>
                <a:gd name="connsiteY10" fmla="*/ 354146 h 887587"/>
                <a:gd name="connsiteX11" fmla="*/ 3519815 w 4713840"/>
                <a:gd name="connsiteY11" fmla="*/ 296646 h 887587"/>
                <a:gd name="connsiteX12" fmla="*/ 3574472 w 4713840"/>
                <a:gd name="connsiteY12" fmla="*/ 267986 h 887587"/>
                <a:gd name="connsiteX13" fmla="*/ 3609284 w 4713840"/>
                <a:gd name="connsiteY13" fmla="*/ 229004 h 887587"/>
                <a:gd name="connsiteX14" fmla="*/ 4095998 w 4713840"/>
                <a:gd name="connsiteY14" fmla="*/ 192198 h 887587"/>
                <a:gd name="connsiteX15" fmla="*/ 4142521 w 4713840"/>
                <a:gd name="connsiteY15" fmla="*/ 89136 h 887587"/>
                <a:gd name="connsiteX16" fmla="*/ 4301354 w 4713840"/>
                <a:gd name="connsiteY16" fmla="*/ 45158 h 887587"/>
                <a:gd name="connsiteX17" fmla="*/ 4667114 w 4713840"/>
                <a:gd name="connsiteY17" fmla="*/ 41572 h 887587"/>
                <a:gd name="connsiteX18" fmla="*/ 4713840 w 4713840"/>
                <a:gd name="connsiteY18" fmla="*/ 0 h 887587"/>
                <a:gd name="connsiteX19" fmla="*/ 4713840 w 4713840"/>
                <a:gd name="connsiteY19" fmla="*/ 887587 h 887587"/>
                <a:gd name="connsiteX20" fmla="*/ 0 w 4713840"/>
                <a:gd name="connsiteY20" fmla="*/ 887587 h 887587"/>
                <a:gd name="connsiteX21" fmla="*/ 10758 w 4713840"/>
                <a:gd name="connsiteY21"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24997 w 4713840"/>
                <a:gd name="connsiteY6" fmla="*/ 518433 h 887587"/>
                <a:gd name="connsiteX7" fmla="*/ 2950789 w 4713840"/>
                <a:gd name="connsiteY7" fmla="*/ 438802 h 887587"/>
                <a:gd name="connsiteX8" fmla="*/ 2993735 w 4713840"/>
                <a:gd name="connsiteY8" fmla="*/ 401995 h 887587"/>
                <a:gd name="connsiteX9" fmla="*/ 3045333 w 4713840"/>
                <a:gd name="connsiteY9" fmla="*/ 368870 h 887587"/>
                <a:gd name="connsiteX10" fmla="*/ 3444660 w 4713840"/>
                <a:gd name="connsiteY10" fmla="*/ 354146 h 887587"/>
                <a:gd name="connsiteX11" fmla="*/ 3519815 w 4713840"/>
                <a:gd name="connsiteY11" fmla="*/ 296646 h 887587"/>
                <a:gd name="connsiteX12" fmla="*/ 3571880 w 4713840"/>
                <a:gd name="connsiteY12" fmla="*/ 243989 h 887587"/>
                <a:gd name="connsiteX13" fmla="*/ 3609284 w 4713840"/>
                <a:gd name="connsiteY13" fmla="*/ 229004 h 887587"/>
                <a:gd name="connsiteX14" fmla="*/ 4095998 w 4713840"/>
                <a:gd name="connsiteY14" fmla="*/ 192198 h 887587"/>
                <a:gd name="connsiteX15" fmla="*/ 4142521 w 4713840"/>
                <a:gd name="connsiteY15" fmla="*/ 89136 h 887587"/>
                <a:gd name="connsiteX16" fmla="*/ 4301354 w 4713840"/>
                <a:gd name="connsiteY16" fmla="*/ 45158 h 887587"/>
                <a:gd name="connsiteX17" fmla="*/ 4667114 w 4713840"/>
                <a:gd name="connsiteY17" fmla="*/ 41572 h 887587"/>
                <a:gd name="connsiteX18" fmla="*/ 4713840 w 4713840"/>
                <a:gd name="connsiteY18" fmla="*/ 0 h 887587"/>
                <a:gd name="connsiteX19" fmla="*/ 4713840 w 4713840"/>
                <a:gd name="connsiteY19" fmla="*/ 887587 h 887587"/>
                <a:gd name="connsiteX20" fmla="*/ 0 w 4713840"/>
                <a:gd name="connsiteY20" fmla="*/ 887587 h 887587"/>
                <a:gd name="connsiteX21" fmla="*/ 10758 w 4713840"/>
                <a:gd name="connsiteY21"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12034 w 4713840"/>
                <a:gd name="connsiteY6" fmla="*/ 505101 h 887587"/>
                <a:gd name="connsiteX7" fmla="*/ 2950789 w 4713840"/>
                <a:gd name="connsiteY7" fmla="*/ 438802 h 887587"/>
                <a:gd name="connsiteX8" fmla="*/ 2993735 w 4713840"/>
                <a:gd name="connsiteY8" fmla="*/ 401995 h 887587"/>
                <a:gd name="connsiteX9" fmla="*/ 3045333 w 4713840"/>
                <a:gd name="connsiteY9" fmla="*/ 368870 h 887587"/>
                <a:gd name="connsiteX10" fmla="*/ 3444660 w 4713840"/>
                <a:gd name="connsiteY10" fmla="*/ 354146 h 887587"/>
                <a:gd name="connsiteX11" fmla="*/ 3519815 w 4713840"/>
                <a:gd name="connsiteY11" fmla="*/ 296646 h 887587"/>
                <a:gd name="connsiteX12" fmla="*/ 3571880 w 4713840"/>
                <a:gd name="connsiteY12" fmla="*/ 243989 h 887587"/>
                <a:gd name="connsiteX13" fmla="*/ 3609284 w 4713840"/>
                <a:gd name="connsiteY13" fmla="*/ 229004 h 887587"/>
                <a:gd name="connsiteX14" fmla="*/ 4095998 w 4713840"/>
                <a:gd name="connsiteY14" fmla="*/ 192198 h 887587"/>
                <a:gd name="connsiteX15" fmla="*/ 4142521 w 4713840"/>
                <a:gd name="connsiteY15" fmla="*/ 89136 h 887587"/>
                <a:gd name="connsiteX16" fmla="*/ 4301354 w 4713840"/>
                <a:gd name="connsiteY16" fmla="*/ 45158 h 887587"/>
                <a:gd name="connsiteX17" fmla="*/ 4667114 w 4713840"/>
                <a:gd name="connsiteY17" fmla="*/ 41572 h 887587"/>
                <a:gd name="connsiteX18" fmla="*/ 4713840 w 4713840"/>
                <a:gd name="connsiteY18" fmla="*/ 0 h 887587"/>
                <a:gd name="connsiteX19" fmla="*/ 4713840 w 4713840"/>
                <a:gd name="connsiteY19" fmla="*/ 887587 h 887587"/>
                <a:gd name="connsiteX20" fmla="*/ 0 w 4713840"/>
                <a:gd name="connsiteY20" fmla="*/ 887587 h 887587"/>
                <a:gd name="connsiteX21" fmla="*/ 10758 w 4713840"/>
                <a:gd name="connsiteY21"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038201 w 4713840"/>
                <a:gd name="connsiteY3" fmla="*/ 714855 h 887587"/>
                <a:gd name="connsiteX4" fmla="*/ 2399658 w 4713840"/>
                <a:gd name="connsiteY4" fmla="*/ 560265 h 887587"/>
                <a:gd name="connsiteX5" fmla="*/ 2600069 w 4713840"/>
                <a:gd name="connsiteY5" fmla="*/ 494014 h 887587"/>
                <a:gd name="connsiteX6" fmla="*/ 2812034 w 4713840"/>
                <a:gd name="connsiteY6" fmla="*/ 505101 h 887587"/>
                <a:gd name="connsiteX7" fmla="*/ 2950789 w 4713840"/>
                <a:gd name="connsiteY7" fmla="*/ 438802 h 887587"/>
                <a:gd name="connsiteX8" fmla="*/ 2993735 w 4713840"/>
                <a:gd name="connsiteY8" fmla="*/ 401995 h 887587"/>
                <a:gd name="connsiteX9" fmla="*/ 2992989 w 4713840"/>
                <a:gd name="connsiteY9" fmla="*/ 393307 h 887587"/>
                <a:gd name="connsiteX10" fmla="*/ 3045333 w 4713840"/>
                <a:gd name="connsiteY10" fmla="*/ 368870 h 887587"/>
                <a:gd name="connsiteX11" fmla="*/ 3444660 w 4713840"/>
                <a:gd name="connsiteY11" fmla="*/ 354146 h 887587"/>
                <a:gd name="connsiteX12" fmla="*/ 3519815 w 4713840"/>
                <a:gd name="connsiteY12" fmla="*/ 296646 h 887587"/>
                <a:gd name="connsiteX13" fmla="*/ 3571880 w 4713840"/>
                <a:gd name="connsiteY13" fmla="*/ 243989 h 887587"/>
                <a:gd name="connsiteX14" fmla="*/ 3609284 w 4713840"/>
                <a:gd name="connsiteY14" fmla="*/ 229004 h 887587"/>
                <a:gd name="connsiteX15" fmla="*/ 4095998 w 4713840"/>
                <a:gd name="connsiteY15" fmla="*/ 192198 h 887587"/>
                <a:gd name="connsiteX16" fmla="*/ 4142521 w 4713840"/>
                <a:gd name="connsiteY16" fmla="*/ 89136 h 887587"/>
                <a:gd name="connsiteX17" fmla="*/ 4301354 w 4713840"/>
                <a:gd name="connsiteY17" fmla="*/ 45158 h 887587"/>
                <a:gd name="connsiteX18" fmla="*/ 4667114 w 4713840"/>
                <a:gd name="connsiteY18" fmla="*/ 41572 h 887587"/>
                <a:gd name="connsiteX19" fmla="*/ 4713840 w 4713840"/>
                <a:gd name="connsiteY19" fmla="*/ 0 h 887587"/>
                <a:gd name="connsiteX20" fmla="*/ 4713840 w 4713840"/>
                <a:gd name="connsiteY20" fmla="*/ 887587 h 887587"/>
                <a:gd name="connsiteX21" fmla="*/ 0 w 4713840"/>
                <a:gd name="connsiteY21" fmla="*/ 887587 h 887587"/>
                <a:gd name="connsiteX22" fmla="*/ 10758 w 4713840"/>
                <a:gd name="connsiteY2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354496 w 4713840"/>
                <a:gd name="connsiteY3" fmla="*/ 632197 h 887587"/>
                <a:gd name="connsiteX4" fmla="*/ 2399658 w 4713840"/>
                <a:gd name="connsiteY4" fmla="*/ 560265 h 887587"/>
                <a:gd name="connsiteX5" fmla="*/ 2600069 w 4713840"/>
                <a:gd name="connsiteY5" fmla="*/ 494014 h 887587"/>
                <a:gd name="connsiteX6" fmla="*/ 2812034 w 4713840"/>
                <a:gd name="connsiteY6" fmla="*/ 505101 h 887587"/>
                <a:gd name="connsiteX7" fmla="*/ 2950789 w 4713840"/>
                <a:gd name="connsiteY7" fmla="*/ 438802 h 887587"/>
                <a:gd name="connsiteX8" fmla="*/ 2993735 w 4713840"/>
                <a:gd name="connsiteY8" fmla="*/ 401995 h 887587"/>
                <a:gd name="connsiteX9" fmla="*/ 2992989 w 4713840"/>
                <a:gd name="connsiteY9" fmla="*/ 393307 h 887587"/>
                <a:gd name="connsiteX10" fmla="*/ 3045333 w 4713840"/>
                <a:gd name="connsiteY10" fmla="*/ 368870 h 887587"/>
                <a:gd name="connsiteX11" fmla="*/ 3444660 w 4713840"/>
                <a:gd name="connsiteY11" fmla="*/ 354146 h 887587"/>
                <a:gd name="connsiteX12" fmla="*/ 3519815 w 4713840"/>
                <a:gd name="connsiteY12" fmla="*/ 296646 h 887587"/>
                <a:gd name="connsiteX13" fmla="*/ 3571880 w 4713840"/>
                <a:gd name="connsiteY13" fmla="*/ 243989 h 887587"/>
                <a:gd name="connsiteX14" fmla="*/ 3609284 w 4713840"/>
                <a:gd name="connsiteY14" fmla="*/ 229004 h 887587"/>
                <a:gd name="connsiteX15" fmla="*/ 4095998 w 4713840"/>
                <a:gd name="connsiteY15" fmla="*/ 192198 h 887587"/>
                <a:gd name="connsiteX16" fmla="*/ 4142521 w 4713840"/>
                <a:gd name="connsiteY16" fmla="*/ 89136 h 887587"/>
                <a:gd name="connsiteX17" fmla="*/ 4301354 w 4713840"/>
                <a:gd name="connsiteY17" fmla="*/ 45158 h 887587"/>
                <a:gd name="connsiteX18" fmla="*/ 4667114 w 4713840"/>
                <a:gd name="connsiteY18" fmla="*/ 41572 h 887587"/>
                <a:gd name="connsiteX19" fmla="*/ 4713840 w 4713840"/>
                <a:gd name="connsiteY19" fmla="*/ 0 h 887587"/>
                <a:gd name="connsiteX20" fmla="*/ 4713840 w 4713840"/>
                <a:gd name="connsiteY20" fmla="*/ 887587 h 887587"/>
                <a:gd name="connsiteX21" fmla="*/ 0 w 4713840"/>
                <a:gd name="connsiteY21" fmla="*/ 887587 h 887587"/>
                <a:gd name="connsiteX22" fmla="*/ 10758 w 4713840"/>
                <a:gd name="connsiteY2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281903 w 4713840"/>
                <a:gd name="connsiteY3" fmla="*/ 690858 h 887587"/>
                <a:gd name="connsiteX4" fmla="*/ 2399658 w 4713840"/>
                <a:gd name="connsiteY4" fmla="*/ 560265 h 887587"/>
                <a:gd name="connsiteX5" fmla="*/ 2600069 w 4713840"/>
                <a:gd name="connsiteY5" fmla="*/ 494014 h 887587"/>
                <a:gd name="connsiteX6" fmla="*/ 2812034 w 4713840"/>
                <a:gd name="connsiteY6" fmla="*/ 505101 h 887587"/>
                <a:gd name="connsiteX7" fmla="*/ 2950789 w 4713840"/>
                <a:gd name="connsiteY7" fmla="*/ 438802 h 887587"/>
                <a:gd name="connsiteX8" fmla="*/ 2993735 w 4713840"/>
                <a:gd name="connsiteY8" fmla="*/ 401995 h 887587"/>
                <a:gd name="connsiteX9" fmla="*/ 2992989 w 4713840"/>
                <a:gd name="connsiteY9" fmla="*/ 393307 h 887587"/>
                <a:gd name="connsiteX10" fmla="*/ 3045333 w 4713840"/>
                <a:gd name="connsiteY10" fmla="*/ 368870 h 887587"/>
                <a:gd name="connsiteX11" fmla="*/ 3444660 w 4713840"/>
                <a:gd name="connsiteY11" fmla="*/ 354146 h 887587"/>
                <a:gd name="connsiteX12" fmla="*/ 3519815 w 4713840"/>
                <a:gd name="connsiteY12" fmla="*/ 296646 h 887587"/>
                <a:gd name="connsiteX13" fmla="*/ 3571880 w 4713840"/>
                <a:gd name="connsiteY13" fmla="*/ 243989 h 887587"/>
                <a:gd name="connsiteX14" fmla="*/ 3609284 w 4713840"/>
                <a:gd name="connsiteY14" fmla="*/ 229004 h 887587"/>
                <a:gd name="connsiteX15" fmla="*/ 4095998 w 4713840"/>
                <a:gd name="connsiteY15" fmla="*/ 192198 h 887587"/>
                <a:gd name="connsiteX16" fmla="*/ 4142521 w 4713840"/>
                <a:gd name="connsiteY16" fmla="*/ 89136 h 887587"/>
                <a:gd name="connsiteX17" fmla="*/ 4301354 w 4713840"/>
                <a:gd name="connsiteY17" fmla="*/ 45158 h 887587"/>
                <a:gd name="connsiteX18" fmla="*/ 4667114 w 4713840"/>
                <a:gd name="connsiteY18" fmla="*/ 41572 h 887587"/>
                <a:gd name="connsiteX19" fmla="*/ 4713840 w 4713840"/>
                <a:gd name="connsiteY19" fmla="*/ 0 h 887587"/>
                <a:gd name="connsiteX20" fmla="*/ 4713840 w 4713840"/>
                <a:gd name="connsiteY20" fmla="*/ 887587 h 887587"/>
                <a:gd name="connsiteX21" fmla="*/ 0 w 4713840"/>
                <a:gd name="connsiteY21" fmla="*/ 887587 h 887587"/>
                <a:gd name="connsiteX22" fmla="*/ 10758 w 4713840"/>
                <a:gd name="connsiteY22"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281903 w 4713840"/>
                <a:gd name="connsiteY3" fmla="*/ 690858 h 887587"/>
                <a:gd name="connsiteX4" fmla="*/ 2399658 w 4713840"/>
                <a:gd name="connsiteY4" fmla="*/ 560265 h 887587"/>
                <a:gd name="connsiteX5" fmla="*/ 2448547 w 4713840"/>
                <a:gd name="connsiteY5" fmla="*/ 515961 h 887587"/>
                <a:gd name="connsiteX6" fmla="*/ 2600069 w 4713840"/>
                <a:gd name="connsiteY6" fmla="*/ 494014 h 887587"/>
                <a:gd name="connsiteX7" fmla="*/ 2812034 w 4713840"/>
                <a:gd name="connsiteY7" fmla="*/ 505101 h 887587"/>
                <a:gd name="connsiteX8" fmla="*/ 2950789 w 4713840"/>
                <a:gd name="connsiteY8" fmla="*/ 438802 h 887587"/>
                <a:gd name="connsiteX9" fmla="*/ 2993735 w 4713840"/>
                <a:gd name="connsiteY9" fmla="*/ 401995 h 887587"/>
                <a:gd name="connsiteX10" fmla="*/ 2992989 w 4713840"/>
                <a:gd name="connsiteY10" fmla="*/ 393307 h 887587"/>
                <a:gd name="connsiteX11" fmla="*/ 3045333 w 4713840"/>
                <a:gd name="connsiteY11" fmla="*/ 368870 h 887587"/>
                <a:gd name="connsiteX12" fmla="*/ 3444660 w 4713840"/>
                <a:gd name="connsiteY12" fmla="*/ 354146 h 887587"/>
                <a:gd name="connsiteX13" fmla="*/ 3519815 w 4713840"/>
                <a:gd name="connsiteY13" fmla="*/ 296646 h 887587"/>
                <a:gd name="connsiteX14" fmla="*/ 3571880 w 4713840"/>
                <a:gd name="connsiteY14" fmla="*/ 243989 h 887587"/>
                <a:gd name="connsiteX15" fmla="*/ 3609284 w 4713840"/>
                <a:gd name="connsiteY15" fmla="*/ 229004 h 887587"/>
                <a:gd name="connsiteX16" fmla="*/ 4095998 w 4713840"/>
                <a:gd name="connsiteY16" fmla="*/ 192198 h 887587"/>
                <a:gd name="connsiteX17" fmla="*/ 4142521 w 4713840"/>
                <a:gd name="connsiteY17" fmla="*/ 89136 h 887587"/>
                <a:gd name="connsiteX18" fmla="*/ 4301354 w 4713840"/>
                <a:gd name="connsiteY18" fmla="*/ 45158 h 887587"/>
                <a:gd name="connsiteX19" fmla="*/ 4667114 w 4713840"/>
                <a:gd name="connsiteY19" fmla="*/ 41572 h 887587"/>
                <a:gd name="connsiteX20" fmla="*/ 4713840 w 4713840"/>
                <a:gd name="connsiteY20" fmla="*/ 0 h 887587"/>
                <a:gd name="connsiteX21" fmla="*/ 4713840 w 4713840"/>
                <a:gd name="connsiteY21" fmla="*/ 887587 h 887587"/>
                <a:gd name="connsiteX22" fmla="*/ 0 w 4713840"/>
                <a:gd name="connsiteY22" fmla="*/ 887587 h 887587"/>
                <a:gd name="connsiteX23" fmla="*/ 10758 w 4713840"/>
                <a:gd name="connsiteY23"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281903 w 4713840"/>
                <a:gd name="connsiteY3" fmla="*/ 690858 h 887587"/>
                <a:gd name="connsiteX4" fmla="*/ 2399658 w 4713840"/>
                <a:gd name="connsiteY4" fmla="*/ 560265 h 887587"/>
                <a:gd name="connsiteX5" fmla="*/ 2477065 w 4713840"/>
                <a:gd name="connsiteY5" fmla="*/ 523960 h 887587"/>
                <a:gd name="connsiteX6" fmla="*/ 2600069 w 4713840"/>
                <a:gd name="connsiteY6" fmla="*/ 494014 h 887587"/>
                <a:gd name="connsiteX7" fmla="*/ 2812034 w 4713840"/>
                <a:gd name="connsiteY7" fmla="*/ 505101 h 887587"/>
                <a:gd name="connsiteX8" fmla="*/ 2950789 w 4713840"/>
                <a:gd name="connsiteY8" fmla="*/ 438802 h 887587"/>
                <a:gd name="connsiteX9" fmla="*/ 2993735 w 4713840"/>
                <a:gd name="connsiteY9" fmla="*/ 401995 h 887587"/>
                <a:gd name="connsiteX10" fmla="*/ 2992989 w 4713840"/>
                <a:gd name="connsiteY10" fmla="*/ 393307 h 887587"/>
                <a:gd name="connsiteX11" fmla="*/ 3045333 w 4713840"/>
                <a:gd name="connsiteY11" fmla="*/ 368870 h 887587"/>
                <a:gd name="connsiteX12" fmla="*/ 3444660 w 4713840"/>
                <a:gd name="connsiteY12" fmla="*/ 354146 h 887587"/>
                <a:gd name="connsiteX13" fmla="*/ 3519815 w 4713840"/>
                <a:gd name="connsiteY13" fmla="*/ 296646 h 887587"/>
                <a:gd name="connsiteX14" fmla="*/ 3571880 w 4713840"/>
                <a:gd name="connsiteY14" fmla="*/ 243989 h 887587"/>
                <a:gd name="connsiteX15" fmla="*/ 3609284 w 4713840"/>
                <a:gd name="connsiteY15" fmla="*/ 229004 h 887587"/>
                <a:gd name="connsiteX16" fmla="*/ 4095998 w 4713840"/>
                <a:gd name="connsiteY16" fmla="*/ 192198 h 887587"/>
                <a:gd name="connsiteX17" fmla="*/ 4142521 w 4713840"/>
                <a:gd name="connsiteY17" fmla="*/ 89136 h 887587"/>
                <a:gd name="connsiteX18" fmla="*/ 4301354 w 4713840"/>
                <a:gd name="connsiteY18" fmla="*/ 45158 h 887587"/>
                <a:gd name="connsiteX19" fmla="*/ 4667114 w 4713840"/>
                <a:gd name="connsiteY19" fmla="*/ 41572 h 887587"/>
                <a:gd name="connsiteX20" fmla="*/ 4713840 w 4713840"/>
                <a:gd name="connsiteY20" fmla="*/ 0 h 887587"/>
                <a:gd name="connsiteX21" fmla="*/ 4713840 w 4713840"/>
                <a:gd name="connsiteY21" fmla="*/ 887587 h 887587"/>
                <a:gd name="connsiteX22" fmla="*/ 0 w 4713840"/>
                <a:gd name="connsiteY22" fmla="*/ 887587 h 887587"/>
                <a:gd name="connsiteX23" fmla="*/ 10758 w 4713840"/>
                <a:gd name="connsiteY23"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284495 w 4713840"/>
                <a:gd name="connsiteY3" fmla="*/ 677525 h 887587"/>
                <a:gd name="connsiteX4" fmla="*/ 2399658 w 4713840"/>
                <a:gd name="connsiteY4" fmla="*/ 560265 h 887587"/>
                <a:gd name="connsiteX5" fmla="*/ 2477065 w 4713840"/>
                <a:gd name="connsiteY5" fmla="*/ 523960 h 887587"/>
                <a:gd name="connsiteX6" fmla="*/ 2600069 w 4713840"/>
                <a:gd name="connsiteY6" fmla="*/ 494014 h 887587"/>
                <a:gd name="connsiteX7" fmla="*/ 2812034 w 4713840"/>
                <a:gd name="connsiteY7" fmla="*/ 505101 h 887587"/>
                <a:gd name="connsiteX8" fmla="*/ 2950789 w 4713840"/>
                <a:gd name="connsiteY8" fmla="*/ 438802 h 887587"/>
                <a:gd name="connsiteX9" fmla="*/ 2993735 w 4713840"/>
                <a:gd name="connsiteY9" fmla="*/ 401995 h 887587"/>
                <a:gd name="connsiteX10" fmla="*/ 2992989 w 4713840"/>
                <a:gd name="connsiteY10" fmla="*/ 393307 h 887587"/>
                <a:gd name="connsiteX11" fmla="*/ 3045333 w 4713840"/>
                <a:gd name="connsiteY11" fmla="*/ 368870 h 887587"/>
                <a:gd name="connsiteX12" fmla="*/ 3444660 w 4713840"/>
                <a:gd name="connsiteY12" fmla="*/ 354146 h 887587"/>
                <a:gd name="connsiteX13" fmla="*/ 3519815 w 4713840"/>
                <a:gd name="connsiteY13" fmla="*/ 296646 h 887587"/>
                <a:gd name="connsiteX14" fmla="*/ 3571880 w 4713840"/>
                <a:gd name="connsiteY14" fmla="*/ 243989 h 887587"/>
                <a:gd name="connsiteX15" fmla="*/ 3609284 w 4713840"/>
                <a:gd name="connsiteY15" fmla="*/ 229004 h 887587"/>
                <a:gd name="connsiteX16" fmla="*/ 4095998 w 4713840"/>
                <a:gd name="connsiteY16" fmla="*/ 192198 h 887587"/>
                <a:gd name="connsiteX17" fmla="*/ 4142521 w 4713840"/>
                <a:gd name="connsiteY17" fmla="*/ 89136 h 887587"/>
                <a:gd name="connsiteX18" fmla="*/ 4301354 w 4713840"/>
                <a:gd name="connsiteY18" fmla="*/ 45158 h 887587"/>
                <a:gd name="connsiteX19" fmla="*/ 4667114 w 4713840"/>
                <a:gd name="connsiteY19" fmla="*/ 41572 h 887587"/>
                <a:gd name="connsiteX20" fmla="*/ 4713840 w 4713840"/>
                <a:gd name="connsiteY20" fmla="*/ 0 h 887587"/>
                <a:gd name="connsiteX21" fmla="*/ 4713840 w 4713840"/>
                <a:gd name="connsiteY21" fmla="*/ 887587 h 887587"/>
                <a:gd name="connsiteX22" fmla="*/ 0 w 4713840"/>
                <a:gd name="connsiteY22" fmla="*/ 887587 h 887587"/>
                <a:gd name="connsiteX23" fmla="*/ 10758 w 4713840"/>
                <a:gd name="connsiteY23" fmla="*/ 885713 h 887587"/>
                <a:gd name="connsiteX0" fmla="*/ 10758 w 4713840"/>
                <a:gd name="connsiteY0" fmla="*/ 885713 h 887587"/>
                <a:gd name="connsiteX1" fmla="*/ 2386493 w 4713840"/>
                <a:gd name="connsiteY1" fmla="*/ 436019 h 887587"/>
                <a:gd name="connsiteX2" fmla="*/ 1852105 w 4713840"/>
                <a:gd name="connsiteY2" fmla="*/ 714854 h 887587"/>
                <a:gd name="connsiteX3" fmla="*/ 2284495 w 4713840"/>
                <a:gd name="connsiteY3" fmla="*/ 677525 h 887587"/>
                <a:gd name="connsiteX4" fmla="*/ 2399658 w 4713840"/>
                <a:gd name="connsiteY4" fmla="*/ 560265 h 887587"/>
                <a:gd name="connsiteX5" fmla="*/ 2477065 w 4713840"/>
                <a:gd name="connsiteY5" fmla="*/ 523960 h 887587"/>
                <a:gd name="connsiteX6" fmla="*/ 2600069 w 4713840"/>
                <a:gd name="connsiteY6" fmla="*/ 494014 h 887587"/>
                <a:gd name="connsiteX7" fmla="*/ 2812034 w 4713840"/>
                <a:gd name="connsiteY7" fmla="*/ 505101 h 887587"/>
                <a:gd name="connsiteX8" fmla="*/ 2950789 w 4713840"/>
                <a:gd name="connsiteY8" fmla="*/ 438802 h 887587"/>
                <a:gd name="connsiteX9" fmla="*/ 2993735 w 4713840"/>
                <a:gd name="connsiteY9" fmla="*/ 401995 h 887587"/>
                <a:gd name="connsiteX10" fmla="*/ 2992989 w 4713840"/>
                <a:gd name="connsiteY10" fmla="*/ 393307 h 887587"/>
                <a:gd name="connsiteX11" fmla="*/ 3045333 w 4713840"/>
                <a:gd name="connsiteY11" fmla="*/ 368870 h 887587"/>
                <a:gd name="connsiteX12" fmla="*/ 3444660 w 4713840"/>
                <a:gd name="connsiteY12" fmla="*/ 354146 h 887587"/>
                <a:gd name="connsiteX13" fmla="*/ 3519815 w 4713840"/>
                <a:gd name="connsiteY13" fmla="*/ 296646 h 887587"/>
                <a:gd name="connsiteX14" fmla="*/ 3571880 w 4713840"/>
                <a:gd name="connsiteY14" fmla="*/ 243989 h 887587"/>
                <a:gd name="connsiteX15" fmla="*/ 3609284 w 4713840"/>
                <a:gd name="connsiteY15" fmla="*/ 229004 h 887587"/>
                <a:gd name="connsiteX16" fmla="*/ 4095998 w 4713840"/>
                <a:gd name="connsiteY16" fmla="*/ 192198 h 887587"/>
                <a:gd name="connsiteX17" fmla="*/ 4142521 w 4713840"/>
                <a:gd name="connsiteY17" fmla="*/ 89136 h 887587"/>
                <a:gd name="connsiteX18" fmla="*/ 4301354 w 4713840"/>
                <a:gd name="connsiteY18" fmla="*/ 45158 h 887587"/>
                <a:gd name="connsiteX19" fmla="*/ 4667114 w 4713840"/>
                <a:gd name="connsiteY19" fmla="*/ 41572 h 887587"/>
                <a:gd name="connsiteX20" fmla="*/ 4713840 w 4713840"/>
                <a:gd name="connsiteY20" fmla="*/ 0 h 887587"/>
                <a:gd name="connsiteX21" fmla="*/ 4713840 w 4713840"/>
                <a:gd name="connsiteY21" fmla="*/ 887587 h 887587"/>
                <a:gd name="connsiteX22" fmla="*/ 0 w 4713840"/>
                <a:gd name="connsiteY22" fmla="*/ 887587 h 887587"/>
                <a:gd name="connsiteX23" fmla="*/ 10758 w 4713840"/>
                <a:gd name="connsiteY23" fmla="*/ 885713 h 887587"/>
                <a:gd name="connsiteX0" fmla="*/ 10758 w 4713840"/>
                <a:gd name="connsiteY0" fmla="*/ 885713 h 887587"/>
                <a:gd name="connsiteX1" fmla="*/ 1479091 w 4713840"/>
                <a:gd name="connsiteY1" fmla="*/ 785318 h 887587"/>
                <a:gd name="connsiteX2" fmla="*/ 1852105 w 4713840"/>
                <a:gd name="connsiteY2" fmla="*/ 714854 h 887587"/>
                <a:gd name="connsiteX3" fmla="*/ 2284495 w 4713840"/>
                <a:gd name="connsiteY3" fmla="*/ 677525 h 887587"/>
                <a:gd name="connsiteX4" fmla="*/ 2399658 w 4713840"/>
                <a:gd name="connsiteY4" fmla="*/ 560265 h 887587"/>
                <a:gd name="connsiteX5" fmla="*/ 2477065 w 4713840"/>
                <a:gd name="connsiteY5" fmla="*/ 523960 h 887587"/>
                <a:gd name="connsiteX6" fmla="*/ 2600069 w 4713840"/>
                <a:gd name="connsiteY6" fmla="*/ 494014 h 887587"/>
                <a:gd name="connsiteX7" fmla="*/ 2812034 w 4713840"/>
                <a:gd name="connsiteY7" fmla="*/ 505101 h 887587"/>
                <a:gd name="connsiteX8" fmla="*/ 2950789 w 4713840"/>
                <a:gd name="connsiteY8" fmla="*/ 438802 h 887587"/>
                <a:gd name="connsiteX9" fmla="*/ 2993735 w 4713840"/>
                <a:gd name="connsiteY9" fmla="*/ 401995 h 887587"/>
                <a:gd name="connsiteX10" fmla="*/ 2992989 w 4713840"/>
                <a:gd name="connsiteY10" fmla="*/ 393307 h 887587"/>
                <a:gd name="connsiteX11" fmla="*/ 3045333 w 4713840"/>
                <a:gd name="connsiteY11" fmla="*/ 368870 h 887587"/>
                <a:gd name="connsiteX12" fmla="*/ 3444660 w 4713840"/>
                <a:gd name="connsiteY12" fmla="*/ 354146 h 887587"/>
                <a:gd name="connsiteX13" fmla="*/ 3519815 w 4713840"/>
                <a:gd name="connsiteY13" fmla="*/ 296646 h 887587"/>
                <a:gd name="connsiteX14" fmla="*/ 3571880 w 4713840"/>
                <a:gd name="connsiteY14" fmla="*/ 243989 h 887587"/>
                <a:gd name="connsiteX15" fmla="*/ 3609284 w 4713840"/>
                <a:gd name="connsiteY15" fmla="*/ 229004 h 887587"/>
                <a:gd name="connsiteX16" fmla="*/ 4095998 w 4713840"/>
                <a:gd name="connsiteY16" fmla="*/ 192198 h 887587"/>
                <a:gd name="connsiteX17" fmla="*/ 4142521 w 4713840"/>
                <a:gd name="connsiteY17" fmla="*/ 89136 h 887587"/>
                <a:gd name="connsiteX18" fmla="*/ 4301354 w 4713840"/>
                <a:gd name="connsiteY18" fmla="*/ 45158 h 887587"/>
                <a:gd name="connsiteX19" fmla="*/ 4667114 w 4713840"/>
                <a:gd name="connsiteY19" fmla="*/ 41572 h 887587"/>
                <a:gd name="connsiteX20" fmla="*/ 4713840 w 4713840"/>
                <a:gd name="connsiteY20" fmla="*/ 0 h 887587"/>
                <a:gd name="connsiteX21" fmla="*/ 4713840 w 4713840"/>
                <a:gd name="connsiteY21" fmla="*/ 887587 h 887587"/>
                <a:gd name="connsiteX22" fmla="*/ 0 w 4713840"/>
                <a:gd name="connsiteY22" fmla="*/ 887587 h 887587"/>
                <a:gd name="connsiteX23" fmla="*/ 10758 w 4713840"/>
                <a:gd name="connsiteY23" fmla="*/ 885713 h 887587"/>
                <a:gd name="connsiteX0" fmla="*/ 10758 w 4713840"/>
                <a:gd name="connsiteY0" fmla="*/ 885713 h 887587"/>
                <a:gd name="connsiteX1" fmla="*/ 1479091 w 4713840"/>
                <a:gd name="connsiteY1" fmla="*/ 785318 h 887587"/>
                <a:gd name="connsiteX2" fmla="*/ 1727810 w 4713840"/>
                <a:gd name="connsiteY2" fmla="*/ 763937 h 887587"/>
                <a:gd name="connsiteX3" fmla="*/ 1852105 w 4713840"/>
                <a:gd name="connsiteY3" fmla="*/ 714854 h 887587"/>
                <a:gd name="connsiteX4" fmla="*/ 2284495 w 4713840"/>
                <a:gd name="connsiteY4" fmla="*/ 677525 h 887587"/>
                <a:gd name="connsiteX5" fmla="*/ 2399658 w 4713840"/>
                <a:gd name="connsiteY5" fmla="*/ 560265 h 887587"/>
                <a:gd name="connsiteX6" fmla="*/ 2477065 w 4713840"/>
                <a:gd name="connsiteY6" fmla="*/ 523960 h 887587"/>
                <a:gd name="connsiteX7" fmla="*/ 2600069 w 4713840"/>
                <a:gd name="connsiteY7" fmla="*/ 494014 h 887587"/>
                <a:gd name="connsiteX8" fmla="*/ 2812034 w 4713840"/>
                <a:gd name="connsiteY8" fmla="*/ 505101 h 887587"/>
                <a:gd name="connsiteX9" fmla="*/ 2950789 w 4713840"/>
                <a:gd name="connsiteY9" fmla="*/ 438802 h 887587"/>
                <a:gd name="connsiteX10" fmla="*/ 2993735 w 4713840"/>
                <a:gd name="connsiteY10" fmla="*/ 401995 h 887587"/>
                <a:gd name="connsiteX11" fmla="*/ 2992989 w 4713840"/>
                <a:gd name="connsiteY11" fmla="*/ 393307 h 887587"/>
                <a:gd name="connsiteX12" fmla="*/ 3045333 w 4713840"/>
                <a:gd name="connsiteY12" fmla="*/ 368870 h 887587"/>
                <a:gd name="connsiteX13" fmla="*/ 3444660 w 4713840"/>
                <a:gd name="connsiteY13" fmla="*/ 354146 h 887587"/>
                <a:gd name="connsiteX14" fmla="*/ 3519815 w 4713840"/>
                <a:gd name="connsiteY14" fmla="*/ 296646 h 887587"/>
                <a:gd name="connsiteX15" fmla="*/ 3571880 w 4713840"/>
                <a:gd name="connsiteY15" fmla="*/ 243989 h 887587"/>
                <a:gd name="connsiteX16" fmla="*/ 3609284 w 4713840"/>
                <a:gd name="connsiteY16" fmla="*/ 229004 h 887587"/>
                <a:gd name="connsiteX17" fmla="*/ 4095998 w 4713840"/>
                <a:gd name="connsiteY17" fmla="*/ 192198 h 887587"/>
                <a:gd name="connsiteX18" fmla="*/ 4142521 w 4713840"/>
                <a:gd name="connsiteY18" fmla="*/ 89136 h 887587"/>
                <a:gd name="connsiteX19" fmla="*/ 4301354 w 4713840"/>
                <a:gd name="connsiteY19" fmla="*/ 45158 h 887587"/>
                <a:gd name="connsiteX20" fmla="*/ 4667114 w 4713840"/>
                <a:gd name="connsiteY20" fmla="*/ 41572 h 887587"/>
                <a:gd name="connsiteX21" fmla="*/ 4713840 w 4713840"/>
                <a:gd name="connsiteY21" fmla="*/ 0 h 887587"/>
                <a:gd name="connsiteX22" fmla="*/ 4713840 w 4713840"/>
                <a:gd name="connsiteY22" fmla="*/ 887587 h 887587"/>
                <a:gd name="connsiteX23" fmla="*/ 0 w 4713840"/>
                <a:gd name="connsiteY23" fmla="*/ 887587 h 887587"/>
                <a:gd name="connsiteX24" fmla="*/ 10758 w 4713840"/>
                <a:gd name="connsiteY24" fmla="*/ 885713 h 887587"/>
                <a:gd name="connsiteX0" fmla="*/ 10758 w 4713840"/>
                <a:gd name="connsiteY0" fmla="*/ 885713 h 887587"/>
                <a:gd name="connsiteX1" fmla="*/ 1479091 w 4713840"/>
                <a:gd name="connsiteY1" fmla="*/ 785318 h 887587"/>
                <a:gd name="connsiteX2" fmla="*/ 1727810 w 4713840"/>
                <a:gd name="connsiteY2" fmla="*/ 763937 h 887587"/>
                <a:gd name="connsiteX3" fmla="*/ 1852105 w 4713840"/>
                <a:gd name="connsiteY3" fmla="*/ 714854 h 887587"/>
                <a:gd name="connsiteX4" fmla="*/ 2284495 w 4713840"/>
                <a:gd name="connsiteY4" fmla="*/ 677525 h 887587"/>
                <a:gd name="connsiteX5" fmla="*/ 2399658 w 4713840"/>
                <a:gd name="connsiteY5" fmla="*/ 560265 h 887587"/>
                <a:gd name="connsiteX6" fmla="*/ 2477065 w 4713840"/>
                <a:gd name="connsiteY6" fmla="*/ 523960 h 887587"/>
                <a:gd name="connsiteX7" fmla="*/ 2600069 w 4713840"/>
                <a:gd name="connsiteY7" fmla="*/ 494014 h 887587"/>
                <a:gd name="connsiteX8" fmla="*/ 2812034 w 4713840"/>
                <a:gd name="connsiteY8" fmla="*/ 505101 h 887587"/>
                <a:gd name="connsiteX9" fmla="*/ 2950789 w 4713840"/>
                <a:gd name="connsiteY9" fmla="*/ 438802 h 887587"/>
                <a:gd name="connsiteX10" fmla="*/ 2993735 w 4713840"/>
                <a:gd name="connsiteY10" fmla="*/ 401995 h 887587"/>
                <a:gd name="connsiteX11" fmla="*/ 2992989 w 4713840"/>
                <a:gd name="connsiteY11" fmla="*/ 393307 h 887587"/>
                <a:gd name="connsiteX12" fmla="*/ 3045333 w 4713840"/>
                <a:gd name="connsiteY12" fmla="*/ 368870 h 887587"/>
                <a:gd name="connsiteX13" fmla="*/ 3444660 w 4713840"/>
                <a:gd name="connsiteY13" fmla="*/ 354146 h 887587"/>
                <a:gd name="connsiteX14" fmla="*/ 3519815 w 4713840"/>
                <a:gd name="connsiteY14" fmla="*/ 296646 h 887587"/>
                <a:gd name="connsiteX15" fmla="*/ 3571880 w 4713840"/>
                <a:gd name="connsiteY15" fmla="*/ 243989 h 887587"/>
                <a:gd name="connsiteX16" fmla="*/ 3609284 w 4713840"/>
                <a:gd name="connsiteY16" fmla="*/ 229004 h 887587"/>
                <a:gd name="connsiteX17" fmla="*/ 4095998 w 4713840"/>
                <a:gd name="connsiteY17" fmla="*/ 192198 h 887587"/>
                <a:gd name="connsiteX18" fmla="*/ 4142521 w 4713840"/>
                <a:gd name="connsiteY18" fmla="*/ 89136 h 887587"/>
                <a:gd name="connsiteX19" fmla="*/ 4301354 w 4713840"/>
                <a:gd name="connsiteY19" fmla="*/ 45158 h 887587"/>
                <a:gd name="connsiteX20" fmla="*/ 4667114 w 4713840"/>
                <a:gd name="connsiteY20" fmla="*/ 41572 h 887587"/>
                <a:gd name="connsiteX21" fmla="*/ 4713840 w 4713840"/>
                <a:gd name="connsiteY21" fmla="*/ 0 h 887587"/>
                <a:gd name="connsiteX22" fmla="*/ 4713840 w 4713840"/>
                <a:gd name="connsiteY22" fmla="*/ 887587 h 887587"/>
                <a:gd name="connsiteX23" fmla="*/ 0 w 4713840"/>
                <a:gd name="connsiteY23" fmla="*/ 887587 h 887587"/>
                <a:gd name="connsiteX24" fmla="*/ 10758 w 4713840"/>
                <a:gd name="connsiteY24" fmla="*/ 885713 h 887587"/>
                <a:gd name="connsiteX0" fmla="*/ 10758 w 4713840"/>
                <a:gd name="connsiteY0" fmla="*/ 885713 h 887587"/>
                <a:gd name="connsiteX1" fmla="*/ 1479091 w 4713840"/>
                <a:gd name="connsiteY1" fmla="*/ 785318 h 887587"/>
                <a:gd name="connsiteX2" fmla="*/ 1483762 w 4713840"/>
                <a:gd name="connsiteY2" fmla="*/ 786513 h 887587"/>
                <a:gd name="connsiteX3" fmla="*/ 1727810 w 4713840"/>
                <a:gd name="connsiteY3" fmla="*/ 763937 h 887587"/>
                <a:gd name="connsiteX4" fmla="*/ 1852105 w 4713840"/>
                <a:gd name="connsiteY4" fmla="*/ 714854 h 887587"/>
                <a:gd name="connsiteX5" fmla="*/ 2284495 w 4713840"/>
                <a:gd name="connsiteY5" fmla="*/ 677525 h 887587"/>
                <a:gd name="connsiteX6" fmla="*/ 2399658 w 4713840"/>
                <a:gd name="connsiteY6" fmla="*/ 560265 h 887587"/>
                <a:gd name="connsiteX7" fmla="*/ 2477065 w 4713840"/>
                <a:gd name="connsiteY7" fmla="*/ 523960 h 887587"/>
                <a:gd name="connsiteX8" fmla="*/ 2600069 w 4713840"/>
                <a:gd name="connsiteY8" fmla="*/ 494014 h 887587"/>
                <a:gd name="connsiteX9" fmla="*/ 2812034 w 4713840"/>
                <a:gd name="connsiteY9" fmla="*/ 505101 h 887587"/>
                <a:gd name="connsiteX10" fmla="*/ 2950789 w 4713840"/>
                <a:gd name="connsiteY10" fmla="*/ 438802 h 887587"/>
                <a:gd name="connsiteX11" fmla="*/ 2993735 w 4713840"/>
                <a:gd name="connsiteY11" fmla="*/ 401995 h 887587"/>
                <a:gd name="connsiteX12" fmla="*/ 2992989 w 4713840"/>
                <a:gd name="connsiteY12" fmla="*/ 393307 h 887587"/>
                <a:gd name="connsiteX13" fmla="*/ 3045333 w 4713840"/>
                <a:gd name="connsiteY13" fmla="*/ 368870 h 887587"/>
                <a:gd name="connsiteX14" fmla="*/ 3444660 w 4713840"/>
                <a:gd name="connsiteY14" fmla="*/ 354146 h 887587"/>
                <a:gd name="connsiteX15" fmla="*/ 3519815 w 4713840"/>
                <a:gd name="connsiteY15" fmla="*/ 296646 h 887587"/>
                <a:gd name="connsiteX16" fmla="*/ 3571880 w 4713840"/>
                <a:gd name="connsiteY16" fmla="*/ 243989 h 887587"/>
                <a:gd name="connsiteX17" fmla="*/ 3609284 w 4713840"/>
                <a:gd name="connsiteY17" fmla="*/ 229004 h 887587"/>
                <a:gd name="connsiteX18" fmla="*/ 4095998 w 4713840"/>
                <a:gd name="connsiteY18" fmla="*/ 192198 h 887587"/>
                <a:gd name="connsiteX19" fmla="*/ 4142521 w 4713840"/>
                <a:gd name="connsiteY19" fmla="*/ 89136 h 887587"/>
                <a:gd name="connsiteX20" fmla="*/ 4301354 w 4713840"/>
                <a:gd name="connsiteY20" fmla="*/ 45158 h 887587"/>
                <a:gd name="connsiteX21" fmla="*/ 4667114 w 4713840"/>
                <a:gd name="connsiteY21" fmla="*/ 41572 h 887587"/>
                <a:gd name="connsiteX22" fmla="*/ 4713840 w 4713840"/>
                <a:gd name="connsiteY22" fmla="*/ 0 h 887587"/>
                <a:gd name="connsiteX23" fmla="*/ 4713840 w 4713840"/>
                <a:gd name="connsiteY23" fmla="*/ 887587 h 887587"/>
                <a:gd name="connsiteX24" fmla="*/ 0 w 4713840"/>
                <a:gd name="connsiteY24" fmla="*/ 887587 h 887587"/>
                <a:gd name="connsiteX25" fmla="*/ 10758 w 4713840"/>
                <a:gd name="connsiteY25" fmla="*/ 885713 h 887587"/>
                <a:gd name="connsiteX0" fmla="*/ 10758 w 4713840"/>
                <a:gd name="connsiteY0" fmla="*/ 885713 h 887587"/>
                <a:gd name="connsiteX1" fmla="*/ 1479091 w 4713840"/>
                <a:gd name="connsiteY1" fmla="*/ 785318 h 887587"/>
                <a:gd name="connsiteX2" fmla="*/ 1510379 w 4713840"/>
                <a:gd name="connsiteY2" fmla="*/ 841263 h 887587"/>
                <a:gd name="connsiteX3" fmla="*/ 1727810 w 4713840"/>
                <a:gd name="connsiteY3" fmla="*/ 763937 h 887587"/>
                <a:gd name="connsiteX4" fmla="*/ 1852105 w 4713840"/>
                <a:gd name="connsiteY4" fmla="*/ 714854 h 887587"/>
                <a:gd name="connsiteX5" fmla="*/ 2284495 w 4713840"/>
                <a:gd name="connsiteY5" fmla="*/ 677525 h 887587"/>
                <a:gd name="connsiteX6" fmla="*/ 2399658 w 4713840"/>
                <a:gd name="connsiteY6" fmla="*/ 560265 h 887587"/>
                <a:gd name="connsiteX7" fmla="*/ 2477065 w 4713840"/>
                <a:gd name="connsiteY7" fmla="*/ 523960 h 887587"/>
                <a:gd name="connsiteX8" fmla="*/ 2600069 w 4713840"/>
                <a:gd name="connsiteY8" fmla="*/ 494014 h 887587"/>
                <a:gd name="connsiteX9" fmla="*/ 2812034 w 4713840"/>
                <a:gd name="connsiteY9" fmla="*/ 505101 h 887587"/>
                <a:gd name="connsiteX10" fmla="*/ 2950789 w 4713840"/>
                <a:gd name="connsiteY10" fmla="*/ 438802 h 887587"/>
                <a:gd name="connsiteX11" fmla="*/ 2993735 w 4713840"/>
                <a:gd name="connsiteY11" fmla="*/ 401995 h 887587"/>
                <a:gd name="connsiteX12" fmla="*/ 2992989 w 4713840"/>
                <a:gd name="connsiteY12" fmla="*/ 393307 h 887587"/>
                <a:gd name="connsiteX13" fmla="*/ 3045333 w 4713840"/>
                <a:gd name="connsiteY13" fmla="*/ 368870 h 887587"/>
                <a:gd name="connsiteX14" fmla="*/ 3444660 w 4713840"/>
                <a:gd name="connsiteY14" fmla="*/ 354146 h 887587"/>
                <a:gd name="connsiteX15" fmla="*/ 3519815 w 4713840"/>
                <a:gd name="connsiteY15" fmla="*/ 296646 h 887587"/>
                <a:gd name="connsiteX16" fmla="*/ 3571880 w 4713840"/>
                <a:gd name="connsiteY16" fmla="*/ 243989 h 887587"/>
                <a:gd name="connsiteX17" fmla="*/ 3609284 w 4713840"/>
                <a:gd name="connsiteY17" fmla="*/ 229004 h 887587"/>
                <a:gd name="connsiteX18" fmla="*/ 4095998 w 4713840"/>
                <a:gd name="connsiteY18" fmla="*/ 192198 h 887587"/>
                <a:gd name="connsiteX19" fmla="*/ 4142521 w 4713840"/>
                <a:gd name="connsiteY19" fmla="*/ 89136 h 887587"/>
                <a:gd name="connsiteX20" fmla="*/ 4301354 w 4713840"/>
                <a:gd name="connsiteY20" fmla="*/ 45158 h 887587"/>
                <a:gd name="connsiteX21" fmla="*/ 4667114 w 4713840"/>
                <a:gd name="connsiteY21" fmla="*/ 41572 h 887587"/>
                <a:gd name="connsiteX22" fmla="*/ 4713840 w 4713840"/>
                <a:gd name="connsiteY22" fmla="*/ 0 h 887587"/>
                <a:gd name="connsiteX23" fmla="*/ 4713840 w 4713840"/>
                <a:gd name="connsiteY23" fmla="*/ 887587 h 887587"/>
                <a:gd name="connsiteX24" fmla="*/ 0 w 4713840"/>
                <a:gd name="connsiteY24" fmla="*/ 887587 h 887587"/>
                <a:gd name="connsiteX25" fmla="*/ 10758 w 4713840"/>
                <a:gd name="connsiteY25" fmla="*/ 885713 h 887587"/>
                <a:gd name="connsiteX0" fmla="*/ 10758 w 4713840"/>
                <a:gd name="connsiteY0" fmla="*/ 885713 h 887587"/>
                <a:gd name="connsiteX1" fmla="*/ 1123562 w 4713840"/>
                <a:gd name="connsiteY1" fmla="*/ 847889 h 887587"/>
                <a:gd name="connsiteX2" fmla="*/ 1510379 w 4713840"/>
                <a:gd name="connsiteY2" fmla="*/ 841263 h 887587"/>
                <a:gd name="connsiteX3" fmla="*/ 1727810 w 4713840"/>
                <a:gd name="connsiteY3" fmla="*/ 763937 h 887587"/>
                <a:gd name="connsiteX4" fmla="*/ 1852105 w 4713840"/>
                <a:gd name="connsiteY4" fmla="*/ 714854 h 887587"/>
                <a:gd name="connsiteX5" fmla="*/ 2284495 w 4713840"/>
                <a:gd name="connsiteY5" fmla="*/ 677525 h 887587"/>
                <a:gd name="connsiteX6" fmla="*/ 2399658 w 4713840"/>
                <a:gd name="connsiteY6" fmla="*/ 560265 h 887587"/>
                <a:gd name="connsiteX7" fmla="*/ 2477065 w 4713840"/>
                <a:gd name="connsiteY7" fmla="*/ 523960 h 887587"/>
                <a:gd name="connsiteX8" fmla="*/ 2600069 w 4713840"/>
                <a:gd name="connsiteY8" fmla="*/ 494014 h 887587"/>
                <a:gd name="connsiteX9" fmla="*/ 2812034 w 4713840"/>
                <a:gd name="connsiteY9" fmla="*/ 505101 h 887587"/>
                <a:gd name="connsiteX10" fmla="*/ 2950789 w 4713840"/>
                <a:gd name="connsiteY10" fmla="*/ 438802 h 887587"/>
                <a:gd name="connsiteX11" fmla="*/ 2993735 w 4713840"/>
                <a:gd name="connsiteY11" fmla="*/ 401995 h 887587"/>
                <a:gd name="connsiteX12" fmla="*/ 2992989 w 4713840"/>
                <a:gd name="connsiteY12" fmla="*/ 393307 h 887587"/>
                <a:gd name="connsiteX13" fmla="*/ 3045333 w 4713840"/>
                <a:gd name="connsiteY13" fmla="*/ 368870 h 887587"/>
                <a:gd name="connsiteX14" fmla="*/ 3444660 w 4713840"/>
                <a:gd name="connsiteY14" fmla="*/ 354146 h 887587"/>
                <a:gd name="connsiteX15" fmla="*/ 3519815 w 4713840"/>
                <a:gd name="connsiteY15" fmla="*/ 296646 h 887587"/>
                <a:gd name="connsiteX16" fmla="*/ 3571880 w 4713840"/>
                <a:gd name="connsiteY16" fmla="*/ 243989 h 887587"/>
                <a:gd name="connsiteX17" fmla="*/ 3609284 w 4713840"/>
                <a:gd name="connsiteY17" fmla="*/ 229004 h 887587"/>
                <a:gd name="connsiteX18" fmla="*/ 4095998 w 4713840"/>
                <a:gd name="connsiteY18" fmla="*/ 192198 h 887587"/>
                <a:gd name="connsiteX19" fmla="*/ 4142521 w 4713840"/>
                <a:gd name="connsiteY19" fmla="*/ 89136 h 887587"/>
                <a:gd name="connsiteX20" fmla="*/ 4301354 w 4713840"/>
                <a:gd name="connsiteY20" fmla="*/ 45158 h 887587"/>
                <a:gd name="connsiteX21" fmla="*/ 4667114 w 4713840"/>
                <a:gd name="connsiteY21" fmla="*/ 41572 h 887587"/>
                <a:gd name="connsiteX22" fmla="*/ 4713840 w 4713840"/>
                <a:gd name="connsiteY22" fmla="*/ 0 h 887587"/>
                <a:gd name="connsiteX23" fmla="*/ 4713840 w 4713840"/>
                <a:gd name="connsiteY23" fmla="*/ 887587 h 887587"/>
                <a:gd name="connsiteX24" fmla="*/ 0 w 4713840"/>
                <a:gd name="connsiteY24" fmla="*/ 887587 h 887587"/>
                <a:gd name="connsiteX25" fmla="*/ 10758 w 4713840"/>
                <a:gd name="connsiteY25" fmla="*/ 885713 h 887587"/>
                <a:gd name="connsiteX0" fmla="*/ 10758 w 4713840"/>
                <a:gd name="connsiteY0" fmla="*/ 885713 h 887587"/>
                <a:gd name="connsiteX1" fmla="*/ 1123562 w 4713840"/>
                <a:gd name="connsiteY1" fmla="*/ 847889 h 887587"/>
                <a:gd name="connsiteX2" fmla="*/ 1516083 w 4713840"/>
                <a:gd name="connsiteY2" fmla="*/ 780646 h 887587"/>
                <a:gd name="connsiteX3" fmla="*/ 1727810 w 4713840"/>
                <a:gd name="connsiteY3" fmla="*/ 763937 h 887587"/>
                <a:gd name="connsiteX4" fmla="*/ 1852105 w 4713840"/>
                <a:gd name="connsiteY4" fmla="*/ 714854 h 887587"/>
                <a:gd name="connsiteX5" fmla="*/ 2284495 w 4713840"/>
                <a:gd name="connsiteY5" fmla="*/ 677525 h 887587"/>
                <a:gd name="connsiteX6" fmla="*/ 2399658 w 4713840"/>
                <a:gd name="connsiteY6" fmla="*/ 560265 h 887587"/>
                <a:gd name="connsiteX7" fmla="*/ 2477065 w 4713840"/>
                <a:gd name="connsiteY7" fmla="*/ 523960 h 887587"/>
                <a:gd name="connsiteX8" fmla="*/ 2600069 w 4713840"/>
                <a:gd name="connsiteY8" fmla="*/ 494014 h 887587"/>
                <a:gd name="connsiteX9" fmla="*/ 2812034 w 4713840"/>
                <a:gd name="connsiteY9" fmla="*/ 505101 h 887587"/>
                <a:gd name="connsiteX10" fmla="*/ 2950789 w 4713840"/>
                <a:gd name="connsiteY10" fmla="*/ 438802 h 887587"/>
                <a:gd name="connsiteX11" fmla="*/ 2993735 w 4713840"/>
                <a:gd name="connsiteY11" fmla="*/ 401995 h 887587"/>
                <a:gd name="connsiteX12" fmla="*/ 2992989 w 4713840"/>
                <a:gd name="connsiteY12" fmla="*/ 393307 h 887587"/>
                <a:gd name="connsiteX13" fmla="*/ 3045333 w 4713840"/>
                <a:gd name="connsiteY13" fmla="*/ 368870 h 887587"/>
                <a:gd name="connsiteX14" fmla="*/ 3444660 w 4713840"/>
                <a:gd name="connsiteY14" fmla="*/ 354146 h 887587"/>
                <a:gd name="connsiteX15" fmla="*/ 3519815 w 4713840"/>
                <a:gd name="connsiteY15" fmla="*/ 296646 h 887587"/>
                <a:gd name="connsiteX16" fmla="*/ 3571880 w 4713840"/>
                <a:gd name="connsiteY16" fmla="*/ 243989 h 887587"/>
                <a:gd name="connsiteX17" fmla="*/ 3609284 w 4713840"/>
                <a:gd name="connsiteY17" fmla="*/ 229004 h 887587"/>
                <a:gd name="connsiteX18" fmla="*/ 4095998 w 4713840"/>
                <a:gd name="connsiteY18" fmla="*/ 192198 h 887587"/>
                <a:gd name="connsiteX19" fmla="*/ 4142521 w 4713840"/>
                <a:gd name="connsiteY19" fmla="*/ 89136 h 887587"/>
                <a:gd name="connsiteX20" fmla="*/ 4301354 w 4713840"/>
                <a:gd name="connsiteY20" fmla="*/ 45158 h 887587"/>
                <a:gd name="connsiteX21" fmla="*/ 4667114 w 4713840"/>
                <a:gd name="connsiteY21" fmla="*/ 41572 h 887587"/>
                <a:gd name="connsiteX22" fmla="*/ 4713840 w 4713840"/>
                <a:gd name="connsiteY22" fmla="*/ 0 h 887587"/>
                <a:gd name="connsiteX23" fmla="*/ 4713840 w 4713840"/>
                <a:gd name="connsiteY23" fmla="*/ 887587 h 887587"/>
                <a:gd name="connsiteX24" fmla="*/ 0 w 4713840"/>
                <a:gd name="connsiteY24" fmla="*/ 887587 h 887587"/>
                <a:gd name="connsiteX25" fmla="*/ 10758 w 4713840"/>
                <a:gd name="connsiteY25" fmla="*/ 885713 h 887587"/>
                <a:gd name="connsiteX0" fmla="*/ 10758 w 4713840"/>
                <a:gd name="connsiteY0" fmla="*/ 885713 h 887587"/>
                <a:gd name="connsiteX1" fmla="*/ 1123562 w 4713840"/>
                <a:gd name="connsiteY1" fmla="*/ 847889 h 887587"/>
                <a:gd name="connsiteX2" fmla="*/ 1261318 w 4713840"/>
                <a:gd name="connsiteY2" fmla="*/ 798245 h 887587"/>
                <a:gd name="connsiteX3" fmla="*/ 1516083 w 4713840"/>
                <a:gd name="connsiteY3" fmla="*/ 780646 h 887587"/>
                <a:gd name="connsiteX4" fmla="*/ 1727810 w 4713840"/>
                <a:gd name="connsiteY4" fmla="*/ 763937 h 887587"/>
                <a:gd name="connsiteX5" fmla="*/ 1852105 w 4713840"/>
                <a:gd name="connsiteY5" fmla="*/ 714854 h 887587"/>
                <a:gd name="connsiteX6" fmla="*/ 2284495 w 4713840"/>
                <a:gd name="connsiteY6" fmla="*/ 677525 h 887587"/>
                <a:gd name="connsiteX7" fmla="*/ 2399658 w 4713840"/>
                <a:gd name="connsiteY7" fmla="*/ 560265 h 887587"/>
                <a:gd name="connsiteX8" fmla="*/ 2477065 w 4713840"/>
                <a:gd name="connsiteY8" fmla="*/ 523960 h 887587"/>
                <a:gd name="connsiteX9" fmla="*/ 2600069 w 4713840"/>
                <a:gd name="connsiteY9" fmla="*/ 494014 h 887587"/>
                <a:gd name="connsiteX10" fmla="*/ 2812034 w 4713840"/>
                <a:gd name="connsiteY10" fmla="*/ 505101 h 887587"/>
                <a:gd name="connsiteX11" fmla="*/ 2950789 w 4713840"/>
                <a:gd name="connsiteY11" fmla="*/ 438802 h 887587"/>
                <a:gd name="connsiteX12" fmla="*/ 2993735 w 4713840"/>
                <a:gd name="connsiteY12" fmla="*/ 401995 h 887587"/>
                <a:gd name="connsiteX13" fmla="*/ 2992989 w 4713840"/>
                <a:gd name="connsiteY13" fmla="*/ 393307 h 887587"/>
                <a:gd name="connsiteX14" fmla="*/ 3045333 w 4713840"/>
                <a:gd name="connsiteY14" fmla="*/ 368870 h 887587"/>
                <a:gd name="connsiteX15" fmla="*/ 3444660 w 4713840"/>
                <a:gd name="connsiteY15" fmla="*/ 354146 h 887587"/>
                <a:gd name="connsiteX16" fmla="*/ 3519815 w 4713840"/>
                <a:gd name="connsiteY16" fmla="*/ 296646 h 887587"/>
                <a:gd name="connsiteX17" fmla="*/ 3571880 w 4713840"/>
                <a:gd name="connsiteY17" fmla="*/ 243989 h 887587"/>
                <a:gd name="connsiteX18" fmla="*/ 3609284 w 4713840"/>
                <a:gd name="connsiteY18" fmla="*/ 229004 h 887587"/>
                <a:gd name="connsiteX19" fmla="*/ 4095998 w 4713840"/>
                <a:gd name="connsiteY19" fmla="*/ 192198 h 887587"/>
                <a:gd name="connsiteX20" fmla="*/ 4142521 w 4713840"/>
                <a:gd name="connsiteY20" fmla="*/ 89136 h 887587"/>
                <a:gd name="connsiteX21" fmla="*/ 4301354 w 4713840"/>
                <a:gd name="connsiteY21" fmla="*/ 45158 h 887587"/>
                <a:gd name="connsiteX22" fmla="*/ 4667114 w 4713840"/>
                <a:gd name="connsiteY22" fmla="*/ 41572 h 887587"/>
                <a:gd name="connsiteX23" fmla="*/ 4713840 w 4713840"/>
                <a:gd name="connsiteY23" fmla="*/ 0 h 887587"/>
                <a:gd name="connsiteX24" fmla="*/ 4713840 w 4713840"/>
                <a:gd name="connsiteY24" fmla="*/ 887587 h 887587"/>
                <a:gd name="connsiteX25" fmla="*/ 0 w 4713840"/>
                <a:gd name="connsiteY25" fmla="*/ 887587 h 887587"/>
                <a:gd name="connsiteX26" fmla="*/ 10758 w 4713840"/>
                <a:gd name="connsiteY26" fmla="*/ 885713 h 887587"/>
                <a:gd name="connsiteX0" fmla="*/ 10758 w 4713840"/>
                <a:gd name="connsiteY0" fmla="*/ 885713 h 887587"/>
                <a:gd name="connsiteX1" fmla="*/ 1123562 w 4713840"/>
                <a:gd name="connsiteY1" fmla="*/ 847889 h 887587"/>
                <a:gd name="connsiteX2" fmla="*/ 1179566 w 4713840"/>
                <a:gd name="connsiteY2" fmla="*/ 819754 h 887587"/>
                <a:gd name="connsiteX3" fmla="*/ 1261318 w 4713840"/>
                <a:gd name="connsiteY3" fmla="*/ 798245 h 887587"/>
                <a:gd name="connsiteX4" fmla="*/ 1516083 w 4713840"/>
                <a:gd name="connsiteY4" fmla="*/ 780646 h 887587"/>
                <a:gd name="connsiteX5" fmla="*/ 1727810 w 4713840"/>
                <a:gd name="connsiteY5" fmla="*/ 763937 h 887587"/>
                <a:gd name="connsiteX6" fmla="*/ 1852105 w 4713840"/>
                <a:gd name="connsiteY6" fmla="*/ 714854 h 887587"/>
                <a:gd name="connsiteX7" fmla="*/ 2284495 w 4713840"/>
                <a:gd name="connsiteY7" fmla="*/ 677525 h 887587"/>
                <a:gd name="connsiteX8" fmla="*/ 2399658 w 4713840"/>
                <a:gd name="connsiteY8" fmla="*/ 560265 h 887587"/>
                <a:gd name="connsiteX9" fmla="*/ 2477065 w 4713840"/>
                <a:gd name="connsiteY9" fmla="*/ 523960 h 887587"/>
                <a:gd name="connsiteX10" fmla="*/ 2600069 w 4713840"/>
                <a:gd name="connsiteY10" fmla="*/ 494014 h 887587"/>
                <a:gd name="connsiteX11" fmla="*/ 2812034 w 4713840"/>
                <a:gd name="connsiteY11" fmla="*/ 505101 h 887587"/>
                <a:gd name="connsiteX12" fmla="*/ 2950789 w 4713840"/>
                <a:gd name="connsiteY12" fmla="*/ 438802 h 887587"/>
                <a:gd name="connsiteX13" fmla="*/ 2993735 w 4713840"/>
                <a:gd name="connsiteY13" fmla="*/ 401995 h 887587"/>
                <a:gd name="connsiteX14" fmla="*/ 2992989 w 4713840"/>
                <a:gd name="connsiteY14" fmla="*/ 393307 h 887587"/>
                <a:gd name="connsiteX15" fmla="*/ 3045333 w 4713840"/>
                <a:gd name="connsiteY15" fmla="*/ 368870 h 887587"/>
                <a:gd name="connsiteX16" fmla="*/ 3444660 w 4713840"/>
                <a:gd name="connsiteY16" fmla="*/ 354146 h 887587"/>
                <a:gd name="connsiteX17" fmla="*/ 3519815 w 4713840"/>
                <a:gd name="connsiteY17" fmla="*/ 296646 h 887587"/>
                <a:gd name="connsiteX18" fmla="*/ 3571880 w 4713840"/>
                <a:gd name="connsiteY18" fmla="*/ 243989 h 887587"/>
                <a:gd name="connsiteX19" fmla="*/ 3609284 w 4713840"/>
                <a:gd name="connsiteY19" fmla="*/ 229004 h 887587"/>
                <a:gd name="connsiteX20" fmla="*/ 4095998 w 4713840"/>
                <a:gd name="connsiteY20" fmla="*/ 192198 h 887587"/>
                <a:gd name="connsiteX21" fmla="*/ 4142521 w 4713840"/>
                <a:gd name="connsiteY21" fmla="*/ 89136 h 887587"/>
                <a:gd name="connsiteX22" fmla="*/ 4301354 w 4713840"/>
                <a:gd name="connsiteY22" fmla="*/ 45158 h 887587"/>
                <a:gd name="connsiteX23" fmla="*/ 4667114 w 4713840"/>
                <a:gd name="connsiteY23" fmla="*/ 41572 h 887587"/>
                <a:gd name="connsiteX24" fmla="*/ 4713840 w 4713840"/>
                <a:gd name="connsiteY24" fmla="*/ 0 h 887587"/>
                <a:gd name="connsiteX25" fmla="*/ 4713840 w 4713840"/>
                <a:gd name="connsiteY25" fmla="*/ 887587 h 887587"/>
                <a:gd name="connsiteX26" fmla="*/ 0 w 4713840"/>
                <a:gd name="connsiteY26" fmla="*/ 887587 h 887587"/>
                <a:gd name="connsiteX27" fmla="*/ 10758 w 4713840"/>
                <a:gd name="connsiteY27" fmla="*/ 885713 h 887587"/>
                <a:gd name="connsiteX0" fmla="*/ 10758 w 4713840"/>
                <a:gd name="connsiteY0" fmla="*/ 885713 h 887587"/>
                <a:gd name="connsiteX1" fmla="*/ 1005686 w 4713840"/>
                <a:gd name="connsiteY1" fmla="*/ 851800 h 887587"/>
                <a:gd name="connsiteX2" fmla="*/ 1179566 w 4713840"/>
                <a:gd name="connsiteY2" fmla="*/ 819754 h 887587"/>
                <a:gd name="connsiteX3" fmla="*/ 1261318 w 4713840"/>
                <a:gd name="connsiteY3" fmla="*/ 798245 h 887587"/>
                <a:gd name="connsiteX4" fmla="*/ 1516083 w 4713840"/>
                <a:gd name="connsiteY4" fmla="*/ 780646 h 887587"/>
                <a:gd name="connsiteX5" fmla="*/ 1727810 w 4713840"/>
                <a:gd name="connsiteY5" fmla="*/ 763937 h 887587"/>
                <a:gd name="connsiteX6" fmla="*/ 1852105 w 4713840"/>
                <a:gd name="connsiteY6" fmla="*/ 714854 h 887587"/>
                <a:gd name="connsiteX7" fmla="*/ 2284495 w 4713840"/>
                <a:gd name="connsiteY7" fmla="*/ 677525 h 887587"/>
                <a:gd name="connsiteX8" fmla="*/ 2399658 w 4713840"/>
                <a:gd name="connsiteY8" fmla="*/ 560265 h 887587"/>
                <a:gd name="connsiteX9" fmla="*/ 2477065 w 4713840"/>
                <a:gd name="connsiteY9" fmla="*/ 523960 h 887587"/>
                <a:gd name="connsiteX10" fmla="*/ 2600069 w 4713840"/>
                <a:gd name="connsiteY10" fmla="*/ 494014 h 887587"/>
                <a:gd name="connsiteX11" fmla="*/ 2812034 w 4713840"/>
                <a:gd name="connsiteY11" fmla="*/ 505101 h 887587"/>
                <a:gd name="connsiteX12" fmla="*/ 2950789 w 4713840"/>
                <a:gd name="connsiteY12" fmla="*/ 438802 h 887587"/>
                <a:gd name="connsiteX13" fmla="*/ 2993735 w 4713840"/>
                <a:gd name="connsiteY13" fmla="*/ 401995 h 887587"/>
                <a:gd name="connsiteX14" fmla="*/ 2992989 w 4713840"/>
                <a:gd name="connsiteY14" fmla="*/ 393307 h 887587"/>
                <a:gd name="connsiteX15" fmla="*/ 3045333 w 4713840"/>
                <a:gd name="connsiteY15" fmla="*/ 368870 h 887587"/>
                <a:gd name="connsiteX16" fmla="*/ 3444660 w 4713840"/>
                <a:gd name="connsiteY16" fmla="*/ 354146 h 887587"/>
                <a:gd name="connsiteX17" fmla="*/ 3519815 w 4713840"/>
                <a:gd name="connsiteY17" fmla="*/ 296646 h 887587"/>
                <a:gd name="connsiteX18" fmla="*/ 3571880 w 4713840"/>
                <a:gd name="connsiteY18" fmla="*/ 243989 h 887587"/>
                <a:gd name="connsiteX19" fmla="*/ 3609284 w 4713840"/>
                <a:gd name="connsiteY19" fmla="*/ 229004 h 887587"/>
                <a:gd name="connsiteX20" fmla="*/ 4095998 w 4713840"/>
                <a:gd name="connsiteY20" fmla="*/ 192198 h 887587"/>
                <a:gd name="connsiteX21" fmla="*/ 4142521 w 4713840"/>
                <a:gd name="connsiteY21" fmla="*/ 89136 h 887587"/>
                <a:gd name="connsiteX22" fmla="*/ 4301354 w 4713840"/>
                <a:gd name="connsiteY22" fmla="*/ 45158 h 887587"/>
                <a:gd name="connsiteX23" fmla="*/ 4667114 w 4713840"/>
                <a:gd name="connsiteY23" fmla="*/ 41572 h 887587"/>
                <a:gd name="connsiteX24" fmla="*/ 4713840 w 4713840"/>
                <a:gd name="connsiteY24" fmla="*/ 0 h 887587"/>
                <a:gd name="connsiteX25" fmla="*/ 4713840 w 4713840"/>
                <a:gd name="connsiteY25" fmla="*/ 887587 h 887587"/>
                <a:gd name="connsiteX26" fmla="*/ 0 w 4713840"/>
                <a:gd name="connsiteY26" fmla="*/ 887587 h 887587"/>
                <a:gd name="connsiteX27" fmla="*/ 10758 w 4713840"/>
                <a:gd name="connsiteY27" fmla="*/ 885713 h 887587"/>
                <a:gd name="connsiteX0" fmla="*/ 10758 w 4713840"/>
                <a:gd name="connsiteY0" fmla="*/ 885713 h 887587"/>
                <a:gd name="connsiteX1" fmla="*/ 1005686 w 4713840"/>
                <a:gd name="connsiteY1" fmla="*/ 851800 h 887587"/>
                <a:gd name="connsiteX2" fmla="*/ 1179566 w 4713840"/>
                <a:gd name="connsiteY2" fmla="*/ 819754 h 887587"/>
                <a:gd name="connsiteX3" fmla="*/ 1249911 w 4713840"/>
                <a:gd name="connsiteY3" fmla="*/ 792379 h 887587"/>
                <a:gd name="connsiteX4" fmla="*/ 1516083 w 4713840"/>
                <a:gd name="connsiteY4" fmla="*/ 780646 h 887587"/>
                <a:gd name="connsiteX5" fmla="*/ 1727810 w 4713840"/>
                <a:gd name="connsiteY5" fmla="*/ 763937 h 887587"/>
                <a:gd name="connsiteX6" fmla="*/ 1852105 w 4713840"/>
                <a:gd name="connsiteY6" fmla="*/ 714854 h 887587"/>
                <a:gd name="connsiteX7" fmla="*/ 2284495 w 4713840"/>
                <a:gd name="connsiteY7" fmla="*/ 677525 h 887587"/>
                <a:gd name="connsiteX8" fmla="*/ 2399658 w 4713840"/>
                <a:gd name="connsiteY8" fmla="*/ 560265 h 887587"/>
                <a:gd name="connsiteX9" fmla="*/ 2477065 w 4713840"/>
                <a:gd name="connsiteY9" fmla="*/ 523960 h 887587"/>
                <a:gd name="connsiteX10" fmla="*/ 2600069 w 4713840"/>
                <a:gd name="connsiteY10" fmla="*/ 494014 h 887587"/>
                <a:gd name="connsiteX11" fmla="*/ 2812034 w 4713840"/>
                <a:gd name="connsiteY11" fmla="*/ 505101 h 887587"/>
                <a:gd name="connsiteX12" fmla="*/ 2950789 w 4713840"/>
                <a:gd name="connsiteY12" fmla="*/ 438802 h 887587"/>
                <a:gd name="connsiteX13" fmla="*/ 2993735 w 4713840"/>
                <a:gd name="connsiteY13" fmla="*/ 401995 h 887587"/>
                <a:gd name="connsiteX14" fmla="*/ 2992989 w 4713840"/>
                <a:gd name="connsiteY14" fmla="*/ 393307 h 887587"/>
                <a:gd name="connsiteX15" fmla="*/ 3045333 w 4713840"/>
                <a:gd name="connsiteY15" fmla="*/ 368870 h 887587"/>
                <a:gd name="connsiteX16" fmla="*/ 3444660 w 4713840"/>
                <a:gd name="connsiteY16" fmla="*/ 354146 h 887587"/>
                <a:gd name="connsiteX17" fmla="*/ 3519815 w 4713840"/>
                <a:gd name="connsiteY17" fmla="*/ 296646 h 887587"/>
                <a:gd name="connsiteX18" fmla="*/ 3571880 w 4713840"/>
                <a:gd name="connsiteY18" fmla="*/ 243989 h 887587"/>
                <a:gd name="connsiteX19" fmla="*/ 3609284 w 4713840"/>
                <a:gd name="connsiteY19" fmla="*/ 229004 h 887587"/>
                <a:gd name="connsiteX20" fmla="*/ 4095998 w 4713840"/>
                <a:gd name="connsiteY20" fmla="*/ 192198 h 887587"/>
                <a:gd name="connsiteX21" fmla="*/ 4142521 w 4713840"/>
                <a:gd name="connsiteY21" fmla="*/ 89136 h 887587"/>
                <a:gd name="connsiteX22" fmla="*/ 4301354 w 4713840"/>
                <a:gd name="connsiteY22" fmla="*/ 45158 h 887587"/>
                <a:gd name="connsiteX23" fmla="*/ 4667114 w 4713840"/>
                <a:gd name="connsiteY23" fmla="*/ 41572 h 887587"/>
                <a:gd name="connsiteX24" fmla="*/ 4713840 w 4713840"/>
                <a:gd name="connsiteY24" fmla="*/ 0 h 887587"/>
                <a:gd name="connsiteX25" fmla="*/ 4713840 w 4713840"/>
                <a:gd name="connsiteY25" fmla="*/ 887587 h 887587"/>
                <a:gd name="connsiteX26" fmla="*/ 0 w 4713840"/>
                <a:gd name="connsiteY26" fmla="*/ 887587 h 887587"/>
                <a:gd name="connsiteX27" fmla="*/ 10758 w 4713840"/>
                <a:gd name="connsiteY27" fmla="*/ 885713 h 887587"/>
                <a:gd name="connsiteX0" fmla="*/ 10758 w 4713840"/>
                <a:gd name="connsiteY0" fmla="*/ 885713 h 887587"/>
                <a:gd name="connsiteX1" fmla="*/ 1005686 w 4713840"/>
                <a:gd name="connsiteY1" fmla="*/ 851800 h 887587"/>
                <a:gd name="connsiteX2" fmla="*/ 1179566 w 4713840"/>
                <a:gd name="connsiteY2" fmla="*/ 819754 h 887587"/>
                <a:gd name="connsiteX3" fmla="*/ 1249911 w 4713840"/>
                <a:gd name="connsiteY3" fmla="*/ 792379 h 887587"/>
                <a:gd name="connsiteX4" fmla="*/ 1516083 w 4713840"/>
                <a:gd name="connsiteY4" fmla="*/ 780646 h 887587"/>
                <a:gd name="connsiteX5" fmla="*/ 1727810 w 4713840"/>
                <a:gd name="connsiteY5" fmla="*/ 763937 h 887587"/>
                <a:gd name="connsiteX6" fmla="*/ 1852105 w 4713840"/>
                <a:gd name="connsiteY6" fmla="*/ 714854 h 887587"/>
                <a:gd name="connsiteX7" fmla="*/ 2284495 w 4713840"/>
                <a:gd name="connsiteY7" fmla="*/ 677525 h 887587"/>
                <a:gd name="connsiteX8" fmla="*/ 2399658 w 4713840"/>
                <a:gd name="connsiteY8" fmla="*/ 560265 h 887587"/>
                <a:gd name="connsiteX9" fmla="*/ 2477065 w 4713840"/>
                <a:gd name="connsiteY9" fmla="*/ 523960 h 887587"/>
                <a:gd name="connsiteX10" fmla="*/ 2600069 w 4713840"/>
                <a:gd name="connsiteY10" fmla="*/ 494014 h 887587"/>
                <a:gd name="connsiteX11" fmla="*/ 2812034 w 4713840"/>
                <a:gd name="connsiteY11" fmla="*/ 505101 h 887587"/>
                <a:gd name="connsiteX12" fmla="*/ 2950789 w 4713840"/>
                <a:gd name="connsiteY12" fmla="*/ 438802 h 887587"/>
                <a:gd name="connsiteX13" fmla="*/ 2993735 w 4713840"/>
                <a:gd name="connsiteY13" fmla="*/ 401995 h 887587"/>
                <a:gd name="connsiteX14" fmla="*/ 2992989 w 4713840"/>
                <a:gd name="connsiteY14" fmla="*/ 393307 h 887587"/>
                <a:gd name="connsiteX15" fmla="*/ 3045333 w 4713840"/>
                <a:gd name="connsiteY15" fmla="*/ 368870 h 887587"/>
                <a:gd name="connsiteX16" fmla="*/ 3444660 w 4713840"/>
                <a:gd name="connsiteY16" fmla="*/ 354146 h 887587"/>
                <a:gd name="connsiteX17" fmla="*/ 3519815 w 4713840"/>
                <a:gd name="connsiteY17" fmla="*/ 296646 h 887587"/>
                <a:gd name="connsiteX18" fmla="*/ 3571880 w 4713840"/>
                <a:gd name="connsiteY18" fmla="*/ 243989 h 887587"/>
                <a:gd name="connsiteX19" fmla="*/ 3609284 w 4713840"/>
                <a:gd name="connsiteY19" fmla="*/ 229004 h 887587"/>
                <a:gd name="connsiteX20" fmla="*/ 4095998 w 4713840"/>
                <a:gd name="connsiteY20" fmla="*/ 192198 h 887587"/>
                <a:gd name="connsiteX21" fmla="*/ 4142521 w 4713840"/>
                <a:gd name="connsiteY21" fmla="*/ 89136 h 887587"/>
                <a:gd name="connsiteX22" fmla="*/ 4301354 w 4713840"/>
                <a:gd name="connsiteY22" fmla="*/ 45158 h 887587"/>
                <a:gd name="connsiteX23" fmla="*/ 4667114 w 4713840"/>
                <a:gd name="connsiteY23" fmla="*/ 41572 h 887587"/>
                <a:gd name="connsiteX24" fmla="*/ 4713840 w 4713840"/>
                <a:gd name="connsiteY24" fmla="*/ 0 h 887587"/>
                <a:gd name="connsiteX25" fmla="*/ 4708741 w 4713840"/>
                <a:gd name="connsiteY25" fmla="*/ 887587 h 887587"/>
                <a:gd name="connsiteX26" fmla="*/ 0 w 4713840"/>
                <a:gd name="connsiteY26" fmla="*/ 887587 h 887587"/>
                <a:gd name="connsiteX27" fmla="*/ 10758 w 4713840"/>
                <a:gd name="connsiteY27" fmla="*/ 885713 h 887587"/>
                <a:gd name="connsiteX0" fmla="*/ 10758 w 4708919"/>
                <a:gd name="connsiteY0" fmla="*/ 888335 h 890209"/>
                <a:gd name="connsiteX1" fmla="*/ 1005686 w 4708919"/>
                <a:gd name="connsiteY1" fmla="*/ 854422 h 890209"/>
                <a:gd name="connsiteX2" fmla="*/ 1179566 w 4708919"/>
                <a:gd name="connsiteY2" fmla="*/ 822376 h 890209"/>
                <a:gd name="connsiteX3" fmla="*/ 1249911 w 4708919"/>
                <a:gd name="connsiteY3" fmla="*/ 795001 h 890209"/>
                <a:gd name="connsiteX4" fmla="*/ 1516083 w 4708919"/>
                <a:gd name="connsiteY4" fmla="*/ 783268 h 890209"/>
                <a:gd name="connsiteX5" fmla="*/ 1727810 w 4708919"/>
                <a:gd name="connsiteY5" fmla="*/ 766559 h 890209"/>
                <a:gd name="connsiteX6" fmla="*/ 1852105 w 4708919"/>
                <a:gd name="connsiteY6" fmla="*/ 717476 h 890209"/>
                <a:gd name="connsiteX7" fmla="*/ 2284495 w 4708919"/>
                <a:gd name="connsiteY7" fmla="*/ 680147 h 890209"/>
                <a:gd name="connsiteX8" fmla="*/ 2399658 w 4708919"/>
                <a:gd name="connsiteY8" fmla="*/ 562887 h 890209"/>
                <a:gd name="connsiteX9" fmla="*/ 2477065 w 4708919"/>
                <a:gd name="connsiteY9" fmla="*/ 526582 h 890209"/>
                <a:gd name="connsiteX10" fmla="*/ 2600069 w 4708919"/>
                <a:gd name="connsiteY10" fmla="*/ 496636 h 890209"/>
                <a:gd name="connsiteX11" fmla="*/ 2812034 w 4708919"/>
                <a:gd name="connsiteY11" fmla="*/ 507723 h 890209"/>
                <a:gd name="connsiteX12" fmla="*/ 2950789 w 4708919"/>
                <a:gd name="connsiteY12" fmla="*/ 441424 h 890209"/>
                <a:gd name="connsiteX13" fmla="*/ 2993735 w 4708919"/>
                <a:gd name="connsiteY13" fmla="*/ 404617 h 890209"/>
                <a:gd name="connsiteX14" fmla="*/ 2992989 w 4708919"/>
                <a:gd name="connsiteY14" fmla="*/ 395929 h 890209"/>
                <a:gd name="connsiteX15" fmla="*/ 3045333 w 4708919"/>
                <a:gd name="connsiteY15" fmla="*/ 371492 h 890209"/>
                <a:gd name="connsiteX16" fmla="*/ 3444660 w 4708919"/>
                <a:gd name="connsiteY16" fmla="*/ 356768 h 890209"/>
                <a:gd name="connsiteX17" fmla="*/ 3519815 w 4708919"/>
                <a:gd name="connsiteY17" fmla="*/ 299268 h 890209"/>
                <a:gd name="connsiteX18" fmla="*/ 3571880 w 4708919"/>
                <a:gd name="connsiteY18" fmla="*/ 246611 h 890209"/>
                <a:gd name="connsiteX19" fmla="*/ 3609284 w 4708919"/>
                <a:gd name="connsiteY19" fmla="*/ 231626 h 890209"/>
                <a:gd name="connsiteX20" fmla="*/ 4095998 w 4708919"/>
                <a:gd name="connsiteY20" fmla="*/ 194820 h 890209"/>
                <a:gd name="connsiteX21" fmla="*/ 4142521 w 4708919"/>
                <a:gd name="connsiteY21" fmla="*/ 91758 h 890209"/>
                <a:gd name="connsiteX22" fmla="*/ 4301354 w 4708919"/>
                <a:gd name="connsiteY22" fmla="*/ 47780 h 890209"/>
                <a:gd name="connsiteX23" fmla="*/ 4667114 w 4708919"/>
                <a:gd name="connsiteY23" fmla="*/ 44194 h 890209"/>
                <a:gd name="connsiteX24" fmla="*/ 4701094 w 4708919"/>
                <a:gd name="connsiteY24" fmla="*/ 0 h 890209"/>
                <a:gd name="connsiteX25" fmla="*/ 4708741 w 4708919"/>
                <a:gd name="connsiteY25" fmla="*/ 890209 h 890209"/>
                <a:gd name="connsiteX26" fmla="*/ 0 w 4708919"/>
                <a:gd name="connsiteY26" fmla="*/ 890209 h 890209"/>
                <a:gd name="connsiteX27" fmla="*/ 10758 w 4708919"/>
                <a:gd name="connsiteY27" fmla="*/ 888335 h 890209"/>
                <a:gd name="connsiteX0" fmla="*/ 10758 w 4708919"/>
                <a:gd name="connsiteY0" fmla="*/ 888335 h 890209"/>
                <a:gd name="connsiteX1" fmla="*/ 1005686 w 4708919"/>
                <a:gd name="connsiteY1" fmla="*/ 854422 h 890209"/>
                <a:gd name="connsiteX2" fmla="*/ 1179566 w 4708919"/>
                <a:gd name="connsiteY2" fmla="*/ 822376 h 890209"/>
                <a:gd name="connsiteX3" fmla="*/ 1249911 w 4708919"/>
                <a:gd name="connsiteY3" fmla="*/ 795001 h 890209"/>
                <a:gd name="connsiteX4" fmla="*/ 1516083 w 4708919"/>
                <a:gd name="connsiteY4" fmla="*/ 783268 h 890209"/>
                <a:gd name="connsiteX5" fmla="*/ 1727810 w 4708919"/>
                <a:gd name="connsiteY5" fmla="*/ 766559 h 890209"/>
                <a:gd name="connsiteX6" fmla="*/ 1852105 w 4708919"/>
                <a:gd name="connsiteY6" fmla="*/ 717476 h 890209"/>
                <a:gd name="connsiteX7" fmla="*/ 2284495 w 4708919"/>
                <a:gd name="connsiteY7" fmla="*/ 680147 h 890209"/>
                <a:gd name="connsiteX8" fmla="*/ 2399658 w 4708919"/>
                <a:gd name="connsiteY8" fmla="*/ 562887 h 890209"/>
                <a:gd name="connsiteX9" fmla="*/ 2477065 w 4708919"/>
                <a:gd name="connsiteY9" fmla="*/ 526582 h 890209"/>
                <a:gd name="connsiteX10" fmla="*/ 2600069 w 4708919"/>
                <a:gd name="connsiteY10" fmla="*/ 496636 h 890209"/>
                <a:gd name="connsiteX11" fmla="*/ 2812034 w 4708919"/>
                <a:gd name="connsiteY11" fmla="*/ 507723 h 890209"/>
                <a:gd name="connsiteX12" fmla="*/ 2950789 w 4708919"/>
                <a:gd name="connsiteY12" fmla="*/ 441424 h 890209"/>
                <a:gd name="connsiteX13" fmla="*/ 2993735 w 4708919"/>
                <a:gd name="connsiteY13" fmla="*/ 404617 h 890209"/>
                <a:gd name="connsiteX14" fmla="*/ 2992989 w 4708919"/>
                <a:gd name="connsiteY14" fmla="*/ 395929 h 890209"/>
                <a:gd name="connsiteX15" fmla="*/ 3045333 w 4708919"/>
                <a:gd name="connsiteY15" fmla="*/ 371492 h 890209"/>
                <a:gd name="connsiteX16" fmla="*/ 3444660 w 4708919"/>
                <a:gd name="connsiteY16" fmla="*/ 356768 h 890209"/>
                <a:gd name="connsiteX17" fmla="*/ 3519815 w 4708919"/>
                <a:gd name="connsiteY17" fmla="*/ 299268 h 890209"/>
                <a:gd name="connsiteX18" fmla="*/ 3571880 w 4708919"/>
                <a:gd name="connsiteY18" fmla="*/ 246611 h 890209"/>
                <a:gd name="connsiteX19" fmla="*/ 3609284 w 4708919"/>
                <a:gd name="connsiteY19" fmla="*/ 231626 h 890209"/>
                <a:gd name="connsiteX20" fmla="*/ 4095998 w 4708919"/>
                <a:gd name="connsiteY20" fmla="*/ 194820 h 890209"/>
                <a:gd name="connsiteX21" fmla="*/ 4142521 w 4708919"/>
                <a:gd name="connsiteY21" fmla="*/ 91758 h 890209"/>
                <a:gd name="connsiteX22" fmla="*/ 4301354 w 4708919"/>
                <a:gd name="connsiteY22" fmla="*/ 47780 h 890209"/>
                <a:gd name="connsiteX23" fmla="*/ 4667114 w 4708919"/>
                <a:gd name="connsiteY23" fmla="*/ 44194 h 890209"/>
                <a:gd name="connsiteX24" fmla="*/ 4665001 w 4708919"/>
                <a:gd name="connsiteY24" fmla="*/ 15585 h 890209"/>
                <a:gd name="connsiteX25" fmla="*/ 4701094 w 4708919"/>
                <a:gd name="connsiteY25" fmla="*/ 0 h 890209"/>
                <a:gd name="connsiteX26" fmla="*/ 4708741 w 4708919"/>
                <a:gd name="connsiteY26" fmla="*/ 890209 h 890209"/>
                <a:gd name="connsiteX27" fmla="*/ 0 w 4708919"/>
                <a:gd name="connsiteY27" fmla="*/ 890209 h 890209"/>
                <a:gd name="connsiteX28" fmla="*/ 10758 w 4708919"/>
                <a:gd name="connsiteY28" fmla="*/ 888335 h 890209"/>
                <a:gd name="connsiteX0" fmla="*/ 10758 w 4708919"/>
                <a:gd name="connsiteY0" fmla="*/ 888335 h 890209"/>
                <a:gd name="connsiteX1" fmla="*/ 1005686 w 4708919"/>
                <a:gd name="connsiteY1" fmla="*/ 854422 h 890209"/>
                <a:gd name="connsiteX2" fmla="*/ 1179566 w 4708919"/>
                <a:gd name="connsiteY2" fmla="*/ 822376 h 890209"/>
                <a:gd name="connsiteX3" fmla="*/ 1249911 w 4708919"/>
                <a:gd name="connsiteY3" fmla="*/ 795001 h 890209"/>
                <a:gd name="connsiteX4" fmla="*/ 1516083 w 4708919"/>
                <a:gd name="connsiteY4" fmla="*/ 783268 h 890209"/>
                <a:gd name="connsiteX5" fmla="*/ 1727810 w 4708919"/>
                <a:gd name="connsiteY5" fmla="*/ 766559 h 890209"/>
                <a:gd name="connsiteX6" fmla="*/ 1852105 w 4708919"/>
                <a:gd name="connsiteY6" fmla="*/ 717476 h 890209"/>
                <a:gd name="connsiteX7" fmla="*/ 2284495 w 4708919"/>
                <a:gd name="connsiteY7" fmla="*/ 680147 h 890209"/>
                <a:gd name="connsiteX8" fmla="*/ 2399658 w 4708919"/>
                <a:gd name="connsiteY8" fmla="*/ 562887 h 890209"/>
                <a:gd name="connsiteX9" fmla="*/ 2477065 w 4708919"/>
                <a:gd name="connsiteY9" fmla="*/ 526582 h 890209"/>
                <a:gd name="connsiteX10" fmla="*/ 2600069 w 4708919"/>
                <a:gd name="connsiteY10" fmla="*/ 496636 h 890209"/>
                <a:gd name="connsiteX11" fmla="*/ 2812034 w 4708919"/>
                <a:gd name="connsiteY11" fmla="*/ 507723 h 890209"/>
                <a:gd name="connsiteX12" fmla="*/ 2950789 w 4708919"/>
                <a:gd name="connsiteY12" fmla="*/ 441424 h 890209"/>
                <a:gd name="connsiteX13" fmla="*/ 2993735 w 4708919"/>
                <a:gd name="connsiteY13" fmla="*/ 404617 h 890209"/>
                <a:gd name="connsiteX14" fmla="*/ 2992989 w 4708919"/>
                <a:gd name="connsiteY14" fmla="*/ 395929 h 890209"/>
                <a:gd name="connsiteX15" fmla="*/ 3045333 w 4708919"/>
                <a:gd name="connsiteY15" fmla="*/ 371492 h 890209"/>
                <a:gd name="connsiteX16" fmla="*/ 3444660 w 4708919"/>
                <a:gd name="connsiteY16" fmla="*/ 356768 h 890209"/>
                <a:gd name="connsiteX17" fmla="*/ 3519815 w 4708919"/>
                <a:gd name="connsiteY17" fmla="*/ 299268 h 890209"/>
                <a:gd name="connsiteX18" fmla="*/ 3571880 w 4708919"/>
                <a:gd name="connsiteY18" fmla="*/ 246611 h 890209"/>
                <a:gd name="connsiteX19" fmla="*/ 3609284 w 4708919"/>
                <a:gd name="connsiteY19" fmla="*/ 231626 h 890209"/>
                <a:gd name="connsiteX20" fmla="*/ 4095998 w 4708919"/>
                <a:gd name="connsiteY20" fmla="*/ 194820 h 890209"/>
                <a:gd name="connsiteX21" fmla="*/ 4142521 w 4708919"/>
                <a:gd name="connsiteY21" fmla="*/ 91758 h 890209"/>
                <a:gd name="connsiteX22" fmla="*/ 4236748 w 4708919"/>
                <a:gd name="connsiteY22" fmla="*/ 52289 h 890209"/>
                <a:gd name="connsiteX23" fmla="*/ 4301354 w 4708919"/>
                <a:gd name="connsiteY23" fmla="*/ 47780 h 890209"/>
                <a:gd name="connsiteX24" fmla="*/ 4667114 w 4708919"/>
                <a:gd name="connsiteY24" fmla="*/ 44194 h 890209"/>
                <a:gd name="connsiteX25" fmla="*/ 4665001 w 4708919"/>
                <a:gd name="connsiteY25" fmla="*/ 15585 h 890209"/>
                <a:gd name="connsiteX26" fmla="*/ 4701094 w 4708919"/>
                <a:gd name="connsiteY26" fmla="*/ 0 h 890209"/>
                <a:gd name="connsiteX27" fmla="*/ 4708741 w 4708919"/>
                <a:gd name="connsiteY27" fmla="*/ 890209 h 890209"/>
                <a:gd name="connsiteX28" fmla="*/ 0 w 4708919"/>
                <a:gd name="connsiteY28" fmla="*/ 890209 h 890209"/>
                <a:gd name="connsiteX29" fmla="*/ 10758 w 4708919"/>
                <a:gd name="connsiteY29" fmla="*/ 888335 h 890209"/>
                <a:gd name="connsiteX0" fmla="*/ 10758 w 4708919"/>
                <a:gd name="connsiteY0" fmla="*/ 888335 h 890209"/>
                <a:gd name="connsiteX1" fmla="*/ 1005686 w 4708919"/>
                <a:gd name="connsiteY1" fmla="*/ 854422 h 890209"/>
                <a:gd name="connsiteX2" fmla="*/ 1179566 w 4708919"/>
                <a:gd name="connsiteY2" fmla="*/ 822376 h 890209"/>
                <a:gd name="connsiteX3" fmla="*/ 1249911 w 4708919"/>
                <a:gd name="connsiteY3" fmla="*/ 795001 h 890209"/>
                <a:gd name="connsiteX4" fmla="*/ 1516083 w 4708919"/>
                <a:gd name="connsiteY4" fmla="*/ 783268 h 890209"/>
                <a:gd name="connsiteX5" fmla="*/ 1727810 w 4708919"/>
                <a:gd name="connsiteY5" fmla="*/ 766559 h 890209"/>
                <a:gd name="connsiteX6" fmla="*/ 1852105 w 4708919"/>
                <a:gd name="connsiteY6" fmla="*/ 717476 h 890209"/>
                <a:gd name="connsiteX7" fmla="*/ 2284495 w 4708919"/>
                <a:gd name="connsiteY7" fmla="*/ 680147 h 890209"/>
                <a:gd name="connsiteX8" fmla="*/ 2399658 w 4708919"/>
                <a:gd name="connsiteY8" fmla="*/ 562887 h 890209"/>
                <a:gd name="connsiteX9" fmla="*/ 2477065 w 4708919"/>
                <a:gd name="connsiteY9" fmla="*/ 526582 h 890209"/>
                <a:gd name="connsiteX10" fmla="*/ 2600069 w 4708919"/>
                <a:gd name="connsiteY10" fmla="*/ 496636 h 890209"/>
                <a:gd name="connsiteX11" fmla="*/ 2812034 w 4708919"/>
                <a:gd name="connsiteY11" fmla="*/ 507723 h 890209"/>
                <a:gd name="connsiteX12" fmla="*/ 2950789 w 4708919"/>
                <a:gd name="connsiteY12" fmla="*/ 441424 h 890209"/>
                <a:gd name="connsiteX13" fmla="*/ 2993735 w 4708919"/>
                <a:gd name="connsiteY13" fmla="*/ 404617 h 890209"/>
                <a:gd name="connsiteX14" fmla="*/ 2992989 w 4708919"/>
                <a:gd name="connsiteY14" fmla="*/ 395929 h 890209"/>
                <a:gd name="connsiteX15" fmla="*/ 3045333 w 4708919"/>
                <a:gd name="connsiteY15" fmla="*/ 371492 h 890209"/>
                <a:gd name="connsiteX16" fmla="*/ 3444660 w 4708919"/>
                <a:gd name="connsiteY16" fmla="*/ 356768 h 890209"/>
                <a:gd name="connsiteX17" fmla="*/ 3519815 w 4708919"/>
                <a:gd name="connsiteY17" fmla="*/ 299268 h 890209"/>
                <a:gd name="connsiteX18" fmla="*/ 3571880 w 4708919"/>
                <a:gd name="connsiteY18" fmla="*/ 246611 h 890209"/>
                <a:gd name="connsiteX19" fmla="*/ 3609284 w 4708919"/>
                <a:gd name="connsiteY19" fmla="*/ 231626 h 890209"/>
                <a:gd name="connsiteX20" fmla="*/ 4095998 w 4708919"/>
                <a:gd name="connsiteY20" fmla="*/ 194820 h 890209"/>
                <a:gd name="connsiteX21" fmla="*/ 4142521 w 4708919"/>
                <a:gd name="connsiteY21" fmla="*/ 91758 h 890209"/>
                <a:gd name="connsiteX22" fmla="*/ 4201059 w 4708919"/>
                <a:gd name="connsiteY22" fmla="*/ 83750 h 890209"/>
                <a:gd name="connsiteX23" fmla="*/ 4236748 w 4708919"/>
                <a:gd name="connsiteY23" fmla="*/ 52289 h 890209"/>
                <a:gd name="connsiteX24" fmla="*/ 4301354 w 4708919"/>
                <a:gd name="connsiteY24" fmla="*/ 47780 h 890209"/>
                <a:gd name="connsiteX25" fmla="*/ 4667114 w 4708919"/>
                <a:gd name="connsiteY25" fmla="*/ 44194 h 890209"/>
                <a:gd name="connsiteX26" fmla="*/ 4665001 w 4708919"/>
                <a:gd name="connsiteY26" fmla="*/ 15585 h 890209"/>
                <a:gd name="connsiteX27" fmla="*/ 4701094 w 4708919"/>
                <a:gd name="connsiteY27" fmla="*/ 0 h 890209"/>
                <a:gd name="connsiteX28" fmla="*/ 4708741 w 4708919"/>
                <a:gd name="connsiteY28" fmla="*/ 890209 h 890209"/>
                <a:gd name="connsiteX29" fmla="*/ 0 w 4708919"/>
                <a:gd name="connsiteY29" fmla="*/ 890209 h 890209"/>
                <a:gd name="connsiteX30" fmla="*/ 10758 w 4708919"/>
                <a:gd name="connsiteY30" fmla="*/ 888335 h 890209"/>
                <a:gd name="connsiteX0" fmla="*/ 10758 w 4708919"/>
                <a:gd name="connsiteY0" fmla="*/ 888335 h 890209"/>
                <a:gd name="connsiteX1" fmla="*/ 1005686 w 4708919"/>
                <a:gd name="connsiteY1" fmla="*/ 854422 h 890209"/>
                <a:gd name="connsiteX2" fmla="*/ 1179566 w 4708919"/>
                <a:gd name="connsiteY2" fmla="*/ 822376 h 890209"/>
                <a:gd name="connsiteX3" fmla="*/ 1249911 w 4708919"/>
                <a:gd name="connsiteY3" fmla="*/ 795001 h 890209"/>
                <a:gd name="connsiteX4" fmla="*/ 1516083 w 4708919"/>
                <a:gd name="connsiteY4" fmla="*/ 783268 h 890209"/>
                <a:gd name="connsiteX5" fmla="*/ 1727810 w 4708919"/>
                <a:gd name="connsiteY5" fmla="*/ 766559 h 890209"/>
                <a:gd name="connsiteX6" fmla="*/ 1852105 w 4708919"/>
                <a:gd name="connsiteY6" fmla="*/ 717476 h 890209"/>
                <a:gd name="connsiteX7" fmla="*/ 2284495 w 4708919"/>
                <a:gd name="connsiteY7" fmla="*/ 680147 h 890209"/>
                <a:gd name="connsiteX8" fmla="*/ 2399658 w 4708919"/>
                <a:gd name="connsiteY8" fmla="*/ 562887 h 890209"/>
                <a:gd name="connsiteX9" fmla="*/ 2477065 w 4708919"/>
                <a:gd name="connsiteY9" fmla="*/ 526582 h 890209"/>
                <a:gd name="connsiteX10" fmla="*/ 2600069 w 4708919"/>
                <a:gd name="connsiteY10" fmla="*/ 496636 h 890209"/>
                <a:gd name="connsiteX11" fmla="*/ 2812034 w 4708919"/>
                <a:gd name="connsiteY11" fmla="*/ 507723 h 890209"/>
                <a:gd name="connsiteX12" fmla="*/ 2950789 w 4708919"/>
                <a:gd name="connsiteY12" fmla="*/ 441424 h 890209"/>
                <a:gd name="connsiteX13" fmla="*/ 2993735 w 4708919"/>
                <a:gd name="connsiteY13" fmla="*/ 404617 h 890209"/>
                <a:gd name="connsiteX14" fmla="*/ 2992989 w 4708919"/>
                <a:gd name="connsiteY14" fmla="*/ 395929 h 890209"/>
                <a:gd name="connsiteX15" fmla="*/ 3045333 w 4708919"/>
                <a:gd name="connsiteY15" fmla="*/ 371492 h 890209"/>
                <a:gd name="connsiteX16" fmla="*/ 3444660 w 4708919"/>
                <a:gd name="connsiteY16" fmla="*/ 356768 h 890209"/>
                <a:gd name="connsiteX17" fmla="*/ 3519815 w 4708919"/>
                <a:gd name="connsiteY17" fmla="*/ 299268 h 890209"/>
                <a:gd name="connsiteX18" fmla="*/ 3571880 w 4708919"/>
                <a:gd name="connsiteY18" fmla="*/ 246611 h 890209"/>
                <a:gd name="connsiteX19" fmla="*/ 3609284 w 4708919"/>
                <a:gd name="connsiteY19" fmla="*/ 231626 h 890209"/>
                <a:gd name="connsiteX20" fmla="*/ 4065409 w 4708919"/>
                <a:gd name="connsiteY20" fmla="*/ 194820 h 890209"/>
                <a:gd name="connsiteX21" fmla="*/ 4142521 w 4708919"/>
                <a:gd name="connsiteY21" fmla="*/ 91758 h 890209"/>
                <a:gd name="connsiteX22" fmla="*/ 4201059 w 4708919"/>
                <a:gd name="connsiteY22" fmla="*/ 83750 h 890209"/>
                <a:gd name="connsiteX23" fmla="*/ 4236748 w 4708919"/>
                <a:gd name="connsiteY23" fmla="*/ 52289 h 890209"/>
                <a:gd name="connsiteX24" fmla="*/ 4301354 w 4708919"/>
                <a:gd name="connsiteY24" fmla="*/ 47780 h 890209"/>
                <a:gd name="connsiteX25" fmla="*/ 4667114 w 4708919"/>
                <a:gd name="connsiteY25" fmla="*/ 44194 h 890209"/>
                <a:gd name="connsiteX26" fmla="*/ 4665001 w 4708919"/>
                <a:gd name="connsiteY26" fmla="*/ 15585 h 890209"/>
                <a:gd name="connsiteX27" fmla="*/ 4701094 w 4708919"/>
                <a:gd name="connsiteY27" fmla="*/ 0 h 890209"/>
                <a:gd name="connsiteX28" fmla="*/ 4708741 w 4708919"/>
                <a:gd name="connsiteY28" fmla="*/ 890209 h 890209"/>
                <a:gd name="connsiteX29" fmla="*/ 0 w 4708919"/>
                <a:gd name="connsiteY29" fmla="*/ 890209 h 890209"/>
                <a:gd name="connsiteX30" fmla="*/ 10758 w 4708919"/>
                <a:gd name="connsiteY30" fmla="*/ 888335 h 890209"/>
                <a:gd name="connsiteX0" fmla="*/ 10758 w 4701149"/>
                <a:gd name="connsiteY0" fmla="*/ 888335 h 890209"/>
                <a:gd name="connsiteX1" fmla="*/ 1005686 w 4701149"/>
                <a:gd name="connsiteY1" fmla="*/ 854422 h 890209"/>
                <a:gd name="connsiteX2" fmla="*/ 1179566 w 4701149"/>
                <a:gd name="connsiteY2" fmla="*/ 822376 h 890209"/>
                <a:gd name="connsiteX3" fmla="*/ 1249911 w 4701149"/>
                <a:gd name="connsiteY3" fmla="*/ 795001 h 890209"/>
                <a:gd name="connsiteX4" fmla="*/ 1516083 w 4701149"/>
                <a:gd name="connsiteY4" fmla="*/ 783268 h 890209"/>
                <a:gd name="connsiteX5" fmla="*/ 1727810 w 4701149"/>
                <a:gd name="connsiteY5" fmla="*/ 766559 h 890209"/>
                <a:gd name="connsiteX6" fmla="*/ 1852105 w 4701149"/>
                <a:gd name="connsiteY6" fmla="*/ 717476 h 890209"/>
                <a:gd name="connsiteX7" fmla="*/ 2284495 w 4701149"/>
                <a:gd name="connsiteY7" fmla="*/ 680147 h 890209"/>
                <a:gd name="connsiteX8" fmla="*/ 2399658 w 4701149"/>
                <a:gd name="connsiteY8" fmla="*/ 562887 h 890209"/>
                <a:gd name="connsiteX9" fmla="*/ 2477065 w 4701149"/>
                <a:gd name="connsiteY9" fmla="*/ 526582 h 890209"/>
                <a:gd name="connsiteX10" fmla="*/ 2600069 w 4701149"/>
                <a:gd name="connsiteY10" fmla="*/ 496636 h 890209"/>
                <a:gd name="connsiteX11" fmla="*/ 2812034 w 4701149"/>
                <a:gd name="connsiteY11" fmla="*/ 507723 h 890209"/>
                <a:gd name="connsiteX12" fmla="*/ 2950789 w 4701149"/>
                <a:gd name="connsiteY12" fmla="*/ 441424 h 890209"/>
                <a:gd name="connsiteX13" fmla="*/ 2993735 w 4701149"/>
                <a:gd name="connsiteY13" fmla="*/ 404617 h 890209"/>
                <a:gd name="connsiteX14" fmla="*/ 2992989 w 4701149"/>
                <a:gd name="connsiteY14" fmla="*/ 395929 h 890209"/>
                <a:gd name="connsiteX15" fmla="*/ 3045333 w 4701149"/>
                <a:gd name="connsiteY15" fmla="*/ 371492 h 890209"/>
                <a:gd name="connsiteX16" fmla="*/ 3444660 w 4701149"/>
                <a:gd name="connsiteY16" fmla="*/ 356768 h 890209"/>
                <a:gd name="connsiteX17" fmla="*/ 3519815 w 4701149"/>
                <a:gd name="connsiteY17" fmla="*/ 299268 h 890209"/>
                <a:gd name="connsiteX18" fmla="*/ 3571880 w 4701149"/>
                <a:gd name="connsiteY18" fmla="*/ 246611 h 890209"/>
                <a:gd name="connsiteX19" fmla="*/ 3609284 w 4701149"/>
                <a:gd name="connsiteY19" fmla="*/ 231626 h 890209"/>
                <a:gd name="connsiteX20" fmla="*/ 4065409 w 4701149"/>
                <a:gd name="connsiteY20" fmla="*/ 194820 h 890209"/>
                <a:gd name="connsiteX21" fmla="*/ 4142521 w 4701149"/>
                <a:gd name="connsiteY21" fmla="*/ 91758 h 890209"/>
                <a:gd name="connsiteX22" fmla="*/ 4201059 w 4701149"/>
                <a:gd name="connsiteY22" fmla="*/ 83750 h 890209"/>
                <a:gd name="connsiteX23" fmla="*/ 4236748 w 4701149"/>
                <a:gd name="connsiteY23" fmla="*/ 52289 h 890209"/>
                <a:gd name="connsiteX24" fmla="*/ 4301354 w 4701149"/>
                <a:gd name="connsiteY24" fmla="*/ 47780 h 890209"/>
                <a:gd name="connsiteX25" fmla="*/ 4667114 w 4701149"/>
                <a:gd name="connsiteY25" fmla="*/ 44194 h 890209"/>
                <a:gd name="connsiteX26" fmla="*/ 4665001 w 4701149"/>
                <a:gd name="connsiteY26" fmla="*/ 15585 h 890209"/>
                <a:gd name="connsiteX27" fmla="*/ 4701094 w 4701149"/>
                <a:gd name="connsiteY27" fmla="*/ 0 h 890209"/>
                <a:gd name="connsiteX28" fmla="*/ 4700593 w 4701149"/>
                <a:gd name="connsiteY28" fmla="*/ 890209 h 890209"/>
                <a:gd name="connsiteX29" fmla="*/ 0 w 4701149"/>
                <a:gd name="connsiteY29" fmla="*/ 890209 h 890209"/>
                <a:gd name="connsiteX30" fmla="*/ 10758 w 4701149"/>
                <a:gd name="connsiteY30" fmla="*/ 888335 h 89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01149" h="890209">
                  <a:moveTo>
                    <a:pt x="10758" y="888335"/>
                  </a:moveTo>
                  <a:lnTo>
                    <a:pt x="1005686" y="854422"/>
                  </a:lnTo>
                  <a:cubicBezTo>
                    <a:pt x="1209677" y="846688"/>
                    <a:pt x="1156607" y="830650"/>
                    <a:pt x="1179566" y="822376"/>
                  </a:cubicBezTo>
                  <a:cubicBezTo>
                    <a:pt x="1202525" y="814102"/>
                    <a:pt x="1203014" y="804778"/>
                    <a:pt x="1249911" y="795001"/>
                  </a:cubicBezTo>
                  <a:cubicBezTo>
                    <a:pt x="1296808" y="785224"/>
                    <a:pt x="1447524" y="793223"/>
                    <a:pt x="1516083" y="783268"/>
                  </a:cubicBezTo>
                  <a:cubicBezTo>
                    <a:pt x="1584642" y="773313"/>
                    <a:pt x="1666420" y="778502"/>
                    <a:pt x="1727810" y="766559"/>
                  </a:cubicBezTo>
                  <a:lnTo>
                    <a:pt x="1852105" y="717476"/>
                  </a:lnTo>
                  <a:cubicBezTo>
                    <a:pt x="1996235" y="705033"/>
                    <a:pt x="2153674" y="706277"/>
                    <a:pt x="2284495" y="680147"/>
                  </a:cubicBezTo>
                  <a:cubicBezTo>
                    <a:pt x="2338439" y="657059"/>
                    <a:pt x="2361270" y="601974"/>
                    <a:pt x="2399658" y="562887"/>
                  </a:cubicBezTo>
                  <a:cubicBezTo>
                    <a:pt x="2422868" y="556118"/>
                    <a:pt x="2453855" y="533351"/>
                    <a:pt x="2477065" y="526582"/>
                  </a:cubicBezTo>
                  <a:lnTo>
                    <a:pt x="2600069" y="496636"/>
                  </a:lnTo>
                  <a:lnTo>
                    <a:pt x="2812034" y="507723"/>
                  </a:lnTo>
                  <a:cubicBezTo>
                    <a:pt x="2865716" y="495454"/>
                    <a:pt x="2919684" y="466351"/>
                    <a:pt x="2950789" y="441424"/>
                  </a:cubicBezTo>
                  <a:cubicBezTo>
                    <a:pt x="2971754" y="419564"/>
                    <a:pt x="2983595" y="416272"/>
                    <a:pt x="2993735" y="404617"/>
                  </a:cubicBezTo>
                  <a:cubicBezTo>
                    <a:pt x="3004225" y="399256"/>
                    <a:pt x="2984389" y="401450"/>
                    <a:pt x="2992989" y="395929"/>
                  </a:cubicBezTo>
                  <a:cubicBezTo>
                    <a:pt x="3001589" y="390408"/>
                    <a:pt x="2973511" y="380241"/>
                    <a:pt x="3045333" y="371492"/>
                  </a:cubicBezTo>
                  <a:cubicBezTo>
                    <a:pt x="3117155" y="362743"/>
                    <a:pt x="3356980" y="368424"/>
                    <a:pt x="3444660" y="356768"/>
                  </a:cubicBezTo>
                  <a:cubicBezTo>
                    <a:pt x="3524675" y="337362"/>
                    <a:pt x="3492378" y="320125"/>
                    <a:pt x="3519815" y="299268"/>
                  </a:cubicBezTo>
                  <a:cubicBezTo>
                    <a:pt x="3538858" y="280464"/>
                    <a:pt x="3556969" y="260107"/>
                    <a:pt x="3571880" y="246611"/>
                  </a:cubicBezTo>
                  <a:cubicBezTo>
                    <a:pt x="3586791" y="233115"/>
                    <a:pt x="3519771" y="239813"/>
                    <a:pt x="3609284" y="231626"/>
                  </a:cubicBezTo>
                  <a:cubicBezTo>
                    <a:pt x="3610566" y="229397"/>
                    <a:pt x="3974519" y="223007"/>
                    <a:pt x="4065409" y="194820"/>
                  </a:cubicBezTo>
                  <a:cubicBezTo>
                    <a:pt x="4119687" y="192980"/>
                    <a:pt x="4108295" y="116265"/>
                    <a:pt x="4142521" y="91758"/>
                  </a:cubicBezTo>
                  <a:cubicBezTo>
                    <a:pt x="4158332" y="69314"/>
                    <a:pt x="4185355" y="90328"/>
                    <a:pt x="4201059" y="83750"/>
                  </a:cubicBezTo>
                  <a:cubicBezTo>
                    <a:pt x="4216763" y="77172"/>
                    <a:pt x="4218333" y="54351"/>
                    <a:pt x="4236748" y="52289"/>
                  </a:cubicBezTo>
                  <a:cubicBezTo>
                    <a:pt x="4255163" y="50227"/>
                    <a:pt x="4231751" y="50877"/>
                    <a:pt x="4301354" y="47780"/>
                  </a:cubicBezTo>
                  <a:lnTo>
                    <a:pt x="4667114" y="44194"/>
                  </a:lnTo>
                  <a:cubicBezTo>
                    <a:pt x="4669808" y="36406"/>
                    <a:pt x="4662307" y="23373"/>
                    <a:pt x="4665001" y="15585"/>
                  </a:cubicBezTo>
                  <a:lnTo>
                    <a:pt x="4701094" y="0"/>
                  </a:lnTo>
                  <a:cubicBezTo>
                    <a:pt x="4699394" y="295862"/>
                    <a:pt x="4702293" y="594347"/>
                    <a:pt x="4700593" y="890209"/>
                  </a:cubicBezTo>
                  <a:lnTo>
                    <a:pt x="0" y="890209"/>
                  </a:lnTo>
                  <a:lnTo>
                    <a:pt x="10758" y="888335"/>
                  </a:lnTo>
                  <a:close/>
                </a:path>
              </a:pathLst>
            </a:custGeom>
            <a:solidFill>
              <a:schemeClr val="tx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42" name="Group 141">
              <a:extLst>
                <a:ext uri="{FF2B5EF4-FFF2-40B4-BE49-F238E27FC236}">
                  <a16:creationId xmlns:a16="http://schemas.microsoft.com/office/drawing/2014/main" id="{F87A416B-AE46-4C70-BB8D-AB082FF63906}"/>
                </a:ext>
              </a:extLst>
            </p:cNvPr>
            <p:cNvGrpSpPr/>
            <p:nvPr/>
          </p:nvGrpSpPr>
          <p:grpSpPr>
            <a:xfrm>
              <a:off x="7058721" y="3415219"/>
              <a:ext cx="4713840" cy="887587"/>
              <a:chOff x="430886" y="3374409"/>
              <a:chExt cx="10415673" cy="1960688"/>
            </a:xfrm>
          </p:grpSpPr>
          <p:sp>
            <p:nvSpPr>
              <p:cNvPr id="143" name="Freeform: Shape 142">
                <a:extLst>
                  <a:ext uri="{FF2B5EF4-FFF2-40B4-BE49-F238E27FC236}">
                    <a16:creationId xmlns:a16="http://schemas.microsoft.com/office/drawing/2014/main" id="{35F4739C-0400-4E9A-8D60-601BBC3B25D5}"/>
                  </a:ext>
                </a:extLst>
              </p:cNvPr>
              <p:cNvSpPr/>
              <p:nvPr/>
            </p:nvSpPr>
            <p:spPr>
              <a:xfrm>
                <a:off x="5775998" y="3374409"/>
                <a:ext cx="5070561" cy="1228298"/>
              </a:xfrm>
              <a:custGeom>
                <a:avLst/>
                <a:gdLst>
                  <a:gd name="connsiteX0" fmla="*/ 5097439 w 5097439"/>
                  <a:gd name="connsiteY0" fmla="*/ 0 h 1228298"/>
                  <a:gd name="connsiteX1" fmla="*/ 5097439 w 5097439"/>
                  <a:gd name="connsiteY1" fmla="*/ 81887 h 1228298"/>
                  <a:gd name="connsiteX2" fmla="*/ 5022377 w 5097439"/>
                  <a:gd name="connsiteY2" fmla="*/ 81887 h 1228298"/>
                  <a:gd name="connsiteX3" fmla="*/ 5022377 w 5097439"/>
                  <a:gd name="connsiteY3" fmla="*/ 139890 h 1228298"/>
                  <a:gd name="connsiteX4" fmla="*/ 4070445 w 5097439"/>
                  <a:gd name="connsiteY4" fmla="*/ 139890 h 1228298"/>
                  <a:gd name="connsiteX5" fmla="*/ 4070445 w 5097439"/>
                  <a:gd name="connsiteY5" fmla="*/ 187657 h 1228298"/>
                  <a:gd name="connsiteX6" fmla="*/ 4005618 w 5097439"/>
                  <a:gd name="connsiteY6" fmla="*/ 187657 h 1228298"/>
                  <a:gd name="connsiteX7" fmla="*/ 4005618 w 5097439"/>
                  <a:gd name="connsiteY7" fmla="*/ 228600 h 1228298"/>
                  <a:gd name="connsiteX8" fmla="*/ 3848669 w 5097439"/>
                  <a:gd name="connsiteY8" fmla="*/ 228600 h 1228298"/>
                  <a:gd name="connsiteX9" fmla="*/ 3848669 w 5097439"/>
                  <a:gd name="connsiteY9" fmla="*/ 375313 h 1228298"/>
                  <a:gd name="connsiteX10" fmla="*/ 3794078 w 5097439"/>
                  <a:gd name="connsiteY10" fmla="*/ 375313 h 1228298"/>
                  <a:gd name="connsiteX11" fmla="*/ 3794078 w 5097439"/>
                  <a:gd name="connsiteY11" fmla="*/ 429904 h 1228298"/>
                  <a:gd name="connsiteX12" fmla="*/ 3759959 w 5097439"/>
                  <a:gd name="connsiteY12" fmla="*/ 429904 h 1228298"/>
                  <a:gd name="connsiteX13" fmla="*/ 3759959 w 5097439"/>
                  <a:gd name="connsiteY13" fmla="*/ 474260 h 1228298"/>
                  <a:gd name="connsiteX14" fmla="*/ 3695132 w 5097439"/>
                  <a:gd name="connsiteY14" fmla="*/ 474260 h 1228298"/>
                  <a:gd name="connsiteX15" fmla="*/ 3695132 w 5097439"/>
                  <a:gd name="connsiteY15" fmla="*/ 511791 h 1228298"/>
                  <a:gd name="connsiteX16" fmla="*/ 2999096 w 5097439"/>
                  <a:gd name="connsiteY16" fmla="*/ 511791 h 1228298"/>
                  <a:gd name="connsiteX17" fmla="*/ 2999096 w 5097439"/>
                  <a:gd name="connsiteY17" fmla="*/ 535675 h 1228298"/>
                  <a:gd name="connsiteX18" fmla="*/ 2637430 w 5097439"/>
                  <a:gd name="connsiteY18" fmla="*/ 535675 h 1228298"/>
                  <a:gd name="connsiteX19" fmla="*/ 2637430 w 5097439"/>
                  <a:gd name="connsiteY19" fmla="*/ 597090 h 1228298"/>
                  <a:gd name="connsiteX20" fmla="*/ 2562368 w 5097439"/>
                  <a:gd name="connsiteY20" fmla="*/ 597090 h 1228298"/>
                  <a:gd name="connsiteX21" fmla="*/ 2562368 w 5097439"/>
                  <a:gd name="connsiteY21" fmla="*/ 644857 h 1228298"/>
                  <a:gd name="connsiteX22" fmla="*/ 2494129 w 5097439"/>
                  <a:gd name="connsiteY22" fmla="*/ 644857 h 1228298"/>
                  <a:gd name="connsiteX23" fmla="*/ 2494129 w 5097439"/>
                  <a:gd name="connsiteY23" fmla="*/ 709684 h 1228298"/>
                  <a:gd name="connsiteX24" fmla="*/ 2436126 w 5097439"/>
                  <a:gd name="connsiteY24" fmla="*/ 709684 h 1228298"/>
                  <a:gd name="connsiteX25" fmla="*/ 2436126 w 5097439"/>
                  <a:gd name="connsiteY25" fmla="*/ 757451 h 1228298"/>
                  <a:gd name="connsiteX26" fmla="*/ 2402006 w 5097439"/>
                  <a:gd name="connsiteY26" fmla="*/ 757451 h 1228298"/>
                  <a:gd name="connsiteX27" fmla="*/ 2402006 w 5097439"/>
                  <a:gd name="connsiteY27" fmla="*/ 777922 h 1228298"/>
                  <a:gd name="connsiteX28" fmla="*/ 2344003 w 5097439"/>
                  <a:gd name="connsiteY28" fmla="*/ 777922 h 1228298"/>
                  <a:gd name="connsiteX29" fmla="*/ 2344003 w 5097439"/>
                  <a:gd name="connsiteY29" fmla="*/ 825690 h 1228298"/>
                  <a:gd name="connsiteX30" fmla="*/ 1702559 w 5097439"/>
                  <a:gd name="connsiteY30" fmla="*/ 825690 h 1228298"/>
                  <a:gd name="connsiteX31" fmla="*/ 1702559 w 5097439"/>
                  <a:gd name="connsiteY31" fmla="*/ 849573 h 1228298"/>
                  <a:gd name="connsiteX32" fmla="*/ 1347717 w 5097439"/>
                  <a:gd name="connsiteY32" fmla="*/ 849573 h 1228298"/>
                  <a:gd name="connsiteX33" fmla="*/ 1347717 w 5097439"/>
                  <a:gd name="connsiteY33" fmla="*/ 907576 h 1228298"/>
                  <a:gd name="connsiteX34" fmla="*/ 1286302 w 5097439"/>
                  <a:gd name="connsiteY34" fmla="*/ 907576 h 1228298"/>
                  <a:gd name="connsiteX35" fmla="*/ 1286302 w 5097439"/>
                  <a:gd name="connsiteY35" fmla="*/ 972403 h 1228298"/>
                  <a:gd name="connsiteX36" fmla="*/ 1204415 w 5097439"/>
                  <a:gd name="connsiteY36" fmla="*/ 972403 h 1228298"/>
                  <a:gd name="connsiteX37" fmla="*/ 1204415 w 5097439"/>
                  <a:gd name="connsiteY37" fmla="*/ 1023582 h 1228298"/>
                  <a:gd name="connsiteX38" fmla="*/ 1149824 w 5097439"/>
                  <a:gd name="connsiteY38" fmla="*/ 1023582 h 1228298"/>
                  <a:gd name="connsiteX39" fmla="*/ 1149824 w 5097439"/>
                  <a:gd name="connsiteY39" fmla="*/ 1081585 h 1228298"/>
                  <a:gd name="connsiteX40" fmla="*/ 1067938 w 5097439"/>
                  <a:gd name="connsiteY40" fmla="*/ 1081585 h 1228298"/>
                  <a:gd name="connsiteX41" fmla="*/ 1067938 w 5097439"/>
                  <a:gd name="connsiteY41" fmla="*/ 1119116 h 1228298"/>
                  <a:gd name="connsiteX42" fmla="*/ 419669 w 5097439"/>
                  <a:gd name="connsiteY42" fmla="*/ 1119116 h 1228298"/>
                  <a:gd name="connsiteX43" fmla="*/ 419669 w 5097439"/>
                  <a:gd name="connsiteY43" fmla="*/ 1163472 h 1228298"/>
                  <a:gd name="connsiteX44" fmla="*/ 133066 w 5097439"/>
                  <a:gd name="connsiteY44" fmla="*/ 1163472 h 1228298"/>
                  <a:gd name="connsiteX45" fmla="*/ 133066 w 5097439"/>
                  <a:gd name="connsiteY45" fmla="*/ 1228298 h 1228298"/>
                  <a:gd name="connsiteX46" fmla="*/ 0 w 5097439"/>
                  <a:gd name="connsiteY46" fmla="*/ 1228298 h 1228298"/>
                  <a:gd name="connsiteX0" fmla="*/ 5077704 w 5077704"/>
                  <a:gd name="connsiteY0" fmla="*/ 0 h 1228298"/>
                  <a:gd name="connsiteX1" fmla="*/ 5077704 w 5077704"/>
                  <a:gd name="connsiteY1" fmla="*/ 81887 h 1228298"/>
                  <a:gd name="connsiteX2" fmla="*/ 5002642 w 5077704"/>
                  <a:gd name="connsiteY2" fmla="*/ 81887 h 1228298"/>
                  <a:gd name="connsiteX3" fmla="*/ 5002642 w 5077704"/>
                  <a:gd name="connsiteY3" fmla="*/ 139890 h 1228298"/>
                  <a:gd name="connsiteX4" fmla="*/ 4050710 w 5077704"/>
                  <a:gd name="connsiteY4" fmla="*/ 139890 h 1228298"/>
                  <a:gd name="connsiteX5" fmla="*/ 4050710 w 5077704"/>
                  <a:gd name="connsiteY5" fmla="*/ 187657 h 1228298"/>
                  <a:gd name="connsiteX6" fmla="*/ 3985883 w 5077704"/>
                  <a:gd name="connsiteY6" fmla="*/ 187657 h 1228298"/>
                  <a:gd name="connsiteX7" fmla="*/ 3985883 w 5077704"/>
                  <a:gd name="connsiteY7" fmla="*/ 228600 h 1228298"/>
                  <a:gd name="connsiteX8" fmla="*/ 3828934 w 5077704"/>
                  <a:gd name="connsiteY8" fmla="*/ 228600 h 1228298"/>
                  <a:gd name="connsiteX9" fmla="*/ 3828934 w 5077704"/>
                  <a:gd name="connsiteY9" fmla="*/ 375313 h 1228298"/>
                  <a:gd name="connsiteX10" fmla="*/ 3774343 w 5077704"/>
                  <a:gd name="connsiteY10" fmla="*/ 375313 h 1228298"/>
                  <a:gd name="connsiteX11" fmla="*/ 3774343 w 5077704"/>
                  <a:gd name="connsiteY11" fmla="*/ 429904 h 1228298"/>
                  <a:gd name="connsiteX12" fmla="*/ 3740224 w 5077704"/>
                  <a:gd name="connsiteY12" fmla="*/ 429904 h 1228298"/>
                  <a:gd name="connsiteX13" fmla="*/ 3740224 w 5077704"/>
                  <a:gd name="connsiteY13" fmla="*/ 474260 h 1228298"/>
                  <a:gd name="connsiteX14" fmla="*/ 3675397 w 5077704"/>
                  <a:gd name="connsiteY14" fmla="*/ 474260 h 1228298"/>
                  <a:gd name="connsiteX15" fmla="*/ 3675397 w 5077704"/>
                  <a:gd name="connsiteY15" fmla="*/ 511791 h 1228298"/>
                  <a:gd name="connsiteX16" fmla="*/ 2979361 w 5077704"/>
                  <a:gd name="connsiteY16" fmla="*/ 511791 h 1228298"/>
                  <a:gd name="connsiteX17" fmla="*/ 2979361 w 5077704"/>
                  <a:gd name="connsiteY17" fmla="*/ 535675 h 1228298"/>
                  <a:gd name="connsiteX18" fmla="*/ 2617695 w 5077704"/>
                  <a:gd name="connsiteY18" fmla="*/ 535675 h 1228298"/>
                  <a:gd name="connsiteX19" fmla="*/ 2617695 w 5077704"/>
                  <a:gd name="connsiteY19" fmla="*/ 597090 h 1228298"/>
                  <a:gd name="connsiteX20" fmla="*/ 2542633 w 5077704"/>
                  <a:gd name="connsiteY20" fmla="*/ 597090 h 1228298"/>
                  <a:gd name="connsiteX21" fmla="*/ 2542633 w 5077704"/>
                  <a:gd name="connsiteY21" fmla="*/ 644857 h 1228298"/>
                  <a:gd name="connsiteX22" fmla="*/ 2474394 w 5077704"/>
                  <a:gd name="connsiteY22" fmla="*/ 644857 h 1228298"/>
                  <a:gd name="connsiteX23" fmla="*/ 2474394 w 5077704"/>
                  <a:gd name="connsiteY23" fmla="*/ 709684 h 1228298"/>
                  <a:gd name="connsiteX24" fmla="*/ 2416391 w 5077704"/>
                  <a:gd name="connsiteY24" fmla="*/ 709684 h 1228298"/>
                  <a:gd name="connsiteX25" fmla="*/ 2416391 w 5077704"/>
                  <a:gd name="connsiteY25" fmla="*/ 757451 h 1228298"/>
                  <a:gd name="connsiteX26" fmla="*/ 2382271 w 5077704"/>
                  <a:gd name="connsiteY26" fmla="*/ 757451 h 1228298"/>
                  <a:gd name="connsiteX27" fmla="*/ 2382271 w 5077704"/>
                  <a:gd name="connsiteY27" fmla="*/ 777922 h 1228298"/>
                  <a:gd name="connsiteX28" fmla="*/ 2324268 w 5077704"/>
                  <a:gd name="connsiteY28" fmla="*/ 777922 h 1228298"/>
                  <a:gd name="connsiteX29" fmla="*/ 2324268 w 5077704"/>
                  <a:gd name="connsiteY29" fmla="*/ 825690 h 1228298"/>
                  <a:gd name="connsiteX30" fmla="*/ 1682824 w 5077704"/>
                  <a:gd name="connsiteY30" fmla="*/ 825690 h 1228298"/>
                  <a:gd name="connsiteX31" fmla="*/ 1682824 w 5077704"/>
                  <a:gd name="connsiteY31" fmla="*/ 849573 h 1228298"/>
                  <a:gd name="connsiteX32" fmla="*/ 1327982 w 5077704"/>
                  <a:gd name="connsiteY32" fmla="*/ 849573 h 1228298"/>
                  <a:gd name="connsiteX33" fmla="*/ 1327982 w 5077704"/>
                  <a:gd name="connsiteY33" fmla="*/ 907576 h 1228298"/>
                  <a:gd name="connsiteX34" fmla="*/ 1266567 w 5077704"/>
                  <a:gd name="connsiteY34" fmla="*/ 907576 h 1228298"/>
                  <a:gd name="connsiteX35" fmla="*/ 1266567 w 5077704"/>
                  <a:gd name="connsiteY35" fmla="*/ 972403 h 1228298"/>
                  <a:gd name="connsiteX36" fmla="*/ 1184680 w 5077704"/>
                  <a:gd name="connsiteY36" fmla="*/ 972403 h 1228298"/>
                  <a:gd name="connsiteX37" fmla="*/ 1184680 w 5077704"/>
                  <a:gd name="connsiteY37" fmla="*/ 1023582 h 1228298"/>
                  <a:gd name="connsiteX38" fmla="*/ 1130089 w 5077704"/>
                  <a:gd name="connsiteY38" fmla="*/ 1023582 h 1228298"/>
                  <a:gd name="connsiteX39" fmla="*/ 1130089 w 5077704"/>
                  <a:gd name="connsiteY39" fmla="*/ 1081585 h 1228298"/>
                  <a:gd name="connsiteX40" fmla="*/ 1048203 w 5077704"/>
                  <a:gd name="connsiteY40" fmla="*/ 1081585 h 1228298"/>
                  <a:gd name="connsiteX41" fmla="*/ 1048203 w 5077704"/>
                  <a:gd name="connsiteY41" fmla="*/ 1119116 h 1228298"/>
                  <a:gd name="connsiteX42" fmla="*/ 399934 w 5077704"/>
                  <a:gd name="connsiteY42" fmla="*/ 1119116 h 1228298"/>
                  <a:gd name="connsiteX43" fmla="*/ 399934 w 5077704"/>
                  <a:gd name="connsiteY43" fmla="*/ 1163472 h 1228298"/>
                  <a:gd name="connsiteX44" fmla="*/ 113331 w 5077704"/>
                  <a:gd name="connsiteY44" fmla="*/ 1163472 h 1228298"/>
                  <a:gd name="connsiteX45" fmla="*/ 113331 w 5077704"/>
                  <a:gd name="connsiteY45" fmla="*/ 1228298 h 1228298"/>
                  <a:gd name="connsiteX46" fmla="*/ 0 w 5077704"/>
                  <a:gd name="connsiteY46" fmla="*/ 1225009 h 1228298"/>
                  <a:gd name="connsiteX0" fmla="*/ 5070561 w 5070561"/>
                  <a:gd name="connsiteY0" fmla="*/ 0 h 1232152"/>
                  <a:gd name="connsiteX1" fmla="*/ 5070561 w 5070561"/>
                  <a:gd name="connsiteY1" fmla="*/ 81887 h 1232152"/>
                  <a:gd name="connsiteX2" fmla="*/ 4995499 w 5070561"/>
                  <a:gd name="connsiteY2" fmla="*/ 81887 h 1232152"/>
                  <a:gd name="connsiteX3" fmla="*/ 4995499 w 5070561"/>
                  <a:gd name="connsiteY3" fmla="*/ 139890 h 1232152"/>
                  <a:gd name="connsiteX4" fmla="*/ 4043567 w 5070561"/>
                  <a:gd name="connsiteY4" fmla="*/ 139890 h 1232152"/>
                  <a:gd name="connsiteX5" fmla="*/ 4043567 w 5070561"/>
                  <a:gd name="connsiteY5" fmla="*/ 187657 h 1232152"/>
                  <a:gd name="connsiteX6" fmla="*/ 3978740 w 5070561"/>
                  <a:gd name="connsiteY6" fmla="*/ 187657 h 1232152"/>
                  <a:gd name="connsiteX7" fmla="*/ 3978740 w 5070561"/>
                  <a:gd name="connsiteY7" fmla="*/ 228600 h 1232152"/>
                  <a:gd name="connsiteX8" fmla="*/ 3821791 w 5070561"/>
                  <a:gd name="connsiteY8" fmla="*/ 228600 h 1232152"/>
                  <a:gd name="connsiteX9" fmla="*/ 3821791 w 5070561"/>
                  <a:gd name="connsiteY9" fmla="*/ 375313 h 1232152"/>
                  <a:gd name="connsiteX10" fmla="*/ 3767200 w 5070561"/>
                  <a:gd name="connsiteY10" fmla="*/ 375313 h 1232152"/>
                  <a:gd name="connsiteX11" fmla="*/ 3767200 w 5070561"/>
                  <a:gd name="connsiteY11" fmla="*/ 429904 h 1232152"/>
                  <a:gd name="connsiteX12" fmla="*/ 3733081 w 5070561"/>
                  <a:gd name="connsiteY12" fmla="*/ 429904 h 1232152"/>
                  <a:gd name="connsiteX13" fmla="*/ 3733081 w 5070561"/>
                  <a:gd name="connsiteY13" fmla="*/ 474260 h 1232152"/>
                  <a:gd name="connsiteX14" fmla="*/ 3668254 w 5070561"/>
                  <a:gd name="connsiteY14" fmla="*/ 474260 h 1232152"/>
                  <a:gd name="connsiteX15" fmla="*/ 3668254 w 5070561"/>
                  <a:gd name="connsiteY15" fmla="*/ 511791 h 1232152"/>
                  <a:gd name="connsiteX16" fmla="*/ 2972218 w 5070561"/>
                  <a:gd name="connsiteY16" fmla="*/ 511791 h 1232152"/>
                  <a:gd name="connsiteX17" fmla="*/ 2972218 w 5070561"/>
                  <a:gd name="connsiteY17" fmla="*/ 535675 h 1232152"/>
                  <a:gd name="connsiteX18" fmla="*/ 2610552 w 5070561"/>
                  <a:gd name="connsiteY18" fmla="*/ 535675 h 1232152"/>
                  <a:gd name="connsiteX19" fmla="*/ 2610552 w 5070561"/>
                  <a:gd name="connsiteY19" fmla="*/ 597090 h 1232152"/>
                  <a:gd name="connsiteX20" fmla="*/ 2535490 w 5070561"/>
                  <a:gd name="connsiteY20" fmla="*/ 597090 h 1232152"/>
                  <a:gd name="connsiteX21" fmla="*/ 2535490 w 5070561"/>
                  <a:gd name="connsiteY21" fmla="*/ 644857 h 1232152"/>
                  <a:gd name="connsiteX22" fmla="*/ 2467251 w 5070561"/>
                  <a:gd name="connsiteY22" fmla="*/ 644857 h 1232152"/>
                  <a:gd name="connsiteX23" fmla="*/ 2467251 w 5070561"/>
                  <a:gd name="connsiteY23" fmla="*/ 709684 h 1232152"/>
                  <a:gd name="connsiteX24" fmla="*/ 2409248 w 5070561"/>
                  <a:gd name="connsiteY24" fmla="*/ 709684 h 1232152"/>
                  <a:gd name="connsiteX25" fmla="*/ 2409248 w 5070561"/>
                  <a:gd name="connsiteY25" fmla="*/ 757451 h 1232152"/>
                  <a:gd name="connsiteX26" fmla="*/ 2375128 w 5070561"/>
                  <a:gd name="connsiteY26" fmla="*/ 757451 h 1232152"/>
                  <a:gd name="connsiteX27" fmla="*/ 2375128 w 5070561"/>
                  <a:gd name="connsiteY27" fmla="*/ 777922 h 1232152"/>
                  <a:gd name="connsiteX28" fmla="*/ 2317125 w 5070561"/>
                  <a:gd name="connsiteY28" fmla="*/ 777922 h 1232152"/>
                  <a:gd name="connsiteX29" fmla="*/ 2317125 w 5070561"/>
                  <a:gd name="connsiteY29" fmla="*/ 825690 h 1232152"/>
                  <a:gd name="connsiteX30" fmla="*/ 1675681 w 5070561"/>
                  <a:gd name="connsiteY30" fmla="*/ 825690 h 1232152"/>
                  <a:gd name="connsiteX31" fmla="*/ 1675681 w 5070561"/>
                  <a:gd name="connsiteY31" fmla="*/ 849573 h 1232152"/>
                  <a:gd name="connsiteX32" fmla="*/ 1320839 w 5070561"/>
                  <a:gd name="connsiteY32" fmla="*/ 849573 h 1232152"/>
                  <a:gd name="connsiteX33" fmla="*/ 1320839 w 5070561"/>
                  <a:gd name="connsiteY33" fmla="*/ 907576 h 1232152"/>
                  <a:gd name="connsiteX34" fmla="*/ 1259424 w 5070561"/>
                  <a:gd name="connsiteY34" fmla="*/ 907576 h 1232152"/>
                  <a:gd name="connsiteX35" fmla="*/ 1259424 w 5070561"/>
                  <a:gd name="connsiteY35" fmla="*/ 972403 h 1232152"/>
                  <a:gd name="connsiteX36" fmla="*/ 1177537 w 5070561"/>
                  <a:gd name="connsiteY36" fmla="*/ 972403 h 1232152"/>
                  <a:gd name="connsiteX37" fmla="*/ 1177537 w 5070561"/>
                  <a:gd name="connsiteY37" fmla="*/ 1023582 h 1232152"/>
                  <a:gd name="connsiteX38" fmla="*/ 1122946 w 5070561"/>
                  <a:gd name="connsiteY38" fmla="*/ 1023582 h 1232152"/>
                  <a:gd name="connsiteX39" fmla="*/ 1122946 w 5070561"/>
                  <a:gd name="connsiteY39" fmla="*/ 1081585 h 1232152"/>
                  <a:gd name="connsiteX40" fmla="*/ 1041060 w 5070561"/>
                  <a:gd name="connsiteY40" fmla="*/ 1081585 h 1232152"/>
                  <a:gd name="connsiteX41" fmla="*/ 1041060 w 5070561"/>
                  <a:gd name="connsiteY41" fmla="*/ 1119116 h 1232152"/>
                  <a:gd name="connsiteX42" fmla="*/ 392791 w 5070561"/>
                  <a:gd name="connsiteY42" fmla="*/ 1119116 h 1232152"/>
                  <a:gd name="connsiteX43" fmla="*/ 392791 w 5070561"/>
                  <a:gd name="connsiteY43" fmla="*/ 1163472 h 1232152"/>
                  <a:gd name="connsiteX44" fmla="*/ 106188 w 5070561"/>
                  <a:gd name="connsiteY44" fmla="*/ 1163472 h 1232152"/>
                  <a:gd name="connsiteX45" fmla="*/ 106188 w 5070561"/>
                  <a:gd name="connsiteY45" fmla="*/ 1228298 h 1232152"/>
                  <a:gd name="connsiteX46" fmla="*/ 0 w 5070561"/>
                  <a:gd name="connsiteY46" fmla="*/ 1232152 h 1232152"/>
                  <a:gd name="connsiteX0" fmla="*/ 5070561 w 5070561"/>
                  <a:gd name="connsiteY0" fmla="*/ 0 h 1229770"/>
                  <a:gd name="connsiteX1" fmla="*/ 5070561 w 5070561"/>
                  <a:gd name="connsiteY1" fmla="*/ 81887 h 1229770"/>
                  <a:gd name="connsiteX2" fmla="*/ 4995499 w 5070561"/>
                  <a:gd name="connsiteY2" fmla="*/ 81887 h 1229770"/>
                  <a:gd name="connsiteX3" fmla="*/ 4995499 w 5070561"/>
                  <a:gd name="connsiteY3" fmla="*/ 139890 h 1229770"/>
                  <a:gd name="connsiteX4" fmla="*/ 4043567 w 5070561"/>
                  <a:gd name="connsiteY4" fmla="*/ 139890 h 1229770"/>
                  <a:gd name="connsiteX5" fmla="*/ 4043567 w 5070561"/>
                  <a:gd name="connsiteY5" fmla="*/ 187657 h 1229770"/>
                  <a:gd name="connsiteX6" fmla="*/ 3978740 w 5070561"/>
                  <a:gd name="connsiteY6" fmla="*/ 187657 h 1229770"/>
                  <a:gd name="connsiteX7" fmla="*/ 3978740 w 5070561"/>
                  <a:gd name="connsiteY7" fmla="*/ 228600 h 1229770"/>
                  <a:gd name="connsiteX8" fmla="*/ 3821791 w 5070561"/>
                  <a:gd name="connsiteY8" fmla="*/ 228600 h 1229770"/>
                  <a:gd name="connsiteX9" fmla="*/ 3821791 w 5070561"/>
                  <a:gd name="connsiteY9" fmla="*/ 375313 h 1229770"/>
                  <a:gd name="connsiteX10" fmla="*/ 3767200 w 5070561"/>
                  <a:gd name="connsiteY10" fmla="*/ 375313 h 1229770"/>
                  <a:gd name="connsiteX11" fmla="*/ 3767200 w 5070561"/>
                  <a:gd name="connsiteY11" fmla="*/ 429904 h 1229770"/>
                  <a:gd name="connsiteX12" fmla="*/ 3733081 w 5070561"/>
                  <a:gd name="connsiteY12" fmla="*/ 429904 h 1229770"/>
                  <a:gd name="connsiteX13" fmla="*/ 3733081 w 5070561"/>
                  <a:gd name="connsiteY13" fmla="*/ 474260 h 1229770"/>
                  <a:gd name="connsiteX14" fmla="*/ 3668254 w 5070561"/>
                  <a:gd name="connsiteY14" fmla="*/ 474260 h 1229770"/>
                  <a:gd name="connsiteX15" fmla="*/ 3668254 w 5070561"/>
                  <a:gd name="connsiteY15" fmla="*/ 511791 h 1229770"/>
                  <a:gd name="connsiteX16" fmla="*/ 2972218 w 5070561"/>
                  <a:gd name="connsiteY16" fmla="*/ 511791 h 1229770"/>
                  <a:gd name="connsiteX17" fmla="*/ 2972218 w 5070561"/>
                  <a:gd name="connsiteY17" fmla="*/ 535675 h 1229770"/>
                  <a:gd name="connsiteX18" fmla="*/ 2610552 w 5070561"/>
                  <a:gd name="connsiteY18" fmla="*/ 535675 h 1229770"/>
                  <a:gd name="connsiteX19" fmla="*/ 2610552 w 5070561"/>
                  <a:gd name="connsiteY19" fmla="*/ 597090 h 1229770"/>
                  <a:gd name="connsiteX20" fmla="*/ 2535490 w 5070561"/>
                  <a:gd name="connsiteY20" fmla="*/ 597090 h 1229770"/>
                  <a:gd name="connsiteX21" fmla="*/ 2535490 w 5070561"/>
                  <a:gd name="connsiteY21" fmla="*/ 644857 h 1229770"/>
                  <a:gd name="connsiteX22" fmla="*/ 2467251 w 5070561"/>
                  <a:gd name="connsiteY22" fmla="*/ 644857 h 1229770"/>
                  <a:gd name="connsiteX23" fmla="*/ 2467251 w 5070561"/>
                  <a:gd name="connsiteY23" fmla="*/ 709684 h 1229770"/>
                  <a:gd name="connsiteX24" fmla="*/ 2409248 w 5070561"/>
                  <a:gd name="connsiteY24" fmla="*/ 709684 h 1229770"/>
                  <a:gd name="connsiteX25" fmla="*/ 2409248 w 5070561"/>
                  <a:gd name="connsiteY25" fmla="*/ 757451 h 1229770"/>
                  <a:gd name="connsiteX26" fmla="*/ 2375128 w 5070561"/>
                  <a:gd name="connsiteY26" fmla="*/ 757451 h 1229770"/>
                  <a:gd name="connsiteX27" fmla="*/ 2375128 w 5070561"/>
                  <a:gd name="connsiteY27" fmla="*/ 777922 h 1229770"/>
                  <a:gd name="connsiteX28" fmla="*/ 2317125 w 5070561"/>
                  <a:gd name="connsiteY28" fmla="*/ 777922 h 1229770"/>
                  <a:gd name="connsiteX29" fmla="*/ 2317125 w 5070561"/>
                  <a:gd name="connsiteY29" fmla="*/ 825690 h 1229770"/>
                  <a:gd name="connsiteX30" fmla="*/ 1675681 w 5070561"/>
                  <a:gd name="connsiteY30" fmla="*/ 825690 h 1229770"/>
                  <a:gd name="connsiteX31" fmla="*/ 1675681 w 5070561"/>
                  <a:gd name="connsiteY31" fmla="*/ 849573 h 1229770"/>
                  <a:gd name="connsiteX32" fmla="*/ 1320839 w 5070561"/>
                  <a:gd name="connsiteY32" fmla="*/ 849573 h 1229770"/>
                  <a:gd name="connsiteX33" fmla="*/ 1320839 w 5070561"/>
                  <a:gd name="connsiteY33" fmla="*/ 907576 h 1229770"/>
                  <a:gd name="connsiteX34" fmla="*/ 1259424 w 5070561"/>
                  <a:gd name="connsiteY34" fmla="*/ 907576 h 1229770"/>
                  <a:gd name="connsiteX35" fmla="*/ 1259424 w 5070561"/>
                  <a:gd name="connsiteY35" fmla="*/ 972403 h 1229770"/>
                  <a:gd name="connsiteX36" fmla="*/ 1177537 w 5070561"/>
                  <a:gd name="connsiteY36" fmla="*/ 972403 h 1229770"/>
                  <a:gd name="connsiteX37" fmla="*/ 1177537 w 5070561"/>
                  <a:gd name="connsiteY37" fmla="*/ 1023582 h 1229770"/>
                  <a:gd name="connsiteX38" fmla="*/ 1122946 w 5070561"/>
                  <a:gd name="connsiteY38" fmla="*/ 1023582 h 1229770"/>
                  <a:gd name="connsiteX39" fmla="*/ 1122946 w 5070561"/>
                  <a:gd name="connsiteY39" fmla="*/ 1081585 h 1229770"/>
                  <a:gd name="connsiteX40" fmla="*/ 1041060 w 5070561"/>
                  <a:gd name="connsiteY40" fmla="*/ 1081585 h 1229770"/>
                  <a:gd name="connsiteX41" fmla="*/ 1041060 w 5070561"/>
                  <a:gd name="connsiteY41" fmla="*/ 1119116 h 1229770"/>
                  <a:gd name="connsiteX42" fmla="*/ 392791 w 5070561"/>
                  <a:gd name="connsiteY42" fmla="*/ 1119116 h 1229770"/>
                  <a:gd name="connsiteX43" fmla="*/ 392791 w 5070561"/>
                  <a:gd name="connsiteY43" fmla="*/ 1163472 h 1229770"/>
                  <a:gd name="connsiteX44" fmla="*/ 106188 w 5070561"/>
                  <a:gd name="connsiteY44" fmla="*/ 1163472 h 1229770"/>
                  <a:gd name="connsiteX45" fmla="*/ 106188 w 5070561"/>
                  <a:gd name="connsiteY45" fmla="*/ 1228298 h 1229770"/>
                  <a:gd name="connsiteX46" fmla="*/ 0 w 5070561"/>
                  <a:gd name="connsiteY46" fmla="*/ 1229770 h 1229770"/>
                  <a:gd name="connsiteX0" fmla="*/ 5070561 w 5070561"/>
                  <a:gd name="connsiteY0" fmla="*/ 0 h 1228298"/>
                  <a:gd name="connsiteX1" fmla="*/ 5070561 w 5070561"/>
                  <a:gd name="connsiteY1" fmla="*/ 81887 h 1228298"/>
                  <a:gd name="connsiteX2" fmla="*/ 4995499 w 5070561"/>
                  <a:gd name="connsiteY2" fmla="*/ 81887 h 1228298"/>
                  <a:gd name="connsiteX3" fmla="*/ 4995499 w 5070561"/>
                  <a:gd name="connsiteY3" fmla="*/ 139890 h 1228298"/>
                  <a:gd name="connsiteX4" fmla="*/ 4043567 w 5070561"/>
                  <a:gd name="connsiteY4" fmla="*/ 139890 h 1228298"/>
                  <a:gd name="connsiteX5" fmla="*/ 4043567 w 5070561"/>
                  <a:gd name="connsiteY5" fmla="*/ 187657 h 1228298"/>
                  <a:gd name="connsiteX6" fmla="*/ 3978740 w 5070561"/>
                  <a:gd name="connsiteY6" fmla="*/ 187657 h 1228298"/>
                  <a:gd name="connsiteX7" fmla="*/ 3978740 w 5070561"/>
                  <a:gd name="connsiteY7" fmla="*/ 228600 h 1228298"/>
                  <a:gd name="connsiteX8" fmla="*/ 3821791 w 5070561"/>
                  <a:gd name="connsiteY8" fmla="*/ 228600 h 1228298"/>
                  <a:gd name="connsiteX9" fmla="*/ 3821791 w 5070561"/>
                  <a:gd name="connsiteY9" fmla="*/ 375313 h 1228298"/>
                  <a:gd name="connsiteX10" fmla="*/ 3767200 w 5070561"/>
                  <a:gd name="connsiteY10" fmla="*/ 375313 h 1228298"/>
                  <a:gd name="connsiteX11" fmla="*/ 3767200 w 5070561"/>
                  <a:gd name="connsiteY11" fmla="*/ 429904 h 1228298"/>
                  <a:gd name="connsiteX12" fmla="*/ 3733081 w 5070561"/>
                  <a:gd name="connsiteY12" fmla="*/ 429904 h 1228298"/>
                  <a:gd name="connsiteX13" fmla="*/ 3733081 w 5070561"/>
                  <a:gd name="connsiteY13" fmla="*/ 474260 h 1228298"/>
                  <a:gd name="connsiteX14" fmla="*/ 3668254 w 5070561"/>
                  <a:gd name="connsiteY14" fmla="*/ 474260 h 1228298"/>
                  <a:gd name="connsiteX15" fmla="*/ 3668254 w 5070561"/>
                  <a:gd name="connsiteY15" fmla="*/ 511791 h 1228298"/>
                  <a:gd name="connsiteX16" fmla="*/ 2972218 w 5070561"/>
                  <a:gd name="connsiteY16" fmla="*/ 511791 h 1228298"/>
                  <a:gd name="connsiteX17" fmla="*/ 2972218 w 5070561"/>
                  <a:gd name="connsiteY17" fmla="*/ 535675 h 1228298"/>
                  <a:gd name="connsiteX18" fmla="*/ 2610552 w 5070561"/>
                  <a:gd name="connsiteY18" fmla="*/ 535675 h 1228298"/>
                  <a:gd name="connsiteX19" fmla="*/ 2610552 w 5070561"/>
                  <a:gd name="connsiteY19" fmla="*/ 597090 h 1228298"/>
                  <a:gd name="connsiteX20" fmla="*/ 2535490 w 5070561"/>
                  <a:gd name="connsiteY20" fmla="*/ 597090 h 1228298"/>
                  <a:gd name="connsiteX21" fmla="*/ 2535490 w 5070561"/>
                  <a:gd name="connsiteY21" fmla="*/ 644857 h 1228298"/>
                  <a:gd name="connsiteX22" fmla="*/ 2467251 w 5070561"/>
                  <a:gd name="connsiteY22" fmla="*/ 644857 h 1228298"/>
                  <a:gd name="connsiteX23" fmla="*/ 2467251 w 5070561"/>
                  <a:gd name="connsiteY23" fmla="*/ 709684 h 1228298"/>
                  <a:gd name="connsiteX24" fmla="*/ 2409248 w 5070561"/>
                  <a:gd name="connsiteY24" fmla="*/ 709684 h 1228298"/>
                  <a:gd name="connsiteX25" fmla="*/ 2409248 w 5070561"/>
                  <a:gd name="connsiteY25" fmla="*/ 757451 h 1228298"/>
                  <a:gd name="connsiteX26" fmla="*/ 2375128 w 5070561"/>
                  <a:gd name="connsiteY26" fmla="*/ 757451 h 1228298"/>
                  <a:gd name="connsiteX27" fmla="*/ 2375128 w 5070561"/>
                  <a:gd name="connsiteY27" fmla="*/ 777922 h 1228298"/>
                  <a:gd name="connsiteX28" fmla="*/ 2317125 w 5070561"/>
                  <a:gd name="connsiteY28" fmla="*/ 777922 h 1228298"/>
                  <a:gd name="connsiteX29" fmla="*/ 2317125 w 5070561"/>
                  <a:gd name="connsiteY29" fmla="*/ 825690 h 1228298"/>
                  <a:gd name="connsiteX30" fmla="*/ 1675681 w 5070561"/>
                  <a:gd name="connsiteY30" fmla="*/ 825690 h 1228298"/>
                  <a:gd name="connsiteX31" fmla="*/ 1675681 w 5070561"/>
                  <a:gd name="connsiteY31" fmla="*/ 849573 h 1228298"/>
                  <a:gd name="connsiteX32" fmla="*/ 1320839 w 5070561"/>
                  <a:gd name="connsiteY32" fmla="*/ 849573 h 1228298"/>
                  <a:gd name="connsiteX33" fmla="*/ 1320839 w 5070561"/>
                  <a:gd name="connsiteY33" fmla="*/ 907576 h 1228298"/>
                  <a:gd name="connsiteX34" fmla="*/ 1259424 w 5070561"/>
                  <a:gd name="connsiteY34" fmla="*/ 907576 h 1228298"/>
                  <a:gd name="connsiteX35" fmla="*/ 1259424 w 5070561"/>
                  <a:gd name="connsiteY35" fmla="*/ 972403 h 1228298"/>
                  <a:gd name="connsiteX36" fmla="*/ 1177537 w 5070561"/>
                  <a:gd name="connsiteY36" fmla="*/ 972403 h 1228298"/>
                  <a:gd name="connsiteX37" fmla="*/ 1177537 w 5070561"/>
                  <a:gd name="connsiteY37" fmla="*/ 1023582 h 1228298"/>
                  <a:gd name="connsiteX38" fmla="*/ 1122946 w 5070561"/>
                  <a:gd name="connsiteY38" fmla="*/ 1023582 h 1228298"/>
                  <a:gd name="connsiteX39" fmla="*/ 1122946 w 5070561"/>
                  <a:gd name="connsiteY39" fmla="*/ 1081585 h 1228298"/>
                  <a:gd name="connsiteX40" fmla="*/ 1041060 w 5070561"/>
                  <a:gd name="connsiteY40" fmla="*/ 1081585 h 1228298"/>
                  <a:gd name="connsiteX41" fmla="*/ 1041060 w 5070561"/>
                  <a:gd name="connsiteY41" fmla="*/ 1119116 h 1228298"/>
                  <a:gd name="connsiteX42" fmla="*/ 392791 w 5070561"/>
                  <a:gd name="connsiteY42" fmla="*/ 1119116 h 1228298"/>
                  <a:gd name="connsiteX43" fmla="*/ 392791 w 5070561"/>
                  <a:gd name="connsiteY43" fmla="*/ 1163472 h 1228298"/>
                  <a:gd name="connsiteX44" fmla="*/ 106188 w 5070561"/>
                  <a:gd name="connsiteY44" fmla="*/ 1163472 h 1228298"/>
                  <a:gd name="connsiteX45" fmla="*/ 106188 w 5070561"/>
                  <a:gd name="connsiteY45" fmla="*/ 1228298 h 1228298"/>
                  <a:gd name="connsiteX46" fmla="*/ 0 w 5070561"/>
                  <a:gd name="connsiteY46" fmla="*/ 1227389 h 12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70561" h="1228298">
                    <a:moveTo>
                      <a:pt x="5070561" y="0"/>
                    </a:moveTo>
                    <a:lnTo>
                      <a:pt x="5070561" y="81887"/>
                    </a:lnTo>
                    <a:lnTo>
                      <a:pt x="4995499" y="81887"/>
                    </a:lnTo>
                    <a:lnTo>
                      <a:pt x="4995499" y="139890"/>
                    </a:lnTo>
                    <a:lnTo>
                      <a:pt x="4043567" y="139890"/>
                    </a:lnTo>
                    <a:lnTo>
                      <a:pt x="4043567" y="187657"/>
                    </a:lnTo>
                    <a:lnTo>
                      <a:pt x="3978740" y="187657"/>
                    </a:lnTo>
                    <a:lnTo>
                      <a:pt x="3978740" y="228600"/>
                    </a:lnTo>
                    <a:lnTo>
                      <a:pt x="3821791" y="228600"/>
                    </a:lnTo>
                    <a:lnTo>
                      <a:pt x="3821791" y="375313"/>
                    </a:lnTo>
                    <a:lnTo>
                      <a:pt x="3767200" y="375313"/>
                    </a:lnTo>
                    <a:lnTo>
                      <a:pt x="3767200" y="429904"/>
                    </a:lnTo>
                    <a:lnTo>
                      <a:pt x="3733081" y="429904"/>
                    </a:lnTo>
                    <a:lnTo>
                      <a:pt x="3733081" y="474260"/>
                    </a:lnTo>
                    <a:lnTo>
                      <a:pt x="3668254" y="474260"/>
                    </a:lnTo>
                    <a:lnTo>
                      <a:pt x="3668254" y="511791"/>
                    </a:lnTo>
                    <a:lnTo>
                      <a:pt x="2972218" y="511791"/>
                    </a:lnTo>
                    <a:lnTo>
                      <a:pt x="2972218" y="535675"/>
                    </a:lnTo>
                    <a:lnTo>
                      <a:pt x="2610552" y="535675"/>
                    </a:lnTo>
                    <a:lnTo>
                      <a:pt x="2610552" y="597090"/>
                    </a:lnTo>
                    <a:lnTo>
                      <a:pt x="2535490" y="597090"/>
                    </a:lnTo>
                    <a:lnTo>
                      <a:pt x="2535490" y="644857"/>
                    </a:lnTo>
                    <a:lnTo>
                      <a:pt x="2467251" y="644857"/>
                    </a:lnTo>
                    <a:lnTo>
                      <a:pt x="2467251" y="709684"/>
                    </a:lnTo>
                    <a:lnTo>
                      <a:pt x="2409248" y="709684"/>
                    </a:lnTo>
                    <a:lnTo>
                      <a:pt x="2409248" y="757451"/>
                    </a:lnTo>
                    <a:lnTo>
                      <a:pt x="2375128" y="757451"/>
                    </a:lnTo>
                    <a:lnTo>
                      <a:pt x="2375128" y="777922"/>
                    </a:lnTo>
                    <a:lnTo>
                      <a:pt x="2317125" y="777922"/>
                    </a:lnTo>
                    <a:lnTo>
                      <a:pt x="2317125" y="825690"/>
                    </a:lnTo>
                    <a:lnTo>
                      <a:pt x="1675681" y="825690"/>
                    </a:lnTo>
                    <a:lnTo>
                      <a:pt x="1675681" y="849573"/>
                    </a:lnTo>
                    <a:lnTo>
                      <a:pt x="1320839" y="849573"/>
                    </a:lnTo>
                    <a:lnTo>
                      <a:pt x="1320839" y="907576"/>
                    </a:lnTo>
                    <a:lnTo>
                      <a:pt x="1259424" y="907576"/>
                    </a:lnTo>
                    <a:lnTo>
                      <a:pt x="1259424" y="972403"/>
                    </a:lnTo>
                    <a:lnTo>
                      <a:pt x="1177537" y="972403"/>
                    </a:lnTo>
                    <a:lnTo>
                      <a:pt x="1177537" y="1023582"/>
                    </a:lnTo>
                    <a:lnTo>
                      <a:pt x="1122946" y="1023582"/>
                    </a:lnTo>
                    <a:lnTo>
                      <a:pt x="1122946" y="1081585"/>
                    </a:lnTo>
                    <a:lnTo>
                      <a:pt x="1041060" y="1081585"/>
                    </a:lnTo>
                    <a:lnTo>
                      <a:pt x="1041060" y="1119116"/>
                    </a:lnTo>
                    <a:lnTo>
                      <a:pt x="392791" y="1119116"/>
                    </a:lnTo>
                    <a:lnTo>
                      <a:pt x="392791" y="1163472"/>
                    </a:lnTo>
                    <a:lnTo>
                      <a:pt x="106188" y="1163472"/>
                    </a:lnTo>
                    <a:lnTo>
                      <a:pt x="106188" y="1228298"/>
                    </a:lnTo>
                    <a:lnTo>
                      <a:pt x="0" y="1227389"/>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44" name="Freeform: Shape 143">
                <a:extLst>
                  <a:ext uri="{FF2B5EF4-FFF2-40B4-BE49-F238E27FC236}">
                    <a16:creationId xmlns:a16="http://schemas.microsoft.com/office/drawing/2014/main" id="{CA6CDB1E-946B-4795-8B4D-BE63C3A2C734}"/>
                  </a:ext>
                </a:extLst>
              </p:cNvPr>
              <p:cNvSpPr/>
              <p:nvPr/>
            </p:nvSpPr>
            <p:spPr>
              <a:xfrm>
                <a:off x="430886" y="4601261"/>
                <a:ext cx="5344964" cy="733836"/>
              </a:xfrm>
              <a:custGeom>
                <a:avLst/>
                <a:gdLst>
                  <a:gd name="connsiteX0" fmla="*/ 5341675 w 5344964"/>
                  <a:gd name="connsiteY0" fmla="*/ 0 h 743361"/>
                  <a:gd name="connsiteX1" fmla="*/ 5344964 w 5344964"/>
                  <a:gd name="connsiteY1" fmla="*/ 49338 h 743361"/>
                  <a:gd name="connsiteX2" fmla="*/ 5282469 w 5344964"/>
                  <a:gd name="connsiteY2" fmla="*/ 49338 h 743361"/>
                  <a:gd name="connsiteX3" fmla="*/ 5282469 w 5344964"/>
                  <a:gd name="connsiteY3" fmla="*/ 154593 h 743361"/>
                  <a:gd name="connsiteX4" fmla="*/ 5210107 w 5344964"/>
                  <a:gd name="connsiteY4" fmla="*/ 154593 h 743361"/>
                  <a:gd name="connsiteX5" fmla="*/ 5210107 w 5344964"/>
                  <a:gd name="connsiteY5" fmla="*/ 253269 h 743361"/>
                  <a:gd name="connsiteX6" fmla="*/ 5078538 w 5344964"/>
                  <a:gd name="connsiteY6" fmla="*/ 253269 h 743361"/>
                  <a:gd name="connsiteX7" fmla="*/ 5078538 w 5344964"/>
                  <a:gd name="connsiteY7" fmla="*/ 312475 h 743361"/>
                  <a:gd name="connsiteX8" fmla="*/ 4805534 w 5344964"/>
                  <a:gd name="connsiteY8" fmla="*/ 312475 h 743361"/>
                  <a:gd name="connsiteX9" fmla="*/ 4805534 w 5344964"/>
                  <a:gd name="connsiteY9" fmla="*/ 348656 h 743361"/>
                  <a:gd name="connsiteX10" fmla="*/ 4496349 w 5344964"/>
                  <a:gd name="connsiteY10" fmla="*/ 348656 h 743361"/>
                  <a:gd name="connsiteX11" fmla="*/ 4496349 w 5344964"/>
                  <a:gd name="connsiteY11" fmla="*/ 374970 h 743361"/>
                  <a:gd name="connsiteX12" fmla="*/ 4088487 w 5344964"/>
                  <a:gd name="connsiteY12" fmla="*/ 374970 h 743361"/>
                  <a:gd name="connsiteX13" fmla="*/ 4088487 w 5344964"/>
                  <a:gd name="connsiteY13" fmla="*/ 407862 h 743361"/>
                  <a:gd name="connsiteX14" fmla="*/ 4042438 w 5344964"/>
                  <a:gd name="connsiteY14" fmla="*/ 407862 h 743361"/>
                  <a:gd name="connsiteX15" fmla="*/ 4012835 w 5344964"/>
                  <a:gd name="connsiteY15" fmla="*/ 407862 h 743361"/>
                  <a:gd name="connsiteX16" fmla="*/ 4012835 w 5344964"/>
                  <a:gd name="connsiteY16" fmla="*/ 434176 h 743361"/>
                  <a:gd name="connsiteX17" fmla="*/ 3871399 w 5344964"/>
                  <a:gd name="connsiteY17" fmla="*/ 434176 h 743361"/>
                  <a:gd name="connsiteX18" fmla="*/ 3871399 w 5344964"/>
                  <a:gd name="connsiteY18" fmla="*/ 476936 h 743361"/>
                  <a:gd name="connsiteX19" fmla="*/ 3473405 w 5344964"/>
                  <a:gd name="connsiteY19" fmla="*/ 476936 h 743361"/>
                  <a:gd name="connsiteX20" fmla="*/ 3473405 w 5344964"/>
                  <a:gd name="connsiteY20" fmla="*/ 503249 h 743361"/>
                  <a:gd name="connsiteX21" fmla="*/ 3318812 w 5344964"/>
                  <a:gd name="connsiteY21" fmla="*/ 503249 h 743361"/>
                  <a:gd name="connsiteX22" fmla="*/ 3318812 w 5344964"/>
                  <a:gd name="connsiteY22" fmla="*/ 526274 h 743361"/>
                  <a:gd name="connsiteX23" fmla="*/ 2739911 w 5344964"/>
                  <a:gd name="connsiteY23" fmla="*/ 526274 h 743361"/>
                  <a:gd name="connsiteX24" fmla="*/ 2739911 w 5344964"/>
                  <a:gd name="connsiteY24" fmla="*/ 578901 h 743361"/>
                  <a:gd name="connsiteX25" fmla="*/ 2624789 w 5344964"/>
                  <a:gd name="connsiteY25" fmla="*/ 578901 h 743361"/>
                  <a:gd name="connsiteX26" fmla="*/ 2624789 w 5344964"/>
                  <a:gd name="connsiteY26" fmla="*/ 615082 h 743361"/>
                  <a:gd name="connsiteX27" fmla="*/ 2542559 w 5344964"/>
                  <a:gd name="connsiteY27" fmla="*/ 615082 h 743361"/>
                  <a:gd name="connsiteX28" fmla="*/ 2542559 w 5344964"/>
                  <a:gd name="connsiteY28" fmla="*/ 661131 h 743361"/>
                  <a:gd name="connsiteX29" fmla="*/ 1453831 w 5344964"/>
                  <a:gd name="connsiteY29" fmla="*/ 661131 h 743361"/>
                  <a:gd name="connsiteX30" fmla="*/ 1453831 w 5344964"/>
                  <a:gd name="connsiteY30" fmla="*/ 697312 h 743361"/>
                  <a:gd name="connsiteX31" fmla="*/ 562455 w 5344964"/>
                  <a:gd name="connsiteY31" fmla="*/ 697312 h 743361"/>
                  <a:gd name="connsiteX32" fmla="*/ 562455 w 5344964"/>
                  <a:gd name="connsiteY32" fmla="*/ 743361 h 743361"/>
                  <a:gd name="connsiteX33" fmla="*/ 0 w 5344964"/>
                  <a:gd name="connsiteY33" fmla="*/ 743361 h 743361"/>
                  <a:gd name="connsiteX0" fmla="*/ 5344057 w 5344964"/>
                  <a:gd name="connsiteY0" fmla="*/ 0 h 733836"/>
                  <a:gd name="connsiteX1" fmla="*/ 5344964 w 5344964"/>
                  <a:gd name="connsiteY1" fmla="*/ 39813 h 733836"/>
                  <a:gd name="connsiteX2" fmla="*/ 5282469 w 5344964"/>
                  <a:gd name="connsiteY2" fmla="*/ 39813 h 733836"/>
                  <a:gd name="connsiteX3" fmla="*/ 5282469 w 5344964"/>
                  <a:gd name="connsiteY3" fmla="*/ 145068 h 733836"/>
                  <a:gd name="connsiteX4" fmla="*/ 5210107 w 5344964"/>
                  <a:gd name="connsiteY4" fmla="*/ 145068 h 733836"/>
                  <a:gd name="connsiteX5" fmla="*/ 5210107 w 5344964"/>
                  <a:gd name="connsiteY5" fmla="*/ 243744 h 733836"/>
                  <a:gd name="connsiteX6" fmla="*/ 5078538 w 5344964"/>
                  <a:gd name="connsiteY6" fmla="*/ 243744 h 733836"/>
                  <a:gd name="connsiteX7" fmla="*/ 5078538 w 5344964"/>
                  <a:gd name="connsiteY7" fmla="*/ 302950 h 733836"/>
                  <a:gd name="connsiteX8" fmla="*/ 4805534 w 5344964"/>
                  <a:gd name="connsiteY8" fmla="*/ 302950 h 733836"/>
                  <a:gd name="connsiteX9" fmla="*/ 4805534 w 5344964"/>
                  <a:gd name="connsiteY9" fmla="*/ 339131 h 733836"/>
                  <a:gd name="connsiteX10" fmla="*/ 4496349 w 5344964"/>
                  <a:gd name="connsiteY10" fmla="*/ 339131 h 733836"/>
                  <a:gd name="connsiteX11" fmla="*/ 4496349 w 5344964"/>
                  <a:gd name="connsiteY11" fmla="*/ 365445 h 733836"/>
                  <a:gd name="connsiteX12" fmla="*/ 4088487 w 5344964"/>
                  <a:gd name="connsiteY12" fmla="*/ 365445 h 733836"/>
                  <a:gd name="connsiteX13" fmla="*/ 4088487 w 5344964"/>
                  <a:gd name="connsiteY13" fmla="*/ 398337 h 733836"/>
                  <a:gd name="connsiteX14" fmla="*/ 4042438 w 5344964"/>
                  <a:gd name="connsiteY14" fmla="*/ 398337 h 733836"/>
                  <a:gd name="connsiteX15" fmla="*/ 4012835 w 5344964"/>
                  <a:gd name="connsiteY15" fmla="*/ 398337 h 733836"/>
                  <a:gd name="connsiteX16" fmla="*/ 4012835 w 5344964"/>
                  <a:gd name="connsiteY16" fmla="*/ 424651 h 733836"/>
                  <a:gd name="connsiteX17" fmla="*/ 3871399 w 5344964"/>
                  <a:gd name="connsiteY17" fmla="*/ 424651 h 733836"/>
                  <a:gd name="connsiteX18" fmla="*/ 3871399 w 5344964"/>
                  <a:gd name="connsiteY18" fmla="*/ 467411 h 733836"/>
                  <a:gd name="connsiteX19" fmla="*/ 3473405 w 5344964"/>
                  <a:gd name="connsiteY19" fmla="*/ 467411 h 733836"/>
                  <a:gd name="connsiteX20" fmla="*/ 3473405 w 5344964"/>
                  <a:gd name="connsiteY20" fmla="*/ 493724 h 733836"/>
                  <a:gd name="connsiteX21" fmla="*/ 3318812 w 5344964"/>
                  <a:gd name="connsiteY21" fmla="*/ 493724 h 733836"/>
                  <a:gd name="connsiteX22" fmla="*/ 3318812 w 5344964"/>
                  <a:gd name="connsiteY22" fmla="*/ 516749 h 733836"/>
                  <a:gd name="connsiteX23" fmla="*/ 2739911 w 5344964"/>
                  <a:gd name="connsiteY23" fmla="*/ 516749 h 733836"/>
                  <a:gd name="connsiteX24" fmla="*/ 2739911 w 5344964"/>
                  <a:gd name="connsiteY24" fmla="*/ 569376 h 733836"/>
                  <a:gd name="connsiteX25" fmla="*/ 2624789 w 5344964"/>
                  <a:gd name="connsiteY25" fmla="*/ 569376 h 733836"/>
                  <a:gd name="connsiteX26" fmla="*/ 2624789 w 5344964"/>
                  <a:gd name="connsiteY26" fmla="*/ 605557 h 733836"/>
                  <a:gd name="connsiteX27" fmla="*/ 2542559 w 5344964"/>
                  <a:gd name="connsiteY27" fmla="*/ 605557 h 733836"/>
                  <a:gd name="connsiteX28" fmla="*/ 2542559 w 5344964"/>
                  <a:gd name="connsiteY28" fmla="*/ 651606 h 733836"/>
                  <a:gd name="connsiteX29" fmla="*/ 1453831 w 5344964"/>
                  <a:gd name="connsiteY29" fmla="*/ 651606 h 733836"/>
                  <a:gd name="connsiteX30" fmla="*/ 1453831 w 5344964"/>
                  <a:gd name="connsiteY30" fmla="*/ 687787 h 733836"/>
                  <a:gd name="connsiteX31" fmla="*/ 562455 w 5344964"/>
                  <a:gd name="connsiteY31" fmla="*/ 687787 h 733836"/>
                  <a:gd name="connsiteX32" fmla="*/ 562455 w 5344964"/>
                  <a:gd name="connsiteY32" fmla="*/ 733836 h 733836"/>
                  <a:gd name="connsiteX33" fmla="*/ 0 w 5344964"/>
                  <a:gd name="connsiteY33" fmla="*/ 733836 h 7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44964" h="733836">
                    <a:moveTo>
                      <a:pt x="5344057" y="0"/>
                    </a:moveTo>
                    <a:cubicBezTo>
                      <a:pt x="5344359" y="13271"/>
                      <a:pt x="5344662" y="26542"/>
                      <a:pt x="5344964" y="39813"/>
                    </a:cubicBezTo>
                    <a:lnTo>
                      <a:pt x="5282469" y="39813"/>
                    </a:lnTo>
                    <a:lnTo>
                      <a:pt x="5282469" y="145068"/>
                    </a:lnTo>
                    <a:lnTo>
                      <a:pt x="5210107" y="145068"/>
                    </a:lnTo>
                    <a:lnTo>
                      <a:pt x="5210107" y="243744"/>
                    </a:lnTo>
                    <a:lnTo>
                      <a:pt x="5078538" y="243744"/>
                    </a:lnTo>
                    <a:lnTo>
                      <a:pt x="5078538" y="302950"/>
                    </a:lnTo>
                    <a:lnTo>
                      <a:pt x="4805534" y="302950"/>
                    </a:lnTo>
                    <a:lnTo>
                      <a:pt x="4805534" y="339131"/>
                    </a:lnTo>
                    <a:lnTo>
                      <a:pt x="4496349" y="339131"/>
                    </a:lnTo>
                    <a:lnTo>
                      <a:pt x="4496349" y="365445"/>
                    </a:lnTo>
                    <a:lnTo>
                      <a:pt x="4088487" y="365445"/>
                    </a:lnTo>
                    <a:lnTo>
                      <a:pt x="4088487" y="398337"/>
                    </a:lnTo>
                    <a:lnTo>
                      <a:pt x="4042438" y="398337"/>
                    </a:lnTo>
                    <a:lnTo>
                      <a:pt x="4012835" y="398337"/>
                    </a:lnTo>
                    <a:lnTo>
                      <a:pt x="4012835" y="424651"/>
                    </a:lnTo>
                    <a:lnTo>
                      <a:pt x="3871399" y="424651"/>
                    </a:lnTo>
                    <a:lnTo>
                      <a:pt x="3871399" y="467411"/>
                    </a:lnTo>
                    <a:lnTo>
                      <a:pt x="3473405" y="467411"/>
                    </a:lnTo>
                    <a:lnTo>
                      <a:pt x="3473405" y="493724"/>
                    </a:lnTo>
                    <a:lnTo>
                      <a:pt x="3318812" y="493724"/>
                    </a:lnTo>
                    <a:lnTo>
                      <a:pt x="3318812" y="516749"/>
                    </a:lnTo>
                    <a:lnTo>
                      <a:pt x="2739911" y="516749"/>
                    </a:lnTo>
                    <a:lnTo>
                      <a:pt x="2739911" y="569376"/>
                    </a:lnTo>
                    <a:lnTo>
                      <a:pt x="2624789" y="569376"/>
                    </a:lnTo>
                    <a:lnTo>
                      <a:pt x="2624789" y="605557"/>
                    </a:lnTo>
                    <a:lnTo>
                      <a:pt x="2542559" y="605557"/>
                    </a:lnTo>
                    <a:lnTo>
                      <a:pt x="2542559" y="651606"/>
                    </a:lnTo>
                    <a:lnTo>
                      <a:pt x="1453831" y="651606"/>
                    </a:lnTo>
                    <a:lnTo>
                      <a:pt x="1453831" y="687787"/>
                    </a:lnTo>
                    <a:lnTo>
                      <a:pt x="562455" y="687787"/>
                    </a:lnTo>
                    <a:lnTo>
                      <a:pt x="562455" y="733836"/>
                    </a:lnTo>
                    <a:lnTo>
                      <a:pt x="0" y="733836"/>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grpSp>
      </p:grpSp>
      <p:sp>
        <p:nvSpPr>
          <p:cNvPr id="145" name="Rectangle 144">
            <a:extLst>
              <a:ext uri="{FF2B5EF4-FFF2-40B4-BE49-F238E27FC236}">
                <a16:creationId xmlns:a16="http://schemas.microsoft.com/office/drawing/2014/main" id="{64063679-F7EB-4D5E-B623-6D813FB4DA3B}"/>
              </a:ext>
            </a:extLst>
          </p:cNvPr>
          <p:cNvSpPr/>
          <p:nvPr/>
        </p:nvSpPr>
        <p:spPr>
          <a:xfrm>
            <a:off x="10922872" y="3714589"/>
            <a:ext cx="883381" cy="5448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Residual </a:t>
            </a:r>
          </a:p>
          <a:p>
            <a:pPr marL="0" marR="0" lvl="0" indent="0" algn="ctr" defTabSz="162466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n-ea"/>
                <a:cs typeface="+mn-cs"/>
              </a:rPr>
              <a:t>risk</a:t>
            </a:r>
          </a:p>
        </p:txBody>
      </p:sp>
      <p:sp>
        <p:nvSpPr>
          <p:cNvPr id="11" name="Slide Number Placeholder 2">
            <a:extLst>
              <a:ext uri="{FF2B5EF4-FFF2-40B4-BE49-F238E27FC236}">
                <a16:creationId xmlns:a16="http://schemas.microsoft.com/office/drawing/2014/main" id="{2EEB8122-353C-C51B-4645-7725F78AD9EA}"/>
              </a:ext>
            </a:extLst>
          </p:cNvPr>
          <p:cNvSpPr txBox="1">
            <a:spLocks/>
          </p:cNvSpPr>
          <p:nvPr/>
        </p:nvSpPr>
        <p:spPr>
          <a:xfrm>
            <a:off x="523876" y="6233822"/>
            <a:ext cx="398468" cy="365125"/>
          </a:xfrm>
          <a:prstGeom prst="rect">
            <a:avLst/>
          </a:prstGeom>
        </p:spPr>
        <p:txBody>
          <a:bodyPr anchor="b"/>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Tree>
    <p:extLst>
      <p:ext uri="{BB962C8B-B14F-4D97-AF65-F5344CB8AC3E}">
        <p14:creationId xmlns:p14="http://schemas.microsoft.com/office/powerpoint/2010/main" val="383012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45DEA71-5DC6-C64B-DFC2-DCD691A8D3E1}"/>
              </a:ext>
            </a:extLst>
          </p:cNvPr>
          <p:cNvGrpSpPr/>
          <p:nvPr/>
        </p:nvGrpSpPr>
        <p:grpSpPr>
          <a:xfrm>
            <a:off x="3495860" y="4452123"/>
            <a:ext cx="8184394" cy="1582510"/>
            <a:chOff x="3495860" y="4452123"/>
            <a:chExt cx="8184394" cy="1582510"/>
          </a:xfrm>
        </p:grpSpPr>
        <p:grpSp>
          <p:nvGrpSpPr>
            <p:cNvPr id="139" name="Group 138">
              <a:extLst>
                <a:ext uri="{FF2B5EF4-FFF2-40B4-BE49-F238E27FC236}">
                  <a16:creationId xmlns:a16="http://schemas.microsoft.com/office/drawing/2014/main" id="{70CFB182-AAD2-DB43-6BDC-D6C63DA86640}"/>
                </a:ext>
              </a:extLst>
            </p:cNvPr>
            <p:cNvGrpSpPr/>
            <p:nvPr/>
          </p:nvGrpSpPr>
          <p:grpSpPr>
            <a:xfrm rot="803829">
              <a:off x="3495860" y="4615858"/>
              <a:ext cx="2647908" cy="1104344"/>
              <a:chOff x="4582032" y="3116440"/>
              <a:chExt cx="2647908" cy="1104344"/>
            </a:xfrm>
          </p:grpSpPr>
          <p:sp>
            <p:nvSpPr>
              <p:cNvPr id="140" name="Arrow: Right 59">
                <a:extLst>
                  <a:ext uri="{FF2B5EF4-FFF2-40B4-BE49-F238E27FC236}">
                    <a16:creationId xmlns:a16="http://schemas.microsoft.com/office/drawing/2014/main" id="{C497C531-4D9D-CE05-CF0B-D5AFFE396F5A}"/>
                  </a:ext>
                </a:extLst>
              </p:cNvPr>
              <p:cNvSpPr/>
              <p:nvPr/>
            </p:nvSpPr>
            <p:spPr>
              <a:xfrm rot="20601826">
                <a:off x="4910395" y="3116440"/>
                <a:ext cx="2319545" cy="708176"/>
              </a:xfrm>
              <a:prstGeom prst="rightArrow">
                <a:avLst>
                  <a:gd name="adj1" fmla="val 99210"/>
                  <a:gd name="adj2" fmla="val 310832"/>
                </a:avLst>
              </a:prstGeom>
              <a:solidFill>
                <a:schemeClr val="accent4">
                  <a:lumMod val="20000"/>
                  <a:lumOff val="8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1" name="Oval 140">
                <a:extLst>
                  <a:ext uri="{FF2B5EF4-FFF2-40B4-BE49-F238E27FC236}">
                    <a16:creationId xmlns:a16="http://schemas.microsoft.com/office/drawing/2014/main" id="{E24D623A-38CD-A600-C017-1DF85BD3D67F}"/>
                  </a:ext>
                </a:extLst>
              </p:cNvPr>
              <p:cNvSpPr/>
              <p:nvPr/>
            </p:nvSpPr>
            <p:spPr>
              <a:xfrm>
                <a:off x="4582032" y="3428784"/>
                <a:ext cx="828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6" name="Rectangle: Rounded Corners 5">
              <a:extLst>
                <a:ext uri="{FF2B5EF4-FFF2-40B4-BE49-F238E27FC236}">
                  <a16:creationId xmlns:a16="http://schemas.microsoft.com/office/drawing/2014/main" id="{7CDADF06-C0C8-9A6E-E927-0AFD3676E1E3}"/>
                </a:ext>
              </a:extLst>
            </p:cNvPr>
            <p:cNvSpPr/>
            <p:nvPr/>
          </p:nvSpPr>
          <p:spPr>
            <a:xfrm>
              <a:off x="5736771" y="4452123"/>
              <a:ext cx="5943483" cy="1582510"/>
            </a:xfrm>
            <a:prstGeom prst="roundRect">
              <a:avLst/>
            </a:prstGeom>
            <a:solidFill>
              <a:schemeClr val="bg1"/>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271463" marR="0" lvl="0" indent="0" algn="ctr" defTabSz="609585" rtl="0" eaLnBrk="0" fontAlgn="base" latinLnBrk="0" hangingPunct="0">
                <a:lnSpc>
                  <a:spcPct val="100000"/>
                </a:lnSpc>
                <a:spcBef>
                  <a:spcPct val="0"/>
                </a:spcBef>
                <a:spcAft>
                  <a:spcPct val="0"/>
                </a:spcAft>
                <a:buClrTx/>
                <a:buSzTx/>
                <a:buFontTx/>
                <a:buNone/>
                <a:tabLst>
                  <a:tab pos="271463" algn="l"/>
                </a:tabLst>
                <a:defRPr/>
              </a:pPr>
              <a:r>
                <a:rPr kumimoji="0" lang="en-GB" sz="1600" b="0" i="0" u="none" strike="noStrike" kern="1200" cap="none" spc="0" normalizeH="0" baseline="0" noProof="0" dirty="0">
                  <a:ln>
                    <a:noFill/>
                  </a:ln>
                  <a:solidFill>
                    <a:srgbClr val="53585A"/>
                  </a:solidFill>
                  <a:effectLst/>
                  <a:uLnTx/>
                  <a:uFillTx/>
                  <a:latin typeface="Arial" panose="020B0604020202020204"/>
                  <a:ea typeface="+mn-ea"/>
                  <a:cs typeface="+mn-cs"/>
                </a:rPr>
                <a:t>In phase III studies, finerenone showed CV and kidney benefits in patients with CKD and T2D treated with a maximum tolerated dose of RASi</a:t>
              </a:r>
              <a:r>
                <a:rPr kumimoji="0" lang="en-GB" sz="1600" b="0" i="0" u="none" strike="noStrike" kern="1200" cap="none" spc="0" normalizeH="0" baseline="30000" noProof="0" dirty="0">
                  <a:ln>
                    <a:noFill/>
                  </a:ln>
                  <a:solidFill>
                    <a:srgbClr val="53585A"/>
                  </a:solidFill>
                  <a:effectLst/>
                  <a:uLnTx/>
                  <a:uFillTx/>
                  <a:latin typeface="Arial" panose="020B0604020202020204"/>
                  <a:ea typeface="+mn-ea"/>
                  <a:cs typeface="+mn-cs"/>
                </a:rPr>
                <a:t>4,5</a:t>
              </a:r>
              <a:endParaRPr kumimoji="0" lang="en-GB" sz="16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53585A"/>
                </a:solidFill>
                <a:effectLst/>
                <a:uLnTx/>
                <a:uFillTx/>
                <a:latin typeface="Arial" panose="020B0604020202020204"/>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2B5C81D4-FF30-2078-A26C-72C1B57A4540}"/>
                </a:ext>
              </a:extLst>
            </p:cNvPr>
            <p:cNvGrpSpPr/>
            <p:nvPr/>
          </p:nvGrpSpPr>
          <p:grpSpPr>
            <a:xfrm>
              <a:off x="7086284" y="5590031"/>
              <a:ext cx="3522663" cy="403095"/>
              <a:chOff x="7891616" y="4484511"/>
              <a:chExt cx="3522663" cy="403095"/>
            </a:xfrm>
          </p:grpSpPr>
          <p:pic>
            <p:nvPicPr>
              <p:cNvPr id="19" name="Picture 18" descr="Logo&#10;&#10;Description automatically generated">
                <a:extLst>
                  <a:ext uri="{FF2B5EF4-FFF2-40B4-BE49-F238E27FC236}">
                    <a16:creationId xmlns:a16="http://schemas.microsoft.com/office/drawing/2014/main" id="{32FC9F66-DB52-5099-13F3-08167B6CC7C3}"/>
                  </a:ext>
                </a:extLst>
              </p:cNvPr>
              <p:cNvPicPr>
                <a:picLocks noChangeAspect="1"/>
              </p:cNvPicPr>
              <p:nvPr/>
            </p:nvPicPr>
            <p:blipFill>
              <a:blip r:embed="rId3"/>
              <a:stretch>
                <a:fillRect/>
              </a:stretch>
            </p:blipFill>
            <p:spPr>
              <a:xfrm>
                <a:off x="9675248" y="4563606"/>
                <a:ext cx="1538499" cy="324000"/>
              </a:xfrm>
              <a:prstGeom prst="rect">
                <a:avLst/>
              </a:prstGeom>
            </p:spPr>
          </p:pic>
          <p:pic>
            <p:nvPicPr>
              <p:cNvPr id="20" name="Picture 19" descr="Logo&#10;&#10;Description automatically generated">
                <a:extLst>
                  <a:ext uri="{FF2B5EF4-FFF2-40B4-BE49-F238E27FC236}">
                    <a16:creationId xmlns:a16="http://schemas.microsoft.com/office/drawing/2014/main" id="{F7ADB448-1421-BFAA-D4E6-4F17164E0B52}"/>
                  </a:ext>
                </a:extLst>
              </p:cNvPr>
              <p:cNvPicPr>
                <a:picLocks noChangeAspect="1"/>
              </p:cNvPicPr>
              <p:nvPr/>
            </p:nvPicPr>
            <p:blipFill>
              <a:blip r:embed="rId4"/>
              <a:stretch>
                <a:fillRect/>
              </a:stretch>
            </p:blipFill>
            <p:spPr>
              <a:xfrm>
                <a:off x="7891616" y="4563606"/>
                <a:ext cx="1512694" cy="324000"/>
              </a:xfrm>
              <a:prstGeom prst="rect">
                <a:avLst/>
              </a:prstGeom>
            </p:spPr>
          </p:pic>
          <p:sp>
            <p:nvSpPr>
              <p:cNvPr id="21" name="TextBox 20">
                <a:extLst>
                  <a:ext uri="{FF2B5EF4-FFF2-40B4-BE49-F238E27FC236}">
                    <a16:creationId xmlns:a16="http://schemas.microsoft.com/office/drawing/2014/main" id="{D65D1DBB-8DC2-725A-0378-C4E45FAE991D}"/>
                  </a:ext>
                </a:extLst>
              </p:cNvPr>
              <p:cNvSpPr txBox="1"/>
              <p:nvPr/>
            </p:nvSpPr>
            <p:spPr>
              <a:xfrm>
                <a:off x="9286732" y="4484511"/>
                <a:ext cx="299767" cy="400110"/>
              </a:xfrm>
              <a:prstGeom prst="rect">
                <a:avLst/>
              </a:prstGeom>
            </p:spPr>
            <p:txBody>
              <a:bodyPr vert="horz" wrap="square" lIns="91440" tIns="45720" rIns="91440" bIns="45720" rtlCol="0" anchor="ctr">
                <a:normAutofit/>
              </a:bodyPr>
              <a:lstStyle>
                <a:defPPr>
                  <a:defRPr lang="en-US"/>
                </a:defPPr>
                <a:lvl1pPr marR="0" lvl="0" indent="0" defTabSz="609585" eaLnBrk="0" fontAlgn="base" hangingPunct="0">
                  <a:lnSpc>
                    <a:spcPct val="100000"/>
                  </a:lnSpc>
                  <a:spcBef>
                    <a:spcPts val="600"/>
                  </a:spcBef>
                  <a:spcAft>
                    <a:spcPct val="0"/>
                  </a:spcAft>
                  <a:buClrTx/>
                  <a:buSzTx/>
                  <a:buFontTx/>
                  <a:buNone/>
                  <a:tabLst/>
                  <a:defRPr kumimoji="0" sz="2000" b="1" i="0" u="none" strike="noStrike" cap="none" spc="0" normalizeH="0" baseline="30000">
                    <a:ln>
                      <a:noFill/>
                    </a:ln>
                    <a:solidFill>
                      <a:srgbClr val="689ED6"/>
                    </a:solidFill>
                    <a:effectLst/>
                    <a:uLnTx/>
                    <a:uFillTx/>
                    <a:latin typeface="Arial" panose="020B0604020202020204"/>
                    <a:ea typeface="MS PGothic" charset="0"/>
                  </a:defRPr>
                </a:lvl1p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400" b="1" i="0" u="none" strike="noStrike" kern="1200" cap="none" spc="0" normalizeH="0" baseline="30000" noProof="0" dirty="0">
                    <a:ln>
                      <a:noFill/>
                    </a:ln>
                    <a:solidFill>
                      <a:srgbClr val="66B512"/>
                    </a:solidFill>
                    <a:effectLst/>
                    <a:uLnTx/>
                    <a:uFillTx/>
                    <a:latin typeface="Arial" panose="020B0604020202020204"/>
                    <a:ea typeface="MS PGothic" charset="0"/>
                  </a:rPr>
                  <a:t>4</a:t>
                </a:r>
              </a:p>
            </p:txBody>
          </p:sp>
          <p:sp>
            <p:nvSpPr>
              <p:cNvPr id="22" name="TextBox 21">
                <a:extLst>
                  <a:ext uri="{FF2B5EF4-FFF2-40B4-BE49-F238E27FC236}">
                    <a16:creationId xmlns:a16="http://schemas.microsoft.com/office/drawing/2014/main" id="{17250A8D-6174-2C0E-E662-7DF1576D9437}"/>
                  </a:ext>
                </a:extLst>
              </p:cNvPr>
              <p:cNvSpPr txBox="1"/>
              <p:nvPr/>
            </p:nvSpPr>
            <p:spPr>
              <a:xfrm>
                <a:off x="11114512" y="4484511"/>
                <a:ext cx="299767" cy="400110"/>
              </a:xfrm>
              <a:prstGeom prst="rect">
                <a:avLst/>
              </a:prstGeom>
            </p:spPr>
            <p:txBody>
              <a:bodyPr vert="horz" wrap="square" lIns="91440" tIns="45720" rIns="91440" bIns="45720" rtlCol="0" anchor="ctr">
                <a:normAutofit/>
              </a:bodyPr>
              <a:lstStyle>
                <a:defPPr>
                  <a:defRPr lang="en-US"/>
                </a:defPPr>
                <a:lvl1pPr marR="0" lvl="0" indent="0" defTabSz="609585" eaLnBrk="0" fontAlgn="base" hangingPunct="0">
                  <a:lnSpc>
                    <a:spcPct val="100000"/>
                  </a:lnSpc>
                  <a:spcBef>
                    <a:spcPts val="600"/>
                  </a:spcBef>
                  <a:spcAft>
                    <a:spcPct val="0"/>
                  </a:spcAft>
                  <a:buClrTx/>
                  <a:buSzTx/>
                  <a:buFontTx/>
                  <a:buNone/>
                  <a:tabLst/>
                  <a:defRPr kumimoji="0" sz="2000" b="1" i="0" u="none" strike="noStrike" cap="none" spc="0" normalizeH="0" baseline="30000">
                    <a:ln>
                      <a:noFill/>
                    </a:ln>
                    <a:solidFill>
                      <a:srgbClr val="689ED6"/>
                    </a:solidFill>
                    <a:effectLst/>
                    <a:uLnTx/>
                    <a:uFillTx/>
                    <a:latin typeface="Arial" panose="020B0604020202020204"/>
                    <a:ea typeface="MS PGothic" charset="0"/>
                  </a:defRPr>
                </a:lvl1p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400" b="1" i="0" u="none" strike="noStrike" kern="1200" cap="none" spc="0" normalizeH="0" baseline="30000" noProof="0" dirty="0">
                    <a:ln>
                      <a:noFill/>
                    </a:ln>
                    <a:solidFill>
                      <a:srgbClr val="689ED6"/>
                    </a:solidFill>
                    <a:effectLst/>
                    <a:uLnTx/>
                    <a:uFillTx/>
                    <a:latin typeface="Arial" panose="020B0604020202020204"/>
                    <a:ea typeface="MS PGothic" charset="0"/>
                  </a:rPr>
                  <a:t>5</a:t>
                </a:r>
              </a:p>
            </p:txBody>
          </p:sp>
        </p:grpSp>
        <p:grpSp>
          <p:nvGrpSpPr>
            <p:cNvPr id="108" name="Group 107">
              <a:extLst>
                <a:ext uri="{FF2B5EF4-FFF2-40B4-BE49-F238E27FC236}">
                  <a16:creationId xmlns:a16="http://schemas.microsoft.com/office/drawing/2014/main" id="{F434AB8B-EA30-5615-C3F8-266EFE36DAD1}"/>
                </a:ext>
              </a:extLst>
            </p:cNvPr>
            <p:cNvGrpSpPr>
              <a:grpSpLocks noChangeAspect="1"/>
            </p:cNvGrpSpPr>
            <p:nvPr/>
          </p:nvGrpSpPr>
          <p:grpSpPr>
            <a:xfrm>
              <a:off x="5458920" y="4596327"/>
              <a:ext cx="699209" cy="1260000"/>
              <a:chOff x="6333295" y="3852405"/>
              <a:chExt cx="864000" cy="1556965"/>
            </a:xfrm>
          </p:grpSpPr>
          <p:sp>
            <p:nvSpPr>
              <p:cNvPr id="13" name="Oval 12">
                <a:extLst>
                  <a:ext uri="{FF2B5EF4-FFF2-40B4-BE49-F238E27FC236}">
                    <a16:creationId xmlns:a16="http://schemas.microsoft.com/office/drawing/2014/main" id="{CBB5C8CF-F472-970D-8407-28138592D8DB}"/>
                  </a:ext>
                </a:extLst>
              </p:cNvPr>
              <p:cNvSpPr/>
              <p:nvPr/>
            </p:nvSpPr>
            <p:spPr>
              <a:xfrm>
                <a:off x="6333295" y="4545370"/>
                <a:ext cx="864000" cy="864000"/>
              </a:xfrm>
              <a:prstGeom prst="ellipse">
                <a:avLst/>
              </a:prstGeom>
              <a:solidFill>
                <a:schemeClr val="accent4"/>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F4168DC8-E3F2-33DE-1966-2E49586D448D}"/>
                  </a:ext>
                </a:extLst>
              </p:cNvPr>
              <p:cNvSpPr/>
              <p:nvPr/>
            </p:nvSpPr>
            <p:spPr>
              <a:xfrm>
                <a:off x="6333295" y="3852405"/>
                <a:ext cx="864000" cy="864000"/>
              </a:xfrm>
              <a:prstGeom prst="ellipse">
                <a:avLst/>
              </a:prstGeom>
              <a:solidFill>
                <a:schemeClr val="accent4"/>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Graphic 9" descr="Heart organ">
                <a:extLst>
                  <a:ext uri="{FF2B5EF4-FFF2-40B4-BE49-F238E27FC236}">
                    <a16:creationId xmlns:a16="http://schemas.microsoft.com/office/drawing/2014/main" id="{166D1981-79B4-FD53-AF36-80E8B77BD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3471" y="3908936"/>
                <a:ext cx="683649" cy="675000"/>
              </a:xfrm>
              <a:prstGeom prst="rect">
                <a:avLst/>
              </a:prstGeom>
            </p:spPr>
          </p:pic>
          <p:grpSp>
            <p:nvGrpSpPr>
              <p:cNvPr id="12" name="Group 11">
                <a:extLst>
                  <a:ext uri="{FF2B5EF4-FFF2-40B4-BE49-F238E27FC236}">
                    <a16:creationId xmlns:a16="http://schemas.microsoft.com/office/drawing/2014/main" id="{9D00D8B4-6DB0-C7E1-785E-2D34890148C7}"/>
                  </a:ext>
                </a:extLst>
              </p:cNvPr>
              <p:cNvGrpSpPr>
                <a:grpSpLocks noChangeAspect="1"/>
              </p:cNvGrpSpPr>
              <p:nvPr/>
            </p:nvGrpSpPr>
            <p:grpSpPr bwMode="gray">
              <a:xfrm>
                <a:off x="6404000" y="4775217"/>
                <a:ext cx="722614" cy="459000"/>
                <a:chOff x="7388982" y="1955563"/>
                <a:chExt cx="488470" cy="322350"/>
              </a:xfrm>
              <a:solidFill>
                <a:schemeClr val="bg1"/>
              </a:solidFill>
            </p:grpSpPr>
            <p:sp>
              <p:nvSpPr>
                <p:cNvPr id="15" name="Freeform 68">
                  <a:extLst>
                    <a:ext uri="{FF2B5EF4-FFF2-40B4-BE49-F238E27FC236}">
                      <a16:creationId xmlns:a16="http://schemas.microsoft.com/office/drawing/2014/main" id="{E95DA072-0390-8DDE-5FB4-BAEEA4A62CCD}"/>
                    </a:ext>
                  </a:extLst>
                </p:cNvPr>
                <p:cNvSpPr>
                  <a:spLocks/>
                </p:cNvSpPr>
                <p:nvPr/>
              </p:nvSpPr>
              <p:spPr bwMode="gray">
                <a:xfrm>
                  <a:off x="7689579" y="1955563"/>
                  <a:ext cx="187873" cy="314440"/>
                </a:xfrm>
                <a:custGeom>
                  <a:avLst/>
                  <a:gdLst>
                    <a:gd name="T0" fmla="*/ 30 w 71"/>
                    <a:gd name="T1" fmla="*/ 0 h 119"/>
                    <a:gd name="T2" fmla="*/ 7 w 71"/>
                    <a:gd name="T3" fmla="*/ 13 h 119"/>
                    <a:gd name="T4" fmla="*/ 37 w 71"/>
                    <a:gd name="T5" fmla="*/ 34 h 119"/>
                    <a:gd name="T6" fmla="*/ 20 w 71"/>
                    <a:gd name="T7" fmla="*/ 42 h 119"/>
                    <a:gd name="T8" fmla="*/ 26 w 71"/>
                    <a:gd name="T9" fmla="*/ 79 h 119"/>
                    <a:gd name="T10" fmla="*/ 17 w 71"/>
                    <a:gd name="T11" fmla="*/ 75 h 119"/>
                    <a:gd name="T12" fmla="*/ 13 w 71"/>
                    <a:gd name="T13" fmla="*/ 107 h 119"/>
                    <a:gd name="T14" fmla="*/ 67 w 71"/>
                    <a:gd name="T15" fmla="*/ 64 h 119"/>
                    <a:gd name="T16" fmla="*/ 30 w 71"/>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30" y="0"/>
                      </a:moveTo>
                      <a:cubicBezTo>
                        <a:pt x="21" y="0"/>
                        <a:pt x="10" y="3"/>
                        <a:pt x="7" y="13"/>
                      </a:cubicBezTo>
                      <a:cubicBezTo>
                        <a:pt x="2" y="31"/>
                        <a:pt x="23" y="44"/>
                        <a:pt x="37" y="34"/>
                      </a:cubicBezTo>
                      <a:cubicBezTo>
                        <a:pt x="35" y="38"/>
                        <a:pt x="30" y="44"/>
                        <a:pt x="20" y="42"/>
                      </a:cubicBezTo>
                      <a:cubicBezTo>
                        <a:pt x="17" y="53"/>
                        <a:pt x="18" y="67"/>
                        <a:pt x="26" y="79"/>
                      </a:cubicBezTo>
                      <a:cubicBezTo>
                        <a:pt x="23" y="79"/>
                        <a:pt x="20" y="78"/>
                        <a:pt x="17" y="75"/>
                      </a:cubicBezTo>
                      <a:cubicBezTo>
                        <a:pt x="4" y="78"/>
                        <a:pt x="0" y="99"/>
                        <a:pt x="13" y="107"/>
                      </a:cubicBezTo>
                      <a:cubicBezTo>
                        <a:pt x="31" y="119"/>
                        <a:pt x="63" y="108"/>
                        <a:pt x="67" y="64"/>
                      </a:cubicBezTo>
                      <a:cubicBezTo>
                        <a:pt x="71" y="28"/>
                        <a:pt x="54" y="2"/>
                        <a:pt x="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sp>
              <p:nvSpPr>
                <p:cNvPr id="16" name="Freeform 69">
                  <a:extLst>
                    <a:ext uri="{FF2B5EF4-FFF2-40B4-BE49-F238E27FC236}">
                      <a16:creationId xmlns:a16="http://schemas.microsoft.com/office/drawing/2014/main" id="{398B9964-AC6C-0115-BC88-78835759F427}"/>
                    </a:ext>
                  </a:extLst>
                </p:cNvPr>
                <p:cNvSpPr>
                  <a:spLocks/>
                </p:cNvSpPr>
                <p:nvPr/>
              </p:nvSpPr>
              <p:spPr bwMode="gray">
                <a:xfrm>
                  <a:off x="7388982" y="1955563"/>
                  <a:ext cx="186885" cy="314440"/>
                </a:xfrm>
                <a:custGeom>
                  <a:avLst/>
                  <a:gdLst>
                    <a:gd name="T0" fmla="*/ 54 w 71"/>
                    <a:gd name="T1" fmla="*/ 75 h 119"/>
                    <a:gd name="T2" fmla="*/ 45 w 71"/>
                    <a:gd name="T3" fmla="*/ 79 h 119"/>
                    <a:gd name="T4" fmla="*/ 51 w 71"/>
                    <a:gd name="T5" fmla="*/ 42 h 119"/>
                    <a:gd name="T6" fmla="*/ 34 w 71"/>
                    <a:gd name="T7" fmla="*/ 34 h 119"/>
                    <a:gd name="T8" fmla="*/ 64 w 71"/>
                    <a:gd name="T9" fmla="*/ 13 h 119"/>
                    <a:gd name="T10" fmla="*/ 41 w 71"/>
                    <a:gd name="T11" fmla="*/ 0 h 119"/>
                    <a:gd name="T12" fmla="*/ 4 w 71"/>
                    <a:gd name="T13" fmla="*/ 64 h 119"/>
                    <a:gd name="T14" fmla="*/ 58 w 71"/>
                    <a:gd name="T15" fmla="*/ 107 h 119"/>
                    <a:gd name="T16" fmla="*/ 54 w 71"/>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9">
                      <a:moveTo>
                        <a:pt x="54" y="75"/>
                      </a:moveTo>
                      <a:cubicBezTo>
                        <a:pt x="51" y="78"/>
                        <a:pt x="48" y="79"/>
                        <a:pt x="45" y="79"/>
                      </a:cubicBezTo>
                      <a:cubicBezTo>
                        <a:pt x="53" y="67"/>
                        <a:pt x="54" y="53"/>
                        <a:pt x="51" y="42"/>
                      </a:cubicBezTo>
                      <a:cubicBezTo>
                        <a:pt x="42" y="44"/>
                        <a:pt x="36" y="38"/>
                        <a:pt x="34" y="34"/>
                      </a:cubicBezTo>
                      <a:cubicBezTo>
                        <a:pt x="48" y="44"/>
                        <a:pt x="69" y="31"/>
                        <a:pt x="64" y="13"/>
                      </a:cubicBezTo>
                      <a:cubicBezTo>
                        <a:pt x="62" y="3"/>
                        <a:pt x="51" y="0"/>
                        <a:pt x="41" y="0"/>
                      </a:cubicBezTo>
                      <a:cubicBezTo>
                        <a:pt x="17" y="2"/>
                        <a:pt x="0" y="28"/>
                        <a:pt x="4" y="64"/>
                      </a:cubicBezTo>
                      <a:cubicBezTo>
                        <a:pt x="8" y="108"/>
                        <a:pt x="40" y="119"/>
                        <a:pt x="58" y="107"/>
                      </a:cubicBezTo>
                      <a:cubicBezTo>
                        <a:pt x="71" y="99"/>
                        <a:pt x="67" y="78"/>
                        <a:pt x="54" y="7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sp>
              <p:nvSpPr>
                <p:cNvPr id="17" name="Freeform 70">
                  <a:extLst>
                    <a:ext uri="{FF2B5EF4-FFF2-40B4-BE49-F238E27FC236}">
                      <a16:creationId xmlns:a16="http://schemas.microsoft.com/office/drawing/2014/main" id="{2F75050C-0D49-F8D0-B757-4328F8EA4001}"/>
                    </a:ext>
                  </a:extLst>
                </p:cNvPr>
                <p:cNvSpPr>
                  <a:spLocks/>
                </p:cNvSpPr>
                <p:nvPr/>
              </p:nvSpPr>
              <p:spPr bwMode="gray">
                <a:xfrm>
                  <a:off x="7550157" y="2069275"/>
                  <a:ext cx="71194" cy="208638"/>
                </a:xfrm>
                <a:custGeom>
                  <a:avLst/>
                  <a:gdLst>
                    <a:gd name="T0" fmla="*/ 1 w 27"/>
                    <a:gd name="T1" fmla="*/ 0 h 79"/>
                    <a:gd name="T2" fmla="*/ 0 w 27"/>
                    <a:gd name="T3" fmla="*/ 16 h 79"/>
                    <a:gd name="T4" fmla="*/ 19 w 27"/>
                    <a:gd name="T5" fmla="*/ 79 h 79"/>
                    <a:gd name="T6" fmla="*/ 27 w 27"/>
                    <a:gd name="T7" fmla="*/ 79 h 79"/>
                    <a:gd name="T8" fmla="*/ 1 w 27"/>
                    <a:gd name="T9" fmla="*/ 0 h 79"/>
                  </a:gdLst>
                  <a:ahLst/>
                  <a:cxnLst>
                    <a:cxn ang="0">
                      <a:pos x="T0" y="T1"/>
                    </a:cxn>
                    <a:cxn ang="0">
                      <a:pos x="T2" y="T3"/>
                    </a:cxn>
                    <a:cxn ang="0">
                      <a:pos x="T4" y="T5"/>
                    </a:cxn>
                    <a:cxn ang="0">
                      <a:pos x="T6" y="T7"/>
                    </a:cxn>
                    <a:cxn ang="0">
                      <a:pos x="T8" y="T9"/>
                    </a:cxn>
                  </a:cxnLst>
                  <a:rect l="0" t="0" r="r" b="b"/>
                  <a:pathLst>
                    <a:path w="27" h="79">
                      <a:moveTo>
                        <a:pt x="1" y="0"/>
                      </a:moveTo>
                      <a:cubicBezTo>
                        <a:pt x="1" y="0"/>
                        <a:pt x="4" y="10"/>
                        <a:pt x="0" y="16"/>
                      </a:cubicBezTo>
                      <a:cubicBezTo>
                        <a:pt x="17" y="20"/>
                        <a:pt x="19" y="48"/>
                        <a:pt x="19" y="79"/>
                      </a:cubicBezTo>
                      <a:cubicBezTo>
                        <a:pt x="27" y="79"/>
                        <a:pt x="27" y="79"/>
                        <a:pt x="27" y="79"/>
                      </a:cubicBezTo>
                      <a:cubicBezTo>
                        <a:pt x="27" y="41"/>
                        <a:pt x="21" y="7"/>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sp>
              <p:nvSpPr>
                <p:cNvPr id="18" name="Freeform 71">
                  <a:extLst>
                    <a:ext uri="{FF2B5EF4-FFF2-40B4-BE49-F238E27FC236}">
                      <a16:creationId xmlns:a16="http://schemas.microsoft.com/office/drawing/2014/main" id="{E38AF095-95B2-0609-F463-5A3EBFBDE1A2}"/>
                    </a:ext>
                  </a:extLst>
                </p:cNvPr>
                <p:cNvSpPr>
                  <a:spLocks/>
                </p:cNvSpPr>
                <p:nvPr/>
              </p:nvSpPr>
              <p:spPr bwMode="gray">
                <a:xfrm>
                  <a:off x="7645082" y="2069275"/>
                  <a:ext cx="74161" cy="208638"/>
                </a:xfrm>
                <a:custGeom>
                  <a:avLst/>
                  <a:gdLst>
                    <a:gd name="T0" fmla="*/ 26 w 28"/>
                    <a:gd name="T1" fmla="*/ 0 h 79"/>
                    <a:gd name="T2" fmla="*/ 0 w 28"/>
                    <a:gd name="T3" fmla="*/ 79 h 79"/>
                    <a:gd name="T4" fmla="*/ 8 w 28"/>
                    <a:gd name="T5" fmla="*/ 79 h 79"/>
                    <a:gd name="T6" fmla="*/ 28 w 28"/>
                    <a:gd name="T7" fmla="*/ 16 h 79"/>
                    <a:gd name="T8" fmla="*/ 26 w 28"/>
                    <a:gd name="T9" fmla="*/ 0 h 79"/>
                  </a:gdLst>
                  <a:ahLst/>
                  <a:cxnLst>
                    <a:cxn ang="0">
                      <a:pos x="T0" y="T1"/>
                    </a:cxn>
                    <a:cxn ang="0">
                      <a:pos x="T2" y="T3"/>
                    </a:cxn>
                    <a:cxn ang="0">
                      <a:pos x="T4" y="T5"/>
                    </a:cxn>
                    <a:cxn ang="0">
                      <a:pos x="T6" y="T7"/>
                    </a:cxn>
                    <a:cxn ang="0">
                      <a:pos x="T8" y="T9"/>
                    </a:cxn>
                  </a:cxnLst>
                  <a:rect l="0" t="0" r="r" b="b"/>
                  <a:pathLst>
                    <a:path w="28" h="79">
                      <a:moveTo>
                        <a:pt x="26" y="0"/>
                      </a:moveTo>
                      <a:cubicBezTo>
                        <a:pt x="6" y="7"/>
                        <a:pt x="0" y="41"/>
                        <a:pt x="0" y="79"/>
                      </a:cubicBezTo>
                      <a:cubicBezTo>
                        <a:pt x="8" y="79"/>
                        <a:pt x="8" y="79"/>
                        <a:pt x="8" y="79"/>
                      </a:cubicBezTo>
                      <a:cubicBezTo>
                        <a:pt x="8" y="48"/>
                        <a:pt x="10" y="20"/>
                        <a:pt x="28" y="16"/>
                      </a:cubicBezTo>
                      <a:cubicBezTo>
                        <a:pt x="23" y="10"/>
                        <a:pt x="26" y="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S PGothic" charset="0"/>
                    <a:cs typeface="Arial"/>
                  </a:endParaRPr>
                </a:p>
              </p:txBody>
            </p:sp>
          </p:grpSp>
        </p:grpSp>
      </p:grpSp>
      <p:grpSp>
        <p:nvGrpSpPr>
          <p:cNvPr id="143" name="Group 142">
            <a:extLst>
              <a:ext uri="{FF2B5EF4-FFF2-40B4-BE49-F238E27FC236}">
                <a16:creationId xmlns:a16="http://schemas.microsoft.com/office/drawing/2014/main" id="{5E57E176-E639-5A81-8B18-A65B509C9657}"/>
              </a:ext>
            </a:extLst>
          </p:cNvPr>
          <p:cNvGrpSpPr/>
          <p:nvPr/>
        </p:nvGrpSpPr>
        <p:grpSpPr>
          <a:xfrm>
            <a:off x="4273891" y="2924537"/>
            <a:ext cx="7406363" cy="1690644"/>
            <a:chOff x="4273891" y="2793905"/>
            <a:chExt cx="7406363" cy="1690644"/>
          </a:xfrm>
        </p:grpSpPr>
        <p:grpSp>
          <p:nvGrpSpPr>
            <p:cNvPr id="138" name="Group 137">
              <a:extLst>
                <a:ext uri="{FF2B5EF4-FFF2-40B4-BE49-F238E27FC236}">
                  <a16:creationId xmlns:a16="http://schemas.microsoft.com/office/drawing/2014/main" id="{6AEAFBE2-F994-5814-5471-0E4E74F9B1F0}"/>
                </a:ext>
              </a:extLst>
            </p:cNvPr>
            <p:cNvGrpSpPr/>
            <p:nvPr/>
          </p:nvGrpSpPr>
          <p:grpSpPr>
            <a:xfrm rot="991442">
              <a:off x="4273891" y="3380205"/>
              <a:ext cx="2647910" cy="1104344"/>
              <a:chOff x="4582032" y="3116440"/>
              <a:chExt cx="2647910" cy="1104344"/>
            </a:xfrm>
          </p:grpSpPr>
          <p:sp>
            <p:nvSpPr>
              <p:cNvPr id="135" name="Arrow: Right 59">
                <a:extLst>
                  <a:ext uri="{FF2B5EF4-FFF2-40B4-BE49-F238E27FC236}">
                    <a16:creationId xmlns:a16="http://schemas.microsoft.com/office/drawing/2014/main" id="{1C30C198-68BB-7752-8EC2-8A4D12C41C11}"/>
                  </a:ext>
                </a:extLst>
              </p:cNvPr>
              <p:cNvSpPr/>
              <p:nvPr/>
            </p:nvSpPr>
            <p:spPr>
              <a:xfrm rot="20543302">
                <a:off x="4910397" y="3116440"/>
                <a:ext cx="2319545" cy="708176"/>
              </a:xfrm>
              <a:prstGeom prst="rightArrow">
                <a:avLst>
                  <a:gd name="adj1" fmla="val 99210"/>
                  <a:gd name="adj2" fmla="val 310832"/>
                </a:avLst>
              </a:prstGeom>
              <a:solidFill>
                <a:schemeClr val="accent3">
                  <a:lumMod val="10000"/>
                  <a:lumOff val="9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6" name="Oval 135">
                <a:extLst>
                  <a:ext uri="{FF2B5EF4-FFF2-40B4-BE49-F238E27FC236}">
                    <a16:creationId xmlns:a16="http://schemas.microsoft.com/office/drawing/2014/main" id="{3F8648CB-58D5-218C-EF31-6AFA8DE05A60}"/>
                  </a:ext>
                </a:extLst>
              </p:cNvPr>
              <p:cNvSpPr/>
              <p:nvPr/>
            </p:nvSpPr>
            <p:spPr>
              <a:xfrm>
                <a:off x="4582032" y="3428784"/>
                <a:ext cx="828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42" name="Group 141">
              <a:extLst>
                <a:ext uri="{FF2B5EF4-FFF2-40B4-BE49-F238E27FC236}">
                  <a16:creationId xmlns:a16="http://schemas.microsoft.com/office/drawing/2014/main" id="{A7F6C91E-A40D-2327-265B-4F304CB248C8}"/>
                </a:ext>
              </a:extLst>
            </p:cNvPr>
            <p:cNvGrpSpPr/>
            <p:nvPr/>
          </p:nvGrpSpPr>
          <p:grpSpPr>
            <a:xfrm>
              <a:off x="6557283" y="2793905"/>
              <a:ext cx="5122971" cy="1318586"/>
              <a:chOff x="6557283" y="2358475"/>
              <a:chExt cx="5122971" cy="1318586"/>
            </a:xfrm>
          </p:grpSpPr>
          <p:sp>
            <p:nvSpPr>
              <p:cNvPr id="26" name="Rectangle: Rounded Corners 25">
                <a:extLst>
                  <a:ext uri="{FF2B5EF4-FFF2-40B4-BE49-F238E27FC236}">
                    <a16:creationId xmlns:a16="http://schemas.microsoft.com/office/drawing/2014/main" id="{79E70262-8A8F-7DBB-D07C-58D0AC331616}"/>
                  </a:ext>
                </a:extLst>
              </p:cNvPr>
              <p:cNvSpPr/>
              <p:nvPr/>
            </p:nvSpPr>
            <p:spPr>
              <a:xfrm>
                <a:off x="6559516" y="2358475"/>
                <a:ext cx="5120738" cy="1318586"/>
              </a:xfrm>
              <a:prstGeom prst="roundRect">
                <a:avLst>
                  <a:gd name="adj" fmla="val 17994"/>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DB4BF2BD-3BD6-FA3B-A963-08BC589C80CC}"/>
                  </a:ext>
                </a:extLst>
              </p:cNvPr>
              <p:cNvSpPr txBox="1"/>
              <p:nvPr/>
            </p:nvSpPr>
            <p:spPr>
              <a:xfrm>
                <a:off x="6557283" y="2409508"/>
                <a:ext cx="5092969" cy="451138"/>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800" b="1" i="0" u="none" strike="noStrike" kern="0" cap="none" spc="0" normalizeH="0" baseline="0" noProof="0" dirty="0">
                    <a:ln>
                      <a:noFill/>
                    </a:ln>
                    <a:solidFill>
                      <a:srgbClr val="0091DF"/>
                    </a:solidFill>
                    <a:effectLst/>
                    <a:uLnTx/>
                    <a:uFillTx/>
                    <a:latin typeface="Arial" panose="020B0604020202020204"/>
                    <a:ea typeface="MS PGothic" charset="0"/>
                    <a:cs typeface="+mn-cs"/>
                  </a:rPr>
                  <a:t>Finerenone (BAY 94-8862)</a:t>
                </a:r>
              </a:p>
            </p:txBody>
          </p:sp>
          <p:grpSp>
            <p:nvGrpSpPr>
              <p:cNvPr id="28" name="Group 27">
                <a:extLst>
                  <a:ext uri="{FF2B5EF4-FFF2-40B4-BE49-F238E27FC236}">
                    <a16:creationId xmlns:a16="http://schemas.microsoft.com/office/drawing/2014/main" id="{79EC9FDD-0C6F-D42A-8E31-BE5FFBDAFFFE}"/>
                  </a:ext>
                </a:extLst>
              </p:cNvPr>
              <p:cNvGrpSpPr/>
              <p:nvPr/>
            </p:nvGrpSpPr>
            <p:grpSpPr>
              <a:xfrm>
                <a:off x="6557283" y="2866886"/>
                <a:ext cx="3852383" cy="773888"/>
                <a:chOff x="7340950" y="2755407"/>
                <a:chExt cx="2598578" cy="714508"/>
              </a:xfrm>
            </p:grpSpPr>
            <p:sp>
              <p:nvSpPr>
                <p:cNvPr id="96" name="Isosceles Triangle 95">
                  <a:extLst>
                    <a:ext uri="{FF2B5EF4-FFF2-40B4-BE49-F238E27FC236}">
                      <a16:creationId xmlns:a16="http://schemas.microsoft.com/office/drawing/2014/main" id="{716B028B-5362-A1AF-4F90-53C9B212F5D6}"/>
                    </a:ext>
                  </a:extLst>
                </p:cNvPr>
                <p:cNvSpPr/>
                <p:nvPr/>
              </p:nvSpPr>
              <p:spPr>
                <a:xfrm rot="5400000">
                  <a:off x="9488933" y="2954465"/>
                  <a:ext cx="649654" cy="251537"/>
                </a:xfrm>
                <a:prstGeom prst="triangle">
                  <a:avLst/>
                </a:prstGeom>
                <a:solidFill>
                  <a:schemeClr val="accent1">
                    <a:alpha val="40000"/>
                  </a:schemeClr>
                </a:solidFill>
                <a:ln>
                  <a:noFill/>
                </a:ln>
                <a:effectLst>
                  <a:outerShdw dist="38100" sx="102000" sy="102000" algn="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1" name="TextBox 100">
                  <a:extLst>
                    <a:ext uri="{FF2B5EF4-FFF2-40B4-BE49-F238E27FC236}">
                      <a16:creationId xmlns:a16="http://schemas.microsoft.com/office/drawing/2014/main" id="{CB9FE5D6-5663-91F1-A66F-B91A977336A8}"/>
                    </a:ext>
                  </a:extLst>
                </p:cNvPr>
                <p:cNvSpPr txBox="1"/>
                <p:nvPr/>
              </p:nvSpPr>
              <p:spPr>
                <a:xfrm>
                  <a:off x="7340950" y="2765931"/>
                  <a:ext cx="2336434" cy="703984"/>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600" b="0" i="0" u="none" strike="noStrike" kern="0" cap="none" spc="0" normalizeH="0" baseline="0" noProof="0" dirty="0">
                      <a:ln>
                        <a:noFill/>
                      </a:ln>
                      <a:solidFill>
                        <a:srgbClr val="53585A"/>
                      </a:solidFill>
                      <a:effectLst/>
                      <a:uLnTx/>
                      <a:uFillTx/>
                      <a:latin typeface="Arial" panose="020B0604020202020204"/>
                      <a:ea typeface="MS PGothic" charset="0"/>
                      <a:cs typeface="+mn-cs"/>
                    </a:rPr>
                    <a:t>A </a:t>
                  </a:r>
                  <a:r>
                    <a:rPr kumimoji="0" lang="en-GB" sz="1600" b="1" i="0" u="none" strike="noStrike" kern="0" cap="none" spc="0" normalizeH="0" baseline="0" noProof="0" dirty="0">
                      <a:ln>
                        <a:noFill/>
                      </a:ln>
                      <a:solidFill>
                        <a:srgbClr val="0091DF"/>
                      </a:solidFill>
                      <a:effectLst/>
                      <a:uLnTx/>
                      <a:uFillTx/>
                      <a:latin typeface="Arial" panose="020B0604020202020204"/>
                      <a:ea typeface="MS PGothic" charset="0"/>
                      <a:cs typeface="+mn-cs"/>
                    </a:rPr>
                    <a:t>nonsteroidal MRA </a:t>
                  </a:r>
                  <a:r>
                    <a:rPr kumimoji="0" lang="en-GB" sz="1600" b="0" i="0" u="none" strike="noStrike" kern="0" cap="none" spc="0" normalizeH="0" baseline="0" noProof="0" dirty="0">
                      <a:ln>
                        <a:noFill/>
                      </a:ln>
                      <a:solidFill>
                        <a:srgbClr val="53585A"/>
                      </a:solidFill>
                      <a:effectLst/>
                      <a:uLnTx/>
                      <a:uFillTx/>
                      <a:latin typeface="Arial" panose="020B0604020202020204"/>
                      <a:ea typeface="MS PGothic" charset="0"/>
                      <a:cs typeface="+mn-cs"/>
                    </a:rPr>
                    <a:t>with </a:t>
                  </a:r>
                  <a:r>
                    <a:rPr kumimoji="0" lang="en-GB" sz="1600" b="1" i="0" u="none" strike="noStrike" kern="0" cap="none" spc="0" normalizeH="0" baseline="0" noProof="0" dirty="0">
                      <a:ln>
                        <a:noFill/>
                      </a:ln>
                      <a:solidFill>
                        <a:srgbClr val="0091DF"/>
                      </a:solidFill>
                      <a:effectLst/>
                      <a:uLnTx/>
                      <a:uFillTx/>
                      <a:latin typeface="Arial" panose="020B0604020202020204"/>
                      <a:ea typeface="MS PGothic" charset="0"/>
                      <a:cs typeface="+mn-cs"/>
                    </a:rPr>
                    <a:t>high selectivity and potency </a:t>
                  </a:r>
                  <a:r>
                    <a:rPr kumimoji="0" lang="en-GB" sz="1600" b="0" i="0" u="none" strike="noStrike" kern="0" cap="none" spc="0" normalizeH="0" baseline="0" noProof="0" dirty="0">
                      <a:ln>
                        <a:noFill/>
                      </a:ln>
                      <a:solidFill>
                        <a:srgbClr val="53585A"/>
                      </a:solidFill>
                      <a:effectLst/>
                      <a:uLnTx/>
                      <a:uFillTx/>
                      <a:latin typeface="Arial" panose="020B0604020202020204"/>
                      <a:ea typeface="MS PGothic" charset="0"/>
                      <a:cs typeface="+mn-cs"/>
                    </a:rPr>
                    <a:t>for the MR</a:t>
                  </a:r>
                  <a:endParaRPr kumimoji="0" lang="en-GB" sz="1350" b="0" i="0" u="none" strike="noStrike" kern="1200" cap="none" spc="0" normalizeH="0" baseline="0" noProof="0" dirty="0">
                    <a:ln>
                      <a:noFill/>
                    </a:ln>
                    <a:solidFill>
                      <a:srgbClr val="53585A"/>
                    </a:solidFill>
                    <a:effectLst/>
                    <a:uLnTx/>
                    <a:uFillTx/>
                    <a:latin typeface="Arial" panose="020B0604020202020204"/>
                    <a:ea typeface="MS PGothic" charset="0"/>
                  </a:endParaRPr>
                </a:p>
              </p:txBody>
            </p:sp>
          </p:grpSp>
          <p:grpSp>
            <p:nvGrpSpPr>
              <p:cNvPr id="29" name="Group 28">
                <a:extLst>
                  <a:ext uri="{FF2B5EF4-FFF2-40B4-BE49-F238E27FC236}">
                    <a16:creationId xmlns:a16="http://schemas.microsoft.com/office/drawing/2014/main" id="{EA0E93C6-0F13-0C3A-DB9F-68D58CDAEC81}"/>
                  </a:ext>
                </a:extLst>
              </p:cNvPr>
              <p:cNvGrpSpPr>
                <a:grpSpLocks noChangeAspect="1"/>
              </p:cNvGrpSpPr>
              <p:nvPr/>
            </p:nvGrpSpPr>
            <p:grpSpPr>
              <a:xfrm>
                <a:off x="10510351" y="2400558"/>
                <a:ext cx="954814" cy="1141531"/>
                <a:chOff x="9788968" y="2797535"/>
                <a:chExt cx="2088024" cy="2805948"/>
              </a:xfrm>
            </p:grpSpPr>
            <p:grpSp>
              <p:nvGrpSpPr>
                <p:cNvPr id="30" name="Group 29">
                  <a:extLst>
                    <a:ext uri="{FF2B5EF4-FFF2-40B4-BE49-F238E27FC236}">
                      <a16:creationId xmlns:a16="http://schemas.microsoft.com/office/drawing/2014/main" id="{32CBB62F-9DB1-D392-8462-166D7A48DF27}"/>
                    </a:ext>
                  </a:extLst>
                </p:cNvPr>
                <p:cNvGrpSpPr/>
                <p:nvPr/>
              </p:nvGrpSpPr>
              <p:grpSpPr>
                <a:xfrm>
                  <a:off x="9788968" y="2797535"/>
                  <a:ext cx="2088024" cy="2805948"/>
                  <a:chOff x="1035218" y="1448434"/>
                  <a:chExt cx="3182340" cy="4008470"/>
                </a:xfrm>
              </p:grpSpPr>
              <p:grpSp>
                <p:nvGrpSpPr>
                  <p:cNvPr id="43" name="Group 42">
                    <a:extLst>
                      <a:ext uri="{FF2B5EF4-FFF2-40B4-BE49-F238E27FC236}">
                        <a16:creationId xmlns:a16="http://schemas.microsoft.com/office/drawing/2014/main" id="{4490A62B-F06A-BCC4-3935-CE900CB52D75}"/>
                      </a:ext>
                    </a:extLst>
                  </p:cNvPr>
                  <p:cNvGrpSpPr/>
                  <p:nvPr/>
                </p:nvGrpSpPr>
                <p:grpSpPr>
                  <a:xfrm>
                    <a:off x="1035218" y="1857776"/>
                    <a:ext cx="3182340" cy="3599128"/>
                    <a:chOff x="1130154" y="2079815"/>
                    <a:chExt cx="3007418" cy="3401299"/>
                  </a:xfrm>
                </p:grpSpPr>
                <p:cxnSp>
                  <p:nvCxnSpPr>
                    <p:cNvPr id="51" name="Straight Connector 50">
                      <a:extLst>
                        <a:ext uri="{FF2B5EF4-FFF2-40B4-BE49-F238E27FC236}">
                          <a16:creationId xmlns:a16="http://schemas.microsoft.com/office/drawing/2014/main" id="{BA81D8B2-6653-93F7-A7DE-FA8F2A5A0B75}"/>
                        </a:ext>
                      </a:extLst>
                    </p:cNvPr>
                    <p:cNvCxnSpPr/>
                    <p:nvPr/>
                  </p:nvCxnSpPr>
                  <p:spPr>
                    <a:xfrm>
                      <a:off x="2613948" y="2079815"/>
                      <a:ext cx="0" cy="27432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a16="http://schemas.microsoft.com/office/drawing/2014/main" id="{4B4A2788-D576-E039-F19A-4897747E2DBD}"/>
                        </a:ext>
                      </a:extLst>
                    </p:cNvPr>
                    <p:cNvCxnSpPr/>
                    <p:nvPr/>
                  </p:nvCxnSpPr>
                  <p:spPr>
                    <a:xfrm>
                      <a:off x="2729374" y="2079815"/>
                      <a:ext cx="0" cy="27432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a:extLst>
                        <a:ext uri="{FF2B5EF4-FFF2-40B4-BE49-F238E27FC236}">
                          <a16:creationId xmlns:a16="http://schemas.microsoft.com/office/drawing/2014/main" id="{F1CD8A5F-3368-40B3-C368-4A10398230EE}"/>
                        </a:ext>
                      </a:extLst>
                    </p:cNvPr>
                    <p:cNvCxnSpPr/>
                    <p:nvPr/>
                  </p:nvCxnSpPr>
                  <p:spPr>
                    <a:xfrm>
                      <a:off x="2672138" y="2079815"/>
                      <a:ext cx="0" cy="618181"/>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a:extLst>
                        <a:ext uri="{FF2B5EF4-FFF2-40B4-BE49-F238E27FC236}">
                          <a16:creationId xmlns:a16="http://schemas.microsoft.com/office/drawing/2014/main" id="{0D7A6771-1EB5-3E83-5068-09E569D595E6}"/>
                        </a:ext>
                      </a:extLst>
                    </p:cNvPr>
                    <p:cNvCxnSpPr/>
                    <p:nvPr/>
                  </p:nvCxnSpPr>
                  <p:spPr>
                    <a:xfrm>
                      <a:off x="2415886" y="2947730"/>
                      <a:ext cx="0" cy="283464"/>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a:extLst>
                        <a:ext uri="{FF2B5EF4-FFF2-40B4-BE49-F238E27FC236}">
                          <a16:creationId xmlns:a16="http://schemas.microsoft.com/office/drawing/2014/main" id="{CD991B4E-F23E-60A3-666A-CDC1F0CD7C9F}"/>
                        </a:ext>
                      </a:extLst>
                    </p:cNvPr>
                    <p:cNvCxnSpPr/>
                    <p:nvPr/>
                  </p:nvCxnSpPr>
                  <p:spPr>
                    <a:xfrm>
                      <a:off x="1951186" y="3966606"/>
                      <a:ext cx="0" cy="304407"/>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67B400F5-FEE3-FA18-807A-29C7D18A7FB6}"/>
                        </a:ext>
                      </a:extLst>
                    </p:cNvPr>
                    <p:cNvCxnSpPr/>
                    <p:nvPr/>
                  </p:nvCxnSpPr>
                  <p:spPr>
                    <a:xfrm>
                      <a:off x="2009327" y="3966606"/>
                      <a:ext cx="0" cy="296179"/>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id="{28ACE8BD-4DFD-1DF8-8B41-40B40CC87E6E}"/>
                        </a:ext>
                      </a:extLst>
                    </p:cNvPr>
                    <p:cNvCxnSpPr/>
                    <p:nvPr/>
                  </p:nvCxnSpPr>
                  <p:spPr>
                    <a:xfrm>
                      <a:off x="2421600" y="4497443"/>
                      <a:ext cx="0" cy="283464"/>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id="{4FFFFEE8-1118-9791-D851-DE7F18932137}"/>
                        </a:ext>
                      </a:extLst>
                    </p:cNvPr>
                    <p:cNvCxnSpPr/>
                    <p:nvPr/>
                  </p:nvCxnSpPr>
                  <p:spPr>
                    <a:xfrm>
                      <a:off x="3082294" y="4497443"/>
                      <a:ext cx="0" cy="283464"/>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1FFD2DF1-7AA5-99AA-92FF-3EA4AA2907F7}"/>
                        </a:ext>
                      </a:extLst>
                    </p:cNvPr>
                    <p:cNvCxnSpPr/>
                    <p:nvPr/>
                  </p:nvCxnSpPr>
                  <p:spPr>
                    <a:xfrm>
                      <a:off x="3367714" y="3976142"/>
                      <a:ext cx="0" cy="283464"/>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7AABDD88-60F6-346B-3B09-A4498DF05AA1}"/>
                        </a:ext>
                      </a:extLst>
                    </p:cNvPr>
                    <p:cNvCxnSpPr/>
                    <p:nvPr/>
                  </p:nvCxnSpPr>
                  <p:spPr>
                    <a:xfrm>
                      <a:off x="3367714" y="5052268"/>
                      <a:ext cx="0" cy="428846"/>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ED8ADD4F-51E7-A176-7B58-E474C0DB17E3}"/>
                        </a:ext>
                      </a:extLst>
                    </p:cNvPr>
                    <p:cNvCxnSpPr/>
                    <p:nvPr/>
                  </p:nvCxnSpPr>
                  <p:spPr>
                    <a:xfrm>
                      <a:off x="2723695" y="2825543"/>
                      <a:ext cx="204499" cy="122187"/>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id="{350A0B14-8D96-120B-4584-B456217DDE16}"/>
                        </a:ext>
                      </a:extLst>
                    </p:cNvPr>
                    <p:cNvCxnSpPr/>
                    <p:nvPr/>
                  </p:nvCxnSpPr>
                  <p:spPr>
                    <a:xfrm>
                      <a:off x="3367714" y="4330715"/>
                      <a:ext cx="204499" cy="9344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C76B7826-32B2-8570-4690-9A553C665F92}"/>
                        </a:ext>
                      </a:extLst>
                    </p:cNvPr>
                    <p:cNvCxnSpPr/>
                    <p:nvPr/>
                  </p:nvCxnSpPr>
                  <p:spPr>
                    <a:xfrm flipH="1">
                      <a:off x="3355505" y="4839167"/>
                      <a:ext cx="228916" cy="145106"/>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B2D99D97-D2D7-EE65-D501-3C8CFF79CBC2}"/>
                        </a:ext>
                      </a:extLst>
                    </p:cNvPr>
                    <p:cNvCxnSpPr/>
                    <p:nvPr/>
                  </p:nvCxnSpPr>
                  <p:spPr>
                    <a:xfrm flipH="1">
                      <a:off x="2676211" y="3319325"/>
                      <a:ext cx="251983" cy="10947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0" name="Freeform 34">
                      <a:extLst>
                        <a:ext uri="{FF2B5EF4-FFF2-40B4-BE49-F238E27FC236}">
                          <a16:creationId xmlns:a16="http://schemas.microsoft.com/office/drawing/2014/main" id="{EE3FD4CB-BB82-A91A-FF22-186275B755DC}"/>
                        </a:ext>
                      </a:extLst>
                    </p:cNvPr>
                    <p:cNvSpPr/>
                    <p:nvPr/>
                  </p:nvSpPr>
                  <p:spPr>
                    <a:xfrm>
                      <a:off x="3469963" y="3620601"/>
                      <a:ext cx="562911" cy="195565"/>
                    </a:xfrm>
                    <a:custGeom>
                      <a:avLst/>
                      <a:gdLst>
                        <a:gd name="connsiteX0" fmla="*/ 0 w 549697"/>
                        <a:gd name="connsiteY0" fmla="*/ 132139 h 195565"/>
                        <a:gd name="connsiteX1" fmla="*/ 237850 w 549697"/>
                        <a:gd name="connsiteY1" fmla="*/ 0 h 195565"/>
                        <a:gd name="connsiteX2" fmla="*/ 549697 w 549697"/>
                        <a:gd name="connsiteY2" fmla="*/ 195565 h 195565"/>
                      </a:gdLst>
                      <a:ahLst/>
                      <a:cxnLst>
                        <a:cxn ang="0">
                          <a:pos x="connsiteX0" y="connsiteY0"/>
                        </a:cxn>
                        <a:cxn ang="0">
                          <a:pos x="connsiteX1" y="connsiteY1"/>
                        </a:cxn>
                        <a:cxn ang="0">
                          <a:pos x="connsiteX2" y="connsiteY2"/>
                        </a:cxn>
                      </a:cxnLst>
                      <a:rect l="l" t="t" r="r" b="b"/>
                      <a:pathLst>
                        <a:path w="549697" h="195565">
                          <a:moveTo>
                            <a:pt x="0" y="132139"/>
                          </a:moveTo>
                          <a:lnTo>
                            <a:pt x="237850" y="0"/>
                          </a:lnTo>
                          <a:lnTo>
                            <a:pt x="549697" y="19556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1" name="Freeform 35">
                      <a:extLst>
                        <a:ext uri="{FF2B5EF4-FFF2-40B4-BE49-F238E27FC236}">
                          <a16:creationId xmlns:a16="http://schemas.microsoft.com/office/drawing/2014/main" id="{B3C70210-030A-D3D6-73E5-CD99E1907DD0}"/>
                        </a:ext>
                      </a:extLst>
                    </p:cNvPr>
                    <p:cNvSpPr/>
                    <p:nvPr/>
                  </p:nvSpPr>
                  <p:spPr>
                    <a:xfrm>
                      <a:off x="1654377" y="3319325"/>
                      <a:ext cx="248421" cy="147995"/>
                    </a:xfrm>
                    <a:custGeom>
                      <a:avLst/>
                      <a:gdLst>
                        <a:gd name="connsiteX0" fmla="*/ 0 w 248421"/>
                        <a:gd name="connsiteY0" fmla="*/ 0 h 147995"/>
                        <a:gd name="connsiteX1" fmla="*/ 248421 w 248421"/>
                        <a:gd name="connsiteY1" fmla="*/ 147995 h 147995"/>
                      </a:gdLst>
                      <a:ahLst/>
                      <a:cxnLst>
                        <a:cxn ang="0">
                          <a:pos x="connsiteX0" y="connsiteY0"/>
                        </a:cxn>
                        <a:cxn ang="0">
                          <a:pos x="connsiteX1" y="connsiteY1"/>
                        </a:cxn>
                      </a:cxnLst>
                      <a:rect l="l" t="t" r="r" b="b"/>
                      <a:pathLst>
                        <a:path w="248421" h="147995">
                          <a:moveTo>
                            <a:pt x="0" y="0"/>
                          </a:moveTo>
                          <a:lnTo>
                            <a:pt x="248421" y="14799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2" name="Freeform 36">
                      <a:extLst>
                        <a:ext uri="{FF2B5EF4-FFF2-40B4-BE49-F238E27FC236}">
                          <a16:creationId xmlns:a16="http://schemas.microsoft.com/office/drawing/2014/main" id="{CC9B3B8D-417A-5C0C-FD19-04B545B45A3D}"/>
                        </a:ext>
                      </a:extLst>
                    </p:cNvPr>
                    <p:cNvSpPr/>
                    <p:nvPr/>
                  </p:nvSpPr>
                  <p:spPr>
                    <a:xfrm>
                      <a:off x="2320356" y="2706201"/>
                      <a:ext cx="708264" cy="808689"/>
                    </a:xfrm>
                    <a:custGeom>
                      <a:avLst/>
                      <a:gdLst>
                        <a:gd name="connsiteX0" fmla="*/ 348846 w 708264"/>
                        <a:gd name="connsiteY0" fmla="*/ 0 h 808689"/>
                        <a:gd name="connsiteX1" fmla="*/ 0 w 708264"/>
                        <a:gd name="connsiteY1" fmla="*/ 216708 h 808689"/>
                        <a:gd name="connsiteX2" fmla="*/ 0 w 708264"/>
                        <a:gd name="connsiteY2" fmla="*/ 644837 h 808689"/>
                        <a:gd name="connsiteX3" fmla="*/ 348846 w 708264"/>
                        <a:gd name="connsiteY3" fmla="*/ 808689 h 808689"/>
                        <a:gd name="connsiteX4" fmla="*/ 708264 w 708264"/>
                        <a:gd name="connsiteY4" fmla="*/ 644837 h 808689"/>
                        <a:gd name="connsiteX5" fmla="*/ 708264 w 708264"/>
                        <a:gd name="connsiteY5" fmla="*/ 211422 h 808689"/>
                        <a:gd name="connsiteX6" fmla="*/ 348846 w 708264"/>
                        <a:gd name="connsiteY6" fmla="*/ 0 h 80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264" h="808689">
                          <a:moveTo>
                            <a:pt x="348846" y="0"/>
                          </a:moveTo>
                          <a:lnTo>
                            <a:pt x="0" y="216708"/>
                          </a:lnTo>
                          <a:lnTo>
                            <a:pt x="0" y="644837"/>
                          </a:lnTo>
                          <a:lnTo>
                            <a:pt x="348846" y="808689"/>
                          </a:lnTo>
                          <a:lnTo>
                            <a:pt x="708264" y="644837"/>
                          </a:lnTo>
                          <a:lnTo>
                            <a:pt x="708264" y="211422"/>
                          </a:lnTo>
                          <a:lnTo>
                            <a:pt x="348846"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8" name="Freeform 37">
                      <a:extLst>
                        <a:ext uri="{FF2B5EF4-FFF2-40B4-BE49-F238E27FC236}">
                          <a16:creationId xmlns:a16="http://schemas.microsoft.com/office/drawing/2014/main" id="{FD77FE0B-A5A2-4517-2FC9-FB9A1DB5936C}"/>
                        </a:ext>
                      </a:extLst>
                    </p:cNvPr>
                    <p:cNvSpPr/>
                    <p:nvPr/>
                  </p:nvSpPr>
                  <p:spPr>
                    <a:xfrm>
                      <a:off x="2079762" y="3355323"/>
                      <a:ext cx="251164" cy="82682"/>
                    </a:xfrm>
                    <a:custGeom>
                      <a:avLst/>
                      <a:gdLst>
                        <a:gd name="connsiteX0" fmla="*/ 163852 w 163852"/>
                        <a:gd name="connsiteY0" fmla="*/ 0 h 79283"/>
                        <a:gd name="connsiteX1" fmla="*/ 0 w 163852"/>
                        <a:gd name="connsiteY1" fmla="*/ 79283 h 79283"/>
                      </a:gdLst>
                      <a:ahLst/>
                      <a:cxnLst>
                        <a:cxn ang="0">
                          <a:pos x="connsiteX0" y="connsiteY0"/>
                        </a:cxn>
                        <a:cxn ang="0">
                          <a:pos x="connsiteX1" y="connsiteY1"/>
                        </a:cxn>
                      </a:cxnLst>
                      <a:rect l="l" t="t" r="r" b="b"/>
                      <a:pathLst>
                        <a:path w="163852" h="79283">
                          <a:moveTo>
                            <a:pt x="163852" y="0"/>
                          </a:moveTo>
                          <a:lnTo>
                            <a:pt x="0" y="79283"/>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9" name="Freeform 38">
                      <a:extLst>
                        <a:ext uri="{FF2B5EF4-FFF2-40B4-BE49-F238E27FC236}">
                          <a16:creationId xmlns:a16="http://schemas.microsoft.com/office/drawing/2014/main" id="{B7A3AE2E-652D-07AB-545D-96BC1F8E4058}"/>
                        </a:ext>
                      </a:extLst>
                    </p:cNvPr>
                    <p:cNvSpPr/>
                    <p:nvPr/>
                  </p:nvSpPr>
                  <p:spPr>
                    <a:xfrm>
                      <a:off x="1802372" y="4260153"/>
                      <a:ext cx="528555" cy="766404"/>
                    </a:xfrm>
                    <a:custGeom>
                      <a:avLst/>
                      <a:gdLst>
                        <a:gd name="connsiteX0" fmla="*/ 0 w 528555"/>
                        <a:gd name="connsiteY0" fmla="*/ 84568 h 766404"/>
                        <a:gd name="connsiteX1" fmla="*/ 190280 w 528555"/>
                        <a:gd name="connsiteY1" fmla="*/ 0 h 766404"/>
                        <a:gd name="connsiteX2" fmla="*/ 528555 w 528555"/>
                        <a:gd name="connsiteY2" fmla="*/ 153281 h 766404"/>
                        <a:gd name="connsiteX3" fmla="*/ 528555 w 528555"/>
                        <a:gd name="connsiteY3" fmla="*/ 602552 h 766404"/>
                        <a:gd name="connsiteX4" fmla="*/ 200851 w 528555"/>
                        <a:gd name="connsiteY4" fmla="*/ 766404 h 76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55" h="766404">
                          <a:moveTo>
                            <a:pt x="0" y="84568"/>
                          </a:moveTo>
                          <a:lnTo>
                            <a:pt x="190280" y="0"/>
                          </a:lnTo>
                          <a:lnTo>
                            <a:pt x="528555" y="153281"/>
                          </a:lnTo>
                          <a:lnTo>
                            <a:pt x="528555" y="602552"/>
                          </a:lnTo>
                          <a:lnTo>
                            <a:pt x="200851" y="76640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0" name="Freeform 39">
                      <a:extLst>
                        <a:ext uri="{FF2B5EF4-FFF2-40B4-BE49-F238E27FC236}">
                          <a16:creationId xmlns:a16="http://schemas.microsoft.com/office/drawing/2014/main" id="{C68BD0D8-5CEB-D056-F5FD-E58A26552F59}"/>
                        </a:ext>
                      </a:extLst>
                    </p:cNvPr>
                    <p:cNvSpPr/>
                    <p:nvPr/>
                  </p:nvSpPr>
                  <p:spPr>
                    <a:xfrm>
                      <a:off x="3023334" y="4270724"/>
                      <a:ext cx="697693" cy="792832"/>
                    </a:xfrm>
                    <a:custGeom>
                      <a:avLst/>
                      <a:gdLst>
                        <a:gd name="connsiteX0" fmla="*/ 581411 w 697693"/>
                        <a:gd name="connsiteY0" fmla="*/ 105711 h 792832"/>
                        <a:gd name="connsiteX1" fmla="*/ 343561 w 697693"/>
                        <a:gd name="connsiteY1" fmla="*/ 0 h 792832"/>
                        <a:gd name="connsiteX2" fmla="*/ 0 w 697693"/>
                        <a:gd name="connsiteY2" fmla="*/ 158566 h 792832"/>
                        <a:gd name="connsiteX3" fmla="*/ 0 w 697693"/>
                        <a:gd name="connsiteY3" fmla="*/ 607838 h 792832"/>
                        <a:gd name="connsiteX4" fmla="*/ 343561 w 697693"/>
                        <a:gd name="connsiteY4" fmla="*/ 792832 h 792832"/>
                        <a:gd name="connsiteX5" fmla="*/ 697693 w 697693"/>
                        <a:gd name="connsiteY5" fmla="*/ 586696 h 792832"/>
                        <a:gd name="connsiteX6" fmla="*/ 697693 w 697693"/>
                        <a:gd name="connsiteY6" fmla="*/ 322418 h 7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93" h="792832">
                          <a:moveTo>
                            <a:pt x="581411" y="105711"/>
                          </a:moveTo>
                          <a:lnTo>
                            <a:pt x="343561" y="0"/>
                          </a:lnTo>
                          <a:lnTo>
                            <a:pt x="0" y="158566"/>
                          </a:lnTo>
                          <a:lnTo>
                            <a:pt x="0" y="607838"/>
                          </a:lnTo>
                          <a:lnTo>
                            <a:pt x="343561" y="792832"/>
                          </a:lnTo>
                          <a:lnTo>
                            <a:pt x="697693" y="586696"/>
                          </a:lnTo>
                          <a:lnTo>
                            <a:pt x="697693" y="32241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Freeform 40">
                      <a:extLst>
                        <a:ext uri="{FF2B5EF4-FFF2-40B4-BE49-F238E27FC236}">
                          <a16:creationId xmlns:a16="http://schemas.microsoft.com/office/drawing/2014/main" id="{20EFF268-634F-904E-18DB-BFEDEDFD7844}"/>
                        </a:ext>
                      </a:extLst>
                    </p:cNvPr>
                    <p:cNvSpPr/>
                    <p:nvPr/>
                  </p:nvSpPr>
                  <p:spPr>
                    <a:xfrm>
                      <a:off x="2330926" y="4265437"/>
                      <a:ext cx="692407" cy="158717"/>
                    </a:xfrm>
                    <a:custGeom>
                      <a:avLst/>
                      <a:gdLst>
                        <a:gd name="connsiteX0" fmla="*/ 0 w 681836"/>
                        <a:gd name="connsiteY0" fmla="*/ 142710 h 153281"/>
                        <a:gd name="connsiteX1" fmla="*/ 338275 w 681836"/>
                        <a:gd name="connsiteY1" fmla="*/ 0 h 153281"/>
                        <a:gd name="connsiteX2" fmla="*/ 681836 w 681836"/>
                        <a:gd name="connsiteY2" fmla="*/ 153281 h 153281"/>
                      </a:gdLst>
                      <a:ahLst/>
                      <a:cxnLst>
                        <a:cxn ang="0">
                          <a:pos x="connsiteX0" y="connsiteY0"/>
                        </a:cxn>
                        <a:cxn ang="0">
                          <a:pos x="connsiteX1" y="connsiteY1"/>
                        </a:cxn>
                        <a:cxn ang="0">
                          <a:pos x="connsiteX2" y="connsiteY2"/>
                        </a:cxn>
                      </a:cxnLst>
                      <a:rect l="l" t="t" r="r" b="b"/>
                      <a:pathLst>
                        <a:path w="681836" h="153281">
                          <a:moveTo>
                            <a:pt x="0" y="142710"/>
                          </a:moveTo>
                          <a:lnTo>
                            <a:pt x="338275" y="0"/>
                          </a:lnTo>
                          <a:lnTo>
                            <a:pt x="681836" y="15328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2" name="Freeform 41">
                      <a:extLst>
                        <a:ext uri="{FF2B5EF4-FFF2-40B4-BE49-F238E27FC236}">
                          <a16:creationId xmlns:a16="http://schemas.microsoft.com/office/drawing/2014/main" id="{DB83C232-5709-7144-9DF4-94C88F00BFD0}"/>
                        </a:ext>
                      </a:extLst>
                    </p:cNvPr>
                    <p:cNvSpPr/>
                    <p:nvPr/>
                  </p:nvSpPr>
                  <p:spPr>
                    <a:xfrm>
                      <a:off x="2328643" y="4857419"/>
                      <a:ext cx="241428" cy="126853"/>
                    </a:xfrm>
                    <a:custGeom>
                      <a:avLst/>
                      <a:gdLst>
                        <a:gd name="connsiteX0" fmla="*/ 0 w 211422"/>
                        <a:gd name="connsiteY0" fmla="*/ 0 h 100425"/>
                        <a:gd name="connsiteX1" fmla="*/ 211422 w 211422"/>
                        <a:gd name="connsiteY1" fmla="*/ 100425 h 100425"/>
                      </a:gdLst>
                      <a:ahLst/>
                      <a:cxnLst>
                        <a:cxn ang="0">
                          <a:pos x="connsiteX0" y="connsiteY0"/>
                        </a:cxn>
                        <a:cxn ang="0">
                          <a:pos x="connsiteX1" y="connsiteY1"/>
                        </a:cxn>
                      </a:cxnLst>
                      <a:rect l="l" t="t" r="r" b="b"/>
                      <a:pathLst>
                        <a:path w="211422" h="100425">
                          <a:moveTo>
                            <a:pt x="0" y="0"/>
                          </a:moveTo>
                          <a:lnTo>
                            <a:pt x="211422" y="10042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4" name="Freeform 42">
                      <a:extLst>
                        <a:ext uri="{FF2B5EF4-FFF2-40B4-BE49-F238E27FC236}">
                          <a16:creationId xmlns:a16="http://schemas.microsoft.com/office/drawing/2014/main" id="{A4552119-BC32-F474-1B5F-1DF165E54EE0}"/>
                        </a:ext>
                      </a:extLst>
                    </p:cNvPr>
                    <p:cNvSpPr/>
                    <p:nvPr/>
                  </p:nvSpPr>
                  <p:spPr>
                    <a:xfrm>
                      <a:off x="2771778" y="4878562"/>
                      <a:ext cx="251557" cy="105711"/>
                    </a:xfrm>
                    <a:custGeom>
                      <a:avLst/>
                      <a:gdLst>
                        <a:gd name="connsiteX0" fmla="*/ 200850 w 200850"/>
                        <a:gd name="connsiteY0" fmla="*/ 0 h 105711"/>
                        <a:gd name="connsiteX1" fmla="*/ 0 w 200850"/>
                        <a:gd name="connsiteY1" fmla="*/ 105711 h 105711"/>
                      </a:gdLst>
                      <a:ahLst/>
                      <a:cxnLst>
                        <a:cxn ang="0">
                          <a:pos x="connsiteX0" y="connsiteY0"/>
                        </a:cxn>
                        <a:cxn ang="0">
                          <a:pos x="connsiteX1" y="connsiteY1"/>
                        </a:cxn>
                      </a:cxnLst>
                      <a:rect l="l" t="t" r="r" b="b"/>
                      <a:pathLst>
                        <a:path w="200850" h="105711">
                          <a:moveTo>
                            <a:pt x="200850" y="0"/>
                          </a:moveTo>
                          <a:lnTo>
                            <a:pt x="0" y="10571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5" name="Oval 84">
                      <a:extLst>
                        <a:ext uri="{FF2B5EF4-FFF2-40B4-BE49-F238E27FC236}">
                          <a16:creationId xmlns:a16="http://schemas.microsoft.com/office/drawing/2014/main" id="{199CC9AE-1E34-15C9-BB65-DA1D668A5971}"/>
                        </a:ext>
                      </a:extLst>
                    </p:cNvPr>
                    <p:cNvSpPr/>
                    <p:nvPr/>
                  </p:nvSpPr>
                  <p:spPr>
                    <a:xfrm>
                      <a:off x="1887097" y="3714833"/>
                      <a:ext cx="179552" cy="1868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6" name="Oval 85">
                      <a:extLst>
                        <a:ext uri="{FF2B5EF4-FFF2-40B4-BE49-F238E27FC236}">
                          <a16:creationId xmlns:a16="http://schemas.microsoft.com/office/drawing/2014/main" id="{6F1C6A25-3329-5935-4B58-8D89D836DAFE}"/>
                        </a:ext>
                      </a:extLst>
                    </p:cNvPr>
                    <p:cNvSpPr/>
                    <p:nvPr/>
                  </p:nvSpPr>
                  <p:spPr>
                    <a:xfrm>
                      <a:off x="1887097" y="3433720"/>
                      <a:ext cx="179552" cy="1868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7" name="Oval 86">
                      <a:extLst>
                        <a:ext uri="{FF2B5EF4-FFF2-40B4-BE49-F238E27FC236}">
                          <a16:creationId xmlns:a16="http://schemas.microsoft.com/office/drawing/2014/main" id="{8FF7C4BC-D2CB-C0C6-2C39-7A8423206B11}"/>
                        </a:ext>
                      </a:extLst>
                    </p:cNvPr>
                    <p:cNvSpPr/>
                    <p:nvPr/>
                  </p:nvSpPr>
                  <p:spPr>
                    <a:xfrm>
                      <a:off x="3265729" y="3714833"/>
                      <a:ext cx="179552" cy="1868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8" name="TextBox 87">
                      <a:extLst>
                        <a:ext uri="{FF2B5EF4-FFF2-40B4-BE49-F238E27FC236}">
                          <a16:creationId xmlns:a16="http://schemas.microsoft.com/office/drawing/2014/main" id="{F32736C1-151B-B9C2-1F88-AACEB0388A10}"/>
                        </a:ext>
                      </a:extLst>
                    </p:cNvPr>
                    <p:cNvSpPr txBox="1"/>
                    <p:nvPr/>
                  </p:nvSpPr>
                  <p:spPr>
                    <a:xfrm>
                      <a:off x="2570071" y="4922934"/>
                      <a:ext cx="201707" cy="546094"/>
                    </a:xfrm>
                    <a:prstGeom prst="rect">
                      <a:avLst/>
                    </a:prstGeom>
                    <a:ln w="28575">
                      <a:noFill/>
                    </a:ln>
                  </p:spPr>
                  <p:txBody>
                    <a:bodyPr vert="horz" wrap="none" lIns="0" tIns="0" rIns="0" bIns="0" rtlCol="0">
                      <a:noAutofit/>
                    </a:bodyPr>
                    <a:lstStyle/>
                    <a:p>
                      <a:pPr marL="0" marR="0" lvl="0" indent="0" algn="ctr" defTabSz="609585" rtl="0" eaLnBrk="0" fontAlgn="base" latinLnBrk="0" hangingPunct="0">
                        <a:lnSpc>
                          <a:spcPct val="8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53585A"/>
                          </a:solidFill>
                          <a:effectLst/>
                          <a:uLnTx/>
                          <a:uFillTx/>
                          <a:latin typeface="Arial" panose="020B0604020202020204"/>
                          <a:ea typeface="MS PGothic" charset="0"/>
                        </a:rPr>
                        <a:t>N</a:t>
                      </a:r>
                    </a:p>
                    <a:p>
                      <a:pPr marL="0" marR="0" lvl="0" indent="0" algn="ctr" defTabSz="609585" rtl="0" eaLnBrk="0" fontAlgn="base" latinLnBrk="0" hangingPunct="0">
                        <a:lnSpc>
                          <a:spcPct val="8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53585A"/>
                          </a:solidFill>
                          <a:effectLst/>
                          <a:uLnTx/>
                          <a:uFillTx/>
                          <a:latin typeface="Arial" panose="020B0604020202020204"/>
                          <a:ea typeface="MS PGothic" charset="0"/>
                        </a:rPr>
                        <a:t>H</a:t>
                      </a:r>
                    </a:p>
                  </p:txBody>
                </p:sp>
                <p:sp>
                  <p:nvSpPr>
                    <p:cNvPr id="89" name="TextBox 88">
                      <a:extLst>
                        <a:ext uri="{FF2B5EF4-FFF2-40B4-BE49-F238E27FC236}">
                          <a16:creationId xmlns:a16="http://schemas.microsoft.com/office/drawing/2014/main" id="{0C1D5649-0801-FA73-E435-137BD569A154}"/>
                        </a:ext>
                      </a:extLst>
                    </p:cNvPr>
                    <p:cNvSpPr txBox="1"/>
                    <p:nvPr/>
                  </p:nvSpPr>
                  <p:spPr>
                    <a:xfrm>
                      <a:off x="1130154" y="4166815"/>
                      <a:ext cx="807680" cy="546094"/>
                    </a:xfrm>
                    <a:prstGeom prst="rect">
                      <a:avLst/>
                    </a:prstGeom>
                    <a:ln w="28575">
                      <a:noFill/>
                    </a:ln>
                  </p:spPr>
                  <p:txBody>
                    <a:bodyPr vert="horz" wrap="none" lIns="0" tIns="0" rIns="0" bIns="0" rtlCol="0" anchor="ctr">
                      <a:noAutofit/>
                    </a:bodyPr>
                    <a:lstStyle/>
                    <a:p>
                      <a:pPr marL="0" marR="0" lvl="0" indent="0" algn="ctr" defTabSz="609585" rtl="0" eaLnBrk="0" fontAlgn="base" latinLnBrk="0" hangingPunct="0">
                        <a:lnSpc>
                          <a:spcPct val="8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53585A"/>
                          </a:solidFill>
                          <a:effectLst/>
                          <a:uLnTx/>
                          <a:uFillTx/>
                          <a:latin typeface="Arial" panose="020B0604020202020204"/>
                          <a:ea typeface="MS PGothic" charset="0"/>
                        </a:rPr>
                        <a:t>H</a:t>
                      </a:r>
                      <a:r>
                        <a:rPr kumimoji="0" lang="en-GB" sz="800" b="1" i="0" u="none" strike="noStrike" kern="1200" cap="none" spc="0" normalizeH="0" baseline="-42000" noProof="0" dirty="0">
                          <a:ln>
                            <a:noFill/>
                          </a:ln>
                          <a:solidFill>
                            <a:srgbClr val="53585A"/>
                          </a:solidFill>
                          <a:effectLst/>
                          <a:uLnTx/>
                          <a:uFillTx/>
                          <a:latin typeface="Arial" panose="020B0604020202020204"/>
                          <a:ea typeface="MS PGothic" charset="0"/>
                        </a:rPr>
                        <a:t>2</a:t>
                      </a:r>
                      <a:r>
                        <a:rPr kumimoji="0" lang="en-GB" sz="800" b="1" i="0" u="none" strike="noStrike" kern="1200" cap="none" spc="0" normalizeH="0" baseline="0" noProof="0" dirty="0">
                          <a:ln>
                            <a:noFill/>
                          </a:ln>
                          <a:solidFill>
                            <a:srgbClr val="53585A"/>
                          </a:solidFill>
                          <a:effectLst/>
                          <a:uLnTx/>
                          <a:uFillTx/>
                          <a:latin typeface="Arial" panose="020B0604020202020204"/>
                          <a:ea typeface="MS PGothic" charset="0"/>
                        </a:rPr>
                        <a:t>N</a:t>
                      </a:r>
                    </a:p>
                  </p:txBody>
                </p:sp>
                <p:sp>
                  <p:nvSpPr>
                    <p:cNvPr id="90" name="TextBox 89">
                      <a:extLst>
                        <a:ext uri="{FF2B5EF4-FFF2-40B4-BE49-F238E27FC236}">
                          <a16:creationId xmlns:a16="http://schemas.microsoft.com/office/drawing/2014/main" id="{C52EE65D-BB00-8010-EB2C-9293998335F7}"/>
                        </a:ext>
                      </a:extLst>
                    </p:cNvPr>
                    <p:cNvSpPr txBox="1"/>
                    <p:nvPr/>
                  </p:nvSpPr>
                  <p:spPr>
                    <a:xfrm>
                      <a:off x="3329892" y="4209104"/>
                      <a:ext cx="807680" cy="546094"/>
                    </a:xfrm>
                    <a:prstGeom prst="rect">
                      <a:avLst/>
                    </a:prstGeom>
                    <a:ln w="28575">
                      <a:noFill/>
                    </a:ln>
                  </p:spPr>
                  <p:txBody>
                    <a:bodyPr vert="horz" wrap="none" lIns="0" tIns="0" rIns="0" bIns="0" rtlCol="0" anchor="ctr">
                      <a:noAutofit/>
                    </a:bodyPr>
                    <a:lstStyle/>
                    <a:p>
                      <a:pPr marL="0" marR="0" lvl="0" indent="0" algn="ctr" defTabSz="609585" rtl="0" eaLnBrk="0" fontAlgn="base" latinLnBrk="0" hangingPunct="0">
                        <a:lnSpc>
                          <a:spcPct val="8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53585A"/>
                          </a:solidFill>
                          <a:effectLst/>
                          <a:uLnTx/>
                          <a:uFillTx/>
                          <a:latin typeface="Arial" panose="020B0604020202020204"/>
                          <a:ea typeface="MS PGothic" charset="0"/>
                        </a:rPr>
                        <a:t>N</a:t>
                      </a:r>
                    </a:p>
                  </p:txBody>
                </p:sp>
              </p:grpSp>
              <p:sp>
                <p:nvSpPr>
                  <p:cNvPr id="44" name="TextBox 43">
                    <a:extLst>
                      <a:ext uri="{FF2B5EF4-FFF2-40B4-BE49-F238E27FC236}">
                        <a16:creationId xmlns:a16="http://schemas.microsoft.com/office/drawing/2014/main" id="{600D85B6-5432-FC4D-396C-F8EFD7AE0D65}"/>
                      </a:ext>
                    </a:extLst>
                  </p:cNvPr>
                  <p:cNvSpPr txBox="1"/>
                  <p:nvPr/>
                </p:nvSpPr>
                <p:spPr>
                  <a:xfrm>
                    <a:off x="2238276" y="1448434"/>
                    <a:ext cx="854658" cy="577856"/>
                  </a:xfrm>
                  <a:prstGeom prst="rect">
                    <a:avLst/>
                  </a:prstGeom>
                  <a:ln w="28575">
                    <a:noFill/>
                  </a:ln>
                </p:spPr>
                <p:txBody>
                  <a:bodyPr vert="horz" wrap="none" lIns="0" tIns="0" rIns="0" bIns="0" rtlCol="0" anchor="ctr">
                    <a:noAutofit/>
                  </a:bodyPr>
                  <a:lstStyle/>
                  <a:p>
                    <a:pPr marL="0" marR="0" lvl="0" indent="0" algn="ctr" defTabSz="609585" rtl="0" eaLnBrk="0" fontAlgn="base" latinLnBrk="0" hangingPunct="0">
                      <a:lnSpc>
                        <a:spcPct val="80000"/>
                      </a:lnSpc>
                      <a:spcBef>
                        <a:spcPct val="0"/>
                      </a:spcBef>
                      <a:spcAft>
                        <a:spcPct val="0"/>
                      </a:spcAft>
                      <a:buClrTx/>
                      <a:buSzTx/>
                      <a:buFontTx/>
                      <a:buNone/>
                      <a:tabLst/>
                      <a:defRPr/>
                    </a:pPr>
                    <a:r>
                      <a:rPr kumimoji="0" lang="en-GB" sz="800" b="1" i="0" u="none" strike="noStrike" kern="1200" cap="none" spc="0" normalizeH="0" baseline="0" noProof="0" dirty="0">
                        <a:ln>
                          <a:noFill/>
                        </a:ln>
                        <a:solidFill>
                          <a:srgbClr val="53585A"/>
                        </a:solidFill>
                        <a:effectLst/>
                        <a:uLnTx/>
                        <a:uFillTx/>
                        <a:latin typeface="Arial" panose="020B0604020202020204"/>
                        <a:ea typeface="MS PGothic" charset="0"/>
                      </a:rPr>
                      <a:t>N</a:t>
                    </a:r>
                  </a:p>
                </p:txBody>
              </p:sp>
            </p:grpSp>
            <p:sp>
              <p:nvSpPr>
                <p:cNvPr id="31" name="Isosceles Triangle 6">
                  <a:extLst>
                    <a:ext uri="{FF2B5EF4-FFF2-40B4-BE49-F238E27FC236}">
                      <a16:creationId xmlns:a16="http://schemas.microsoft.com/office/drawing/2014/main" id="{EE6856C1-409A-9DCE-D49D-89A7B6B344E5}"/>
                    </a:ext>
                  </a:extLst>
                </p:cNvPr>
                <p:cNvSpPr/>
                <p:nvPr/>
              </p:nvSpPr>
              <p:spPr>
                <a:xfrm flipV="1">
                  <a:off x="10814038" y="4112217"/>
                  <a:ext cx="95414" cy="599012"/>
                </a:xfrm>
                <a:custGeom>
                  <a:avLst/>
                  <a:gdLst>
                    <a:gd name="connsiteX0" fmla="*/ 0 w 256470"/>
                    <a:gd name="connsiteY0" fmla="*/ 803398 h 803398"/>
                    <a:gd name="connsiteX1" fmla="*/ 128235 w 256470"/>
                    <a:gd name="connsiteY1" fmla="*/ 0 h 803398"/>
                    <a:gd name="connsiteX2" fmla="*/ 256470 w 256470"/>
                    <a:gd name="connsiteY2" fmla="*/ 803398 h 803398"/>
                    <a:gd name="connsiteX3" fmla="*/ 0 w 256470"/>
                    <a:gd name="connsiteY3" fmla="*/ 803398 h 803398"/>
                    <a:gd name="connsiteX0" fmla="*/ 0 w 256470"/>
                    <a:gd name="connsiteY0" fmla="*/ 803398 h 803398"/>
                    <a:gd name="connsiteX1" fmla="*/ 128235 w 256470"/>
                    <a:gd name="connsiteY1" fmla="*/ 0 h 803398"/>
                    <a:gd name="connsiteX2" fmla="*/ 256470 w 256470"/>
                    <a:gd name="connsiteY2" fmla="*/ 803398 h 803398"/>
                    <a:gd name="connsiteX3" fmla="*/ 129545 w 256470"/>
                    <a:gd name="connsiteY3" fmla="*/ 803175 h 803398"/>
                    <a:gd name="connsiteX4" fmla="*/ 0 w 256470"/>
                    <a:gd name="connsiteY4" fmla="*/ 803398 h 803398"/>
                    <a:gd name="connsiteX0" fmla="*/ 0 w 256470"/>
                    <a:gd name="connsiteY0" fmla="*/ 803398 h 803398"/>
                    <a:gd name="connsiteX1" fmla="*/ 128235 w 256470"/>
                    <a:gd name="connsiteY1" fmla="*/ 0 h 803398"/>
                    <a:gd name="connsiteX2" fmla="*/ 256470 w 256470"/>
                    <a:gd name="connsiteY2" fmla="*/ 803398 h 803398"/>
                    <a:gd name="connsiteX3" fmla="*/ 129545 w 256470"/>
                    <a:gd name="connsiteY3" fmla="*/ 736500 h 803398"/>
                    <a:gd name="connsiteX4" fmla="*/ 0 w 256470"/>
                    <a:gd name="connsiteY4" fmla="*/ 803398 h 803398"/>
                    <a:gd name="connsiteX0" fmla="*/ 0 w 256470"/>
                    <a:gd name="connsiteY0" fmla="*/ 803398 h 803398"/>
                    <a:gd name="connsiteX1" fmla="*/ 128235 w 256470"/>
                    <a:gd name="connsiteY1" fmla="*/ 0 h 803398"/>
                    <a:gd name="connsiteX2" fmla="*/ 256470 w 256470"/>
                    <a:gd name="connsiteY2" fmla="*/ 803398 h 803398"/>
                    <a:gd name="connsiteX3" fmla="*/ 122401 w 256470"/>
                    <a:gd name="connsiteY3" fmla="*/ 762694 h 803398"/>
                    <a:gd name="connsiteX4" fmla="*/ 0 w 256470"/>
                    <a:gd name="connsiteY4" fmla="*/ 803398 h 803398"/>
                    <a:gd name="connsiteX0" fmla="*/ 0 w 225514"/>
                    <a:gd name="connsiteY0" fmla="*/ 812923 h 812923"/>
                    <a:gd name="connsiteX1" fmla="*/ 97279 w 225514"/>
                    <a:gd name="connsiteY1" fmla="*/ 0 h 812923"/>
                    <a:gd name="connsiteX2" fmla="*/ 225514 w 225514"/>
                    <a:gd name="connsiteY2" fmla="*/ 803398 h 812923"/>
                    <a:gd name="connsiteX3" fmla="*/ 91445 w 225514"/>
                    <a:gd name="connsiteY3" fmla="*/ 762694 h 812923"/>
                    <a:gd name="connsiteX4" fmla="*/ 0 w 225514"/>
                    <a:gd name="connsiteY4" fmla="*/ 812923 h 812923"/>
                    <a:gd name="connsiteX0" fmla="*/ 0 w 199320"/>
                    <a:gd name="connsiteY0" fmla="*/ 812923 h 815304"/>
                    <a:gd name="connsiteX1" fmla="*/ 97279 w 199320"/>
                    <a:gd name="connsiteY1" fmla="*/ 0 h 815304"/>
                    <a:gd name="connsiteX2" fmla="*/ 199320 w 199320"/>
                    <a:gd name="connsiteY2" fmla="*/ 815304 h 815304"/>
                    <a:gd name="connsiteX3" fmla="*/ 91445 w 199320"/>
                    <a:gd name="connsiteY3" fmla="*/ 762694 h 815304"/>
                    <a:gd name="connsiteX4" fmla="*/ 0 w 199320"/>
                    <a:gd name="connsiteY4" fmla="*/ 812923 h 8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20" h="815304">
                      <a:moveTo>
                        <a:pt x="0" y="812923"/>
                      </a:moveTo>
                      <a:lnTo>
                        <a:pt x="97279" y="0"/>
                      </a:lnTo>
                      <a:lnTo>
                        <a:pt x="199320" y="815304"/>
                      </a:lnTo>
                      <a:lnTo>
                        <a:pt x="91445" y="762694"/>
                      </a:lnTo>
                      <a:lnTo>
                        <a:pt x="0" y="81292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sp>
        <p:nvSpPr>
          <p:cNvPr id="3" name="Footer Placeholder 2">
            <a:extLst>
              <a:ext uri="{FF2B5EF4-FFF2-40B4-BE49-F238E27FC236}">
                <a16:creationId xmlns:a16="http://schemas.microsoft.com/office/drawing/2014/main" id="{994DC914-9FCE-4491-A366-C327BC2B1954}"/>
              </a:ext>
            </a:extLst>
          </p:cNvPr>
          <p:cNvSpPr>
            <a:spLocks noGrp="1"/>
          </p:cNvSpPr>
          <p:nvPr>
            <p:ph type="ftr" sz="quarter" idx="14"/>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MR, mineralocorticoid receptor; </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rPr>
              <a:t>RASi, renin–angiotensin system inhibitor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1. Kim DL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et al. Endocrinol Metab (Seoul</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 2023;38:43–55; 2. Bärfacker L,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et al. ChemMedChem</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 2012;7:1385–1403; 3. Fagart J,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rPr>
              <a:t>et al. J Biol Chem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t>2010;285:29932–29940; </a:t>
            </a:r>
            <a:b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rPr>
              <a:t>4. Pitt B, </a:t>
            </a:r>
            <a:r>
              <a:rPr kumimoji="0" lang="da-DK" sz="900" b="0" i="1" u="none" strike="noStrike" kern="1200" cap="none" spc="0" normalizeH="0" baseline="0" noProof="0" dirty="0">
                <a:ln>
                  <a:noFill/>
                </a:ln>
                <a:solidFill>
                  <a:srgbClr val="53585A"/>
                </a:solidFill>
                <a:effectLst/>
                <a:uLnTx/>
                <a:uFillTx/>
                <a:latin typeface="Arial" panose="020B0604020202020204"/>
                <a:ea typeface="MS PGothic" charset="0"/>
              </a:rPr>
              <a:t>et al. N Engl J Med </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rPr>
              <a:t>2021;385:2252–2263; 5. Bakris GL, </a:t>
            </a:r>
            <a:r>
              <a:rPr kumimoji="0" lang="da-DK" sz="900" b="0" i="1" u="none" strike="noStrike" kern="1200" cap="none" spc="0" normalizeH="0" baseline="0" noProof="0" dirty="0">
                <a:ln>
                  <a:noFill/>
                </a:ln>
                <a:solidFill>
                  <a:srgbClr val="53585A"/>
                </a:solidFill>
                <a:effectLst/>
                <a:uLnTx/>
                <a:uFillTx/>
                <a:latin typeface="Arial" panose="020B0604020202020204"/>
                <a:ea typeface="MS PGothic" charset="0"/>
              </a:rPr>
              <a:t>et al. N Engl J Med </a:t>
            </a:r>
            <a:r>
              <a:rPr kumimoji="0" lang="da-DK" sz="900" b="0" i="0" u="none" strike="noStrike" kern="1200" cap="none" spc="0" normalizeH="0" baseline="0" noProof="0" dirty="0">
                <a:ln>
                  <a:noFill/>
                </a:ln>
                <a:solidFill>
                  <a:srgbClr val="53585A"/>
                </a:solidFill>
                <a:effectLst/>
                <a:uLnTx/>
                <a:uFillTx/>
                <a:latin typeface="Arial" panose="020B0604020202020204"/>
                <a:ea typeface="MS PGothic" charset="0"/>
              </a:rPr>
              <a:t>2020;383:2219–2229 </a:t>
            </a:r>
            <a:endParaRPr kumimoji="0" lang="en-GB" sz="900" b="0" i="0" u="none" strike="sngStrike" kern="1200" cap="none" spc="0" normalizeH="0" baseline="0" noProof="0" dirty="0">
              <a:ln>
                <a:noFill/>
              </a:ln>
              <a:solidFill>
                <a:srgbClr val="53585A"/>
              </a:solidFill>
              <a:effectLst/>
              <a:uLnTx/>
              <a:uFillTx/>
              <a:latin typeface="Arial" panose="020B0604020202020204"/>
              <a:ea typeface="MS PGothic" charset="0"/>
            </a:endParaRPr>
          </a:p>
        </p:txBody>
      </p:sp>
      <p:sp>
        <p:nvSpPr>
          <p:cNvPr id="100" name="Slide Number Placeholder 2">
            <a:extLst>
              <a:ext uri="{FF2B5EF4-FFF2-40B4-BE49-F238E27FC236}">
                <a16:creationId xmlns:a16="http://schemas.microsoft.com/office/drawing/2014/main" id="{EE407424-10AB-40D9-B83F-5200270AAFEB}"/>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
        <p:nvSpPr>
          <p:cNvPr id="2" name="Title 1">
            <a:extLst>
              <a:ext uri="{FF2B5EF4-FFF2-40B4-BE49-F238E27FC236}">
                <a16:creationId xmlns:a16="http://schemas.microsoft.com/office/drawing/2014/main" id="{2156D39E-3DC3-49C0-9C19-AF33694A2F2F}"/>
              </a:ext>
            </a:extLst>
          </p:cNvPr>
          <p:cNvSpPr>
            <a:spLocks noGrp="1"/>
          </p:cNvSpPr>
          <p:nvPr>
            <p:ph type="title"/>
          </p:nvPr>
        </p:nvSpPr>
        <p:spPr/>
        <p:txBody>
          <a:bodyPr>
            <a:normAutofit/>
          </a:bodyPr>
          <a:lstStyle/>
          <a:p>
            <a:r>
              <a:rPr lang="en-GB" dirty="0"/>
              <a:t>Finerenone is a first-in-class nonsteroidal MRA with clinically proven kidney and CV benefits</a:t>
            </a:r>
            <a:r>
              <a:rPr lang="en-GB" baseline="30000" dirty="0"/>
              <a:t>1–5</a:t>
            </a:r>
          </a:p>
        </p:txBody>
      </p:sp>
      <p:grpSp>
        <p:nvGrpSpPr>
          <p:cNvPr id="107" name="Group 106">
            <a:extLst>
              <a:ext uri="{FF2B5EF4-FFF2-40B4-BE49-F238E27FC236}">
                <a16:creationId xmlns:a16="http://schemas.microsoft.com/office/drawing/2014/main" id="{1668FDF4-1DAC-D93D-CBEF-C7F9BC1357AE}"/>
              </a:ext>
            </a:extLst>
          </p:cNvPr>
          <p:cNvGrpSpPr/>
          <p:nvPr/>
        </p:nvGrpSpPr>
        <p:grpSpPr>
          <a:xfrm>
            <a:off x="194568" y="4694596"/>
            <a:ext cx="3998197" cy="754498"/>
            <a:chOff x="1453593" y="4411560"/>
            <a:chExt cx="3998197" cy="754498"/>
          </a:xfrm>
        </p:grpSpPr>
        <p:grpSp>
          <p:nvGrpSpPr>
            <p:cNvPr id="32" name="Group 31">
              <a:extLst>
                <a:ext uri="{FF2B5EF4-FFF2-40B4-BE49-F238E27FC236}">
                  <a16:creationId xmlns:a16="http://schemas.microsoft.com/office/drawing/2014/main" id="{017AE896-7321-5DB0-442C-FCCC2BFD872D}"/>
                </a:ext>
              </a:extLst>
            </p:cNvPr>
            <p:cNvGrpSpPr/>
            <p:nvPr/>
          </p:nvGrpSpPr>
          <p:grpSpPr>
            <a:xfrm>
              <a:off x="1453593" y="4411560"/>
              <a:ext cx="3998197" cy="754498"/>
              <a:chOff x="-182089" y="4125165"/>
              <a:chExt cx="5836447" cy="894190"/>
            </a:xfrm>
          </p:grpSpPr>
          <p:sp>
            <p:nvSpPr>
              <p:cNvPr id="33" name="Rectangle: Rounded Corners 32">
                <a:extLst>
                  <a:ext uri="{FF2B5EF4-FFF2-40B4-BE49-F238E27FC236}">
                    <a16:creationId xmlns:a16="http://schemas.microsoft.com/office/drawing/2014/main" id="{54BD0832-097A-22C0-F72F-2BFC2DC0C2E1}"/>
                  </a:ext>
                </a:extLst>
              </p:cNvPr>
              <p:cNvSpPr/>
              <p:nvPr/>
            </p:nvSpPr>
            <p:spPr>
              <a:xfrm>
                <a:off x="24515" y="4181087"/>
                <a:ext cx="5629843" cy="816049"/>
              </a:xfrm>
              <a:prstGeom prst="roundRect">
                <a:avLst>
                  <a:gd name="adj" fmla="val 50000"/>
                </a:avLst>
              </a:prstGeom>
              <a:solidFill>
                <a:schemeClr val="accent4">
                  <a:lumMod val="20000"/>
                  <a:lumOff val="8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03AC8C8E-B893-72BD-1FD7-33E4868B2FD4}"/>
                  </a:ext>
                </a:extLst>
              </p:cNvPr>
              <p:cNvSpPr/>
              <p:nvPr/>
            </p:nvSpPr>
            <p:spPr>
              <a:xfrm>
                <a:off x="-182089" y="4125165"/>
                <a:ext cx="1193855" cy="894190"/>
              </a:xfrm>
              <a:prstGeom prst="ellipse">
                <a:avLst/>
              </a:prstGeom>
              <a:solidFill>
                <a:schemeClr val="bg1">
                  <a:lumMod val="95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DB0B9813-872D-C888-E33D-BA738F505CC0}"/>
                  </a:ext>
                </a:extLst>
              </p:cNvPr>
              <p:cNvSpPr/>
              <p:nvPr/>
            </p:nvSpPr>
            <p:spPr>
              <a:xfrm>
                <a:off x="524165" y="4286780"/>
                <a:ext cx="5130193" cy="604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0" cap="none" spc="0" normalizeH="0" baseline="0" noProof="0" dirty="0">
                    <a:ln>
                      <a:noFill/>
                    </a:ln>
                    <a:solidFill>
                      <a:srgbClr val="53585A"/>
                    </a:solidFill>
                    <a:effectLst/>
                    <a:uLnTx/>
                    <a:uFillTx/>
                    <a:latin typeface="Arial" panose="020B0604020202020204"/>
                    <a:ea typeface="+mn-ea"/>
                    <a:cs typeface="+mn-cs"/>
                  </a:rPr>
                  <a:t>Finerenone </a:t>
                </a:r>
                <a:r>
                  <a:rPr kumimoji="0" lang="en-GB" sz="2500" b="1" i="0" u="none" strike="noStrike" kern="0" cap="none" spc="0" normalizeH="0" baseline="0" noProof="0" dirty="0">
                    <a:ln>
                      <a:noFill/>
                    </a:ln>
                    <a:solidFill>
                      <a:srgbClr val="8F3685"/>
                    </a:solidFill>
                    <a:effectLst/>
                    <a:uLnTx/>
                    <a:uFillTx/>
                    <a:latin typeface="Arial" panose="020B0604020202020204"/>
                    <a:ea typeface="+mn-ea"/>
                    <a:cs typeface="+mn-cs"/>
                  </a:rPr>
                  <a:t>tested</a:t>
                </a:r>
              </a:p>
            </p:txBody>
          </p:sp>
        </p:grpSp>
        <p:pic>
          <p:nvPicPr>
            <p:cNvPr id="37" name="Graphic 36">
              <a:extLst>
                <a:ext uri="{FF2B5EF4-FFF2-40B4-BE49-F238E27FC236}">
                  <a16:creationId xmlns:a16="http://schemas.microsoft.com/office/drawing/2014/main" id="{6E36F889-5044-18B8-B101-74E79F76C4A9}"/>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2205" r="12205" b="20602"/>
            <a:stretch/>
          </p:blipFill>
          <p:spPr>
            <a:xfrm>
              <a:off x="1651068" y="4529179"/>
              <a:ext cx="485734" cy="510201"/>
            </a:xfrm>
            <a:prstGeom prst="rect">
              <a:avLst/>
            </a:prstGeom>
          </p:spPr>
        </p:pic>
      </p:grpSp>
      <p:sp>
        <p:nvSpPr>
          <p:cNvPr id="38" name="Arrow: Right 59">
            <a:extLst>
              <a:ext uri="{FF2B5EF4-FFF2-40B4-BE49-F238E27FC236}">
                <a16:creationId xmlns:a16="http://schemas.microsoft.com/office/drawing/2014/main" id="{A235348B-9086-3DA6-7F55-5F4E210B6D42}"/>
              </a:ext>
            </a:extLst>
          </p:cNvPr>
          <p:cNvSpPr/>
          <p:nvPr/>
        </p:nvSpPr>
        <p:spPr>
          <a:xfrm rot="5400000">
            <a:off x="1452715" y="976521"/>
            <a:ext cx="625378" cy="2520000"/>
          </a:xfrm>
          <a:prstGeom prst="rightArrow">
            <a:avLst>
              <a:gd name="adj1" fmla="val 99210"/>
              <a:gd name="adj2" fmla="val 52199"/>
            </a:avLst>
          </a:prstGeom>
          <a:solidFill>
            <a:schemeClr val="accent2">
              <a:lumMod val="20000"/>
              <a:lumOff val="8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A5FFE5A6-70A1-70A1-67B9-1EF489AC9751}"/>
              </a:ext>
            </a:extLst>
          </p:cNvPr>
          <p:cNvGrpSpPr/>
          <p:nvPr/>
        </p:nvGrpSpPr>
        <p:grpSpPr>
          <a:xfrm>
            <a:off x="194568" y="1595764"/>
            <a:ext cx="6516246" cy="749357"/>
            <a:chOff x="882635" y="4142016"/>
            <a:chExt cx="4804565" cy="888098"/>
          </a:xfrm>
          <a:solidFill>
            <a:schemeClr val="accent2">
              <a:lumMod val="20000"/>
              <a:lumOff val="80000"/>
            </a:schemeClr>
          </a:solidFill>
        </p:grpSpPr>
        <p:sp>
          <p:nvSpPr>
            <p:cNvPr id="40" name="Rectangle: Rounded Corners 39">
              <a:extLst>
                <a:ext uri="{FF2B5EF4-FFF2-40B4-BE49-F238E27FC236}">
                  <a16:creationId xmlns:a16="http://schemas.microsoft.com/office/drawing/2014/main" id="{76188737-65F8-9C48-CF90-F4943DCE3005}"/>
                </a:ext>
              </a:extLst>
            </p:cNvPr>
            <p:cNvSpPr/>
            <p:nvPr/>
          </p:nvSpPr>
          <p:spPr>
            <a:xfrm>
              <a:off x="901543" y="4181087"/>
              <a:ext cx="4752814" cy="816049"/>
            </a:xfrm>
            <a:prstGeom prst="roundRect">
              <a:avLst>
                <a:gd name="adj" fmla="val 50000"/>
              </a:avLst>
            </a:prstGeom>
            <a:grp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73E44698-1ECB-B38D-AF3E-3A613384B280}"/>
                </a:ext>
              </a:extLst>
            </p:cNvPr>
            <p:cNvSpPr/>
            <p:nvPr/>
          </p:nvSpPr>
          <p:spPr>
            <a:xfrm>
              <a:off x="882635" y="4142016"/>
              <a:ext cx="603009" cy="888098"/>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100FA4AF-5CA3-5750-A8C7-A151649356EF}"/>
                </a:ext>
              </a:extLst>
            </p:cNvPr>
            <p:cNvSpPr/>
            <p:nvPr/>
          </p:nvSpPr>
          <p:spPr>
            <a:xfrm>
              <a:off x="1199182" y="4243167"/>
              <a:ext cx="4488018" cy="604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66B512"/>
                  </a:solidFill>
                  <a:effectLst/>
                  <a:uLnTx/>
                  <a:uFillTx/>
                  <a:latin typeface="Arial" panose="020B0604020202020204"/>
                  <a:ea typeface="+mn-ea"/>
                  <a:cs typeface="+mn-cs"/>
                </a:rPr>
                <a:t>Almost 1 million</a:t>
              </a:r>
              <a:r>
                <a:rPr kumimoji="0" lang="en-GB" sz="2600" b="1" i="0" u="none" strike="noStrike" kern="0" cap="none" spc="0" normalizeH="0" baseline="0" noProof="0" dirty="0">
                  <a:ln>
                    <a:noFill/>
                  </a:ln>
                  <a:solidFill>
                    <a:srgbClr val="66B512"/>
                  </a:solidFill>
                  <a:effectLst/>
                  <a:uLnTx/>
                  <a:uFillTx/>
                  <a:latin typeface="Arial" panose="020B0604020202020204"/>
                  <a:ea typeface="+mn-ea"/>
                  <a:cs typeface="+mn-cs"/>
                </a:rPr>
                <a:t> </a:t>
              </a:r>
              <a:r>
                <a:rPr kumimoji="0" lang="en-GB" sz="2100" b="0" i="0" u="none" strike="noStrike" kern="0" cap="none" spc="0" normalizeH="0" baseline="0" noProof="0" dirty="0">
                  <a:ln>
                    <a:noFill/>
                  </a:ln>
                  <a:solidFill>
                    <a:srgbClr val="53585A"/>
                  </a:solidFill>
                  <a:effectLst/>
                  <a:uLnTx/>
                  <a:uFillTx/>
                  <a:latin typeface="Arial" panose="020B0604020202020204"/>
                  <a:ea typeface="+mn-ea"/>
                  <a:cs typeface="+mn-cs"/>
                </a:rPr>
                <a:t>molecules screened </a:t>
              </a:r>
              <a:endParaRPr kumimoji="0" lang="en-GB" sz="2100" b="0" i="0" u="none" strike="noStrike" kern="0" cap="none" spc="0" normalizeH="0" baseline="0" noProof="0" dirty="0">
                <a:ln>
                  <a:noFill/>
                </a:ln>
                <a:solidFill>
                  <a:srgbClr val="53585A"/>
                </a:solidFill>
                <a:effectLst/>
                <a:uLnTx/>
                <a:uFillTx/>
                <a:latin typeface="Arial" panose="020B0604020202020204"/>
                <a:ea typeface="+mn-ea"/>
                <a:cs typeface="Arial"/>
              </a:endParaRPr>
            </a:p>
          </p:txBody>
        </p:sp>
      </p:grpSp>
      <p:sp>
        <p:nvSpPr>
          <p:cNvPr id="45" name="Arrow: Right 59">
            <a:extLst>
              <a:ext uri="{FF2B5EF4-FFF2-40B4-BE49-F238E27FC236}">
                <a16:creationId xmlns:a16="http://schemas.microsoft.com/office/drawing/2014/main" id="{DB10EF91-5B99-F231-6521-7A4BD32F18B1}"/>
              </a:ext>
            </a:extLst>
          </p:cNvPr>
          <p:cNvSpPr/>
          <p:nvPr/>
        </p:nvSpPr>
        <p:spPr>
          <a:xfrm rot="5400000">
            <a:off x="1452715" y="2943568"/>
            <a:ext cx="625378" cy="2520000"/>
          </a:xfrm>
          <a:prstGeom prst="rightArrow">
            <a:avLst>
              <a:gd name="adj1" fmla="val 99210"/>
              <a:gd name="adj2" fmla="val 52199"/>
            </a:avLst>
          </a:prstGeom>
          <a:solidFill>
            <a:schemeClr val="accent3">
              <a:lumMod val="10000"/>
              <a:lumOff val="9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6" name="Arrow: Right 59">
            <a:extLst>
              <a:ext uri="{FF2B5EF4-FFF2-40B4-BE49-F238E27FC236}">
                <a16:creationId xmlns:a16="http://schemas.microsoft.com/office/drawing/2014/main" id="{A2D40387-BE8B-6B82-CB81-5821F17D392E}"/>
              </a:ext>
            </a:extLst>
          </p:cNvPr>
          <p:cNvSpPr/>
          <p:nvPr/>
        </p:nvSpPr>
        <p:spPr>
          <a:xfrm rot="5400000">
            <a:off x="1452715" y="1947092"/>
            <a:ext cx="625378" cy="2520000"/>
          </a:xfrm>
          <a:prstGeom prst="rightArrow">
            <a:avLst>
              <a:gd name="adj1" fmla="val 99210"/>
              <a:gd name="adj2" fmla="val 52199"/>
            </a:avLst>
          </a:prstGeom>
          <a:solidFill>
            <a:schemeClr val="accent5">
              <a:lumMod val="20000"/>
              <a:lumOff val="8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7" name="Picture 46" descr="A close up of a logo&#10;&#10;Description automatically generated">
            <a:extLst>
              <a:ext uri="{FF2B5EF4-FFF2-40B4-BE49-F238E27FC236}">
                <a16:creationId xmlns:a16="http://schemas.microsoft.com/office/drawing/2014/main" id="{64919A68-BDE9-F44B-0F0C-F448514453C4}"/>
              </a:ext>
            </a:extLst>
          </p:cNvPr>
          <p:cNvPicPr>
            <a:picLocks noChangeAspect="1"/>
          </p:cNvPicPr>
          <p:nvPr/>
        </p:nvPicPr>
        <p:blipFill>
          <a:blip r:embed="rId9">
            <a:duotone>
              <a:schemeClr val="accent2">
                <a:shade val="45000"/>
                <a:satMod val="135000"/>
              </a:schemeClr>
              <a:prstClr val="white"/>
            </a:duotone>
          </a:blip>
          <a:stretch>
            <a:fillRect/>
          </a:stretch>
        </p:blipFill>
        <p:spPr>
          <a:xfrm>
            <a:off x="382395" y="1720781"/>
            <a:ext cx="478022" cy="483251"/>
          </a:xfrm>
          <a:prstGeom prst="rect">
            <a:avLst/>
          </a:prstGeom>
        </p:spPr>
      </p:pic>
      <p:grpSp>
        <p:nvGrpSpPr>
          <p:cNvPr id="73" name="Group 72">
            <a:extLst>
              <a:ext uri="{FF2B5EF4-FFF2-40B4-BE49-F238E27FC236}">
                <a16:creationId xmlns:a16="http://schemas.microsoft.com/office/drawing/2014/main" id="{5733E743-43E3-8811-27DE-5E19A6A0FD04}"/>
              </a:ext>
            </a:extLst>
          </p:cNvPr>
          <p:cNvGrpSpPr/>
          <p:nvPr/>
        </p:nvGrpSpPr>
        <p:grpSpPr>
          <a:xfrm>
            <a:off x="194568" y="3556622"/>
            <a:ext cx="4780040" cy="754498"/>
            <a:chOff x="381863" y="4142016"/>
            <a:chExt cx="5272494" cy="894190"/>
          </a:xfrm>
        </p:grpSpPr>
        <p:sp>
          <p:nvSpPr>
            <p:cNvPr id="74" name="Rectangle: Rounded Corners 73">
              <a:extLst>
                <a:ext uri="{FF2B5EF4-FFF2-40B4-BE49-F238E27FC236}">
                  <a16:creationId xmlns:a16="http://schemas.microsoft.com/office/drawing/2014/main" id="{BD3AD17A-6005-9D4D-C467-E68C59E28D5C}"/>
                </a:ext>
              </a:extLst>
            </p:cNvPr>
            <p:cNvSpPr/>
            <p:nvPr/>
          </p:nvSpPr>
          <p:spPr>
            <a:xfrm>
              <a:off x="397099" y="4181087"/>
              <a:ext cx="5257258" cy="816049"/>
            </a:xfrm>
            <a:prstGeom prst="roundRect">
              <a:avLst>
                <a:gd name="adj" fmla="val 50000"/>
              </a:avLst>
            </a:prstGeom>
            <a:solidFill>
              <a:schemeClr val="accent1">
                <a:lumMod val="20000"/>
                <a:lumOff val="80000"/>
              </a:schemeClr>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Oval 74">
              <a:extLst>
                <a:ext uri="{FF2B5EF4-FFF2-40B4-BE49-F238E27FC236}">
                  <a16:creationId xmlns:a16="http://schemas.microsoft.com/office/drawing/2014/main" id="{93910790-FC44-461A-D8CD-EBB9DDA53B98}"/>
                </a:ext>
              </a:extLst>
            </p:cNvPr>
            <p:cNvSpPr/>
            <p:nvPr/>
          </p:nvSpPr>
          <p:spPr>
            <a:xfrm>
              <a:off x="381863" y="4142016"/>
              <a:ext cx="902094" cy="894190"/>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B500BE4F-1806-6E7A-1155-5A0BAE45EEC1}"/>
                </a:ext>
              </a:extLst>
            </p:cNvPr>
            <p:cNvSpPr/>
            <p:nvPr/>
          </p:nvSpPr>
          <p:spPr>
            <a:xfrm>
              <a:off x="906416" y="4259166"/>
              <a:ext cx="4718104" cy="604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srgbClr val="0091DF"/>
                  </a:solidFill>
                  <a:effectLst/>
                  <a:uLnTx/>
                  <a:uFillTx/>
                  <a:latin typeface="Arial" panose="020B0604020202020204"/>
                  <a:ea typeface="+mn-ea"/>
                  <a:cs typeface="+mn-cs"/>
                </a:rPr>
                <a:t>Finerenone</a:t>
              </a:r>
              <a:r>
                <a:rPr kumimoji="0" lang="en-GB" sz="2500" b="1" i="0" u="none" strike="noStrike" kern="0" cap="none" spc="0" normalizeH="0" baseline="0" noProof="0" dirty="0">
                  <a:ln>
                    <a:noFill/>
                  </a:ln>
                  <a:solidFill>
                    <a:srgbClr val="8F3685"/>
                  </a:solidFill>
                  <a:effectLst/>
                  <a:uLnTx/>
                  <a:uFillTx/>
                  <a:latin typeface="Arial" panose="020B0604020202020204"/>
                  <a:ea typeface="+mn-ea"/>
                  <a:cs typeface="+mn-cs"/>
                </a:rPr>
                <a:t> </a:t>
              </a:r>
              <a:r>
                <a:rPr kumimoji="0" lang="en-GB" sz="2100" b="0" i="0" u="none" strike="noStrike" kern="0" cap="none" spc="0" normalizeH="0" baseline="0" noProof="0" dirty="0">
                  <a:ln>
                    <a:noFill/>
                  </a:ln>
                  <a:solidFill>
                    <a:srgbClr val="53585A"/>
                  </a:solidFill>
                  <a:effectLst/>
                  <a:uLnTx/>
                  <a:uFillTx/>
                  <a:latin typeface="Arial" panose="020B0604020202020204"/>
                  <a:ea typeface="+mn-ea"/>
                  <a:cs typeface="+mn-cs"/>
                </a:rPr>
                <a:t>identified</a:t>
              </a:r>
            </a:p>
          </p:txBody>
        </p:sp>
      </p:grpSp>
      <p:pic>
        <p:nvPicPr>
          <p:cNvPr id="77" name="Picture 76">
            <a:extLst>
              <a:ext uri="{FF2B5EF4-FFF2-40B4-BE49-F238E27FC236}">
                <a16:creationId xmlns:a16="http://schemas.microsoft.com/office/drawing/2014/main" id="{103DB3BA-E84F-9CB2-A85B-8031F021F2A8}"/>
              </a:ext>
            </a:extLst>
          </p:cNvPr>
          <p:cNvPicPr>
            <a:picLocks noChangeAspect="1"/>
          </p:cNvPicPr>
          <p:nvPr/>
        </p:nvPicPr>
        <p:blipFill>
          <a:blip r:embed="rId10"/>
          <a:stretch>
            <a:fillRect/>
          </a:stretch>
        </p:blipFill>
        <p:spPr>
          <a:xfrm rot="21175936">
            <a:off x="208986" y="3503732"/>
            <a:ext cx="743367" cy="847405"/>
          </a:xfrm>
          <a:prstGeom prst="rect">
            <a:avLst/>
          </a:prstGeom>
        </p:spPr>
      </p:pic>
      <p:grpSp>
        <p:nvGrpSpPr>
          <p:cNvPr id="106" name="Group 105">
            <a:extLst>
              <a:ext uri="{FF2B5EF4-FFF2-40B4-BE49-F238E27FC236}">
                <a16:creationId xmlns:a16="http://schemas.microsoft.com/office/drawing/2014/main" id="{70D5AFA5-5AB3-A9D1-6DE4-09871727769D}"/>
              </a:ext>
            </a:extLst>
          </p:cNvPr>
          <p:cNvGrpSpPr/>
          <p:nvPr/>
        </p:nvGrpSpPr>
        <p:grpSpPr>
          <a:xfrm>
            <a:off x="194568" y="2576193"/>
            <a:ext cx="5710902" cy="749357"/>
            <a:chOff x="597240" y="2445561"/>
            <a:chExt cx="5710902" cy="749357"/>
          </a:xfrm>
        </p:grpSpPr>
        <p:grpSp>
          <p:nvGrpSpPr>
            <p:cNvPr id="48" name="Group 47">
              <a:extLst>
                <a:ext uri="{FF2B5EF4-FFF2-40B4-BE49-F238E27FC236}">
                  <a16:creationId xmlns:a16="http://schemas.microsoft.com/office/drawing/2014/main" id="{F18A62DF-6B38-899F-3DBC-8E3B4C72C60A}"/>
                </a:ext>
              </a:extLst>
            </p:cNvPr>
            <p:cNvGrpSpPr/>
            <p:nvPr/>
          </p:nvGrpSpPr>
          <p:grpSpPr>
            <a:xfrm>
              <a:off x="597240" y="2445561"/>
              <a:ext cx="5710902" cy="749357"/>
              <a:chOff x="693582" y="4142016"/>
              <a:chExt cx="5009244" cy="888098"/>
            </a:xfrm>
            <a:solidFill>
              <a:schemeClr val="accent6">
                <a:lumMod val="20000"/>
                <a:lumOff val="80000"/>
              </a:schemeClr>
            </a:solidFill>
          </p:grpSpPr>
          <p:sp>
            <p:nvSpPr>
              <p:cNvPr id="49" name="Rectangle: Rounded Corners 48">
                <a:extLst>
                  <a:ext uri="{FF2B5EF4-FFF2-40B4-BE49-F238E27FC236}">
                    <a16:creationId xmlns:a16="http://schemas.microsoft.com/office/drawing/2014/main" id="{EE9BC05B-80CA-900C-3CCF-7B5F5200E60C}"/>
                  </a:ext>
                </a:extLst>
              </p:cNvPr>
              <p:cNvSpPr/>
              <p:nvPr/>
            </p:nvSpPr>
            <p:spPr>
              <a:xfrm>
                <a:off x="717250" y="4181087"/>
                <a:ext cx="4937107" cy="816049"/>
              </a:xfrm>
              <a:prstGeom prst="roundRect">
                <a:avLst>
                  <a:gd name="adj" fmla="val 50000"/>
                </a:avLst>
              </a:prstGeom>
              <a:solidFill>
                <a:schemeClr val="accent5">
                  <a:lumMod val="20000"/>
                  <a:lumOff val="80000"/>
                </a:schemeClr>
              </a:solid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5E34C18A-4068-47C0-F13C-C0E4A4E999CA}"/>
                  </a:ext>
                </a:extLst>
              </p:cNvPr>
              <p:cNvSpPr/>
              <p:nvPr/>
            </p:nvSpPr>
            <p:spPr>
              <a:xfrm>
                <a:off x="693582" y="4142016"/>
                <a:ext cx="717356" cy="888098"/>
              </a:xfrm>
              <a:prstGeom prst="ellipse">
                <a:avLst/>
              </a:prstGeom>
              <a:solidFill>
                <a:schemeClr val="bg1">
                  <a:lumMod val="95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Rectangle 66">
                <a:extLst>
                  <a:ext uri="{FF2B5EF4-FFF2-40B4-BE49-F238E27FC236}">
                    <a16:creationId xmlns:a16="http://schemas.microsoft.com/office/drawing/2014/main" id="{D8A40229-9A02-4C1D-46F5-4093139B1B78}"/>
                  </a:ext>
                </a:extLst>
              </p:cNvPr>
              <p:cNvSpPr/>
              <p:nvPr/>
            </p:nvSpPr>
            <p:spPr>
              <a:xfrm>
                <a:off x="1211237" y="4249491"/>
                <a:ext cx="4491589" cy="604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0" cap="none" spc="0" normalizeH="0" baseline="0" noProof="0" dirty="0">
                    <a:ln>
                      <a:noFill/>
                    </a:ln>
                    <a:solidFill>
                      <a:srgbClr val="53585A"/>
                    </a:solidFill>
                    <a:effectLst/>
                    <a:uLnTx/>
                    <a:uFillTx/>
                    <a:latin typeface="Arial" panose="020B0604020202020204"/>
                    <a:ea typeface="+mn-ea"/>
                    <a:cs typeface="+mn-cs"/>
                  </a:rPr>
                  <a:t>Molecules</a:t>
                </a:r>
                <a:r>
                  <a:rPr kumimoji="0" lang="en-GB" sz="28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en-GB" sz="2500" b="1" i="0" u="none" strike="noStrike" kern="0" cap="none" spc="0" normalizeH="0" baseline="0" noProof="0" dirty="0">
                    <a:ln>
                      <a:noFill/>
                    </a:ln>
                    <a:solidFill>
                      <a:srgbClr val="007564"/>
                    </a:solidFill>
                    <a:effectLst/>
                    <a:uLnTx/>
                    <a:uFillTx/>
                    <a:latin typeface="Arial" panose="020B0604020202020204"/>
                    <a:ea typeface="+mn-ea"/>
                    <a:cs typeface="+mn-cs"/>
                  </a:rPr>
                  <a:t>identified and refined</a:t>
                </a:r>
                <a:endParaRPr kumimoji="0" lang="en-GB" sz="2500" b="0" i="0" u="none" strike="noStrike" kern="0" cap="none" spc="0" normalizeH="0" baseline="30000" noProof="0" dirty="0">
                  <a:ln>
                    <a:noFill/>
                  </a:ln>
                  <a:solidFill>
                    <a:srgbClr val="007564"/>
                  </a:solidFill>
                  <a:effectLst/>
                  <a:uLnTx/>
                  <a:uFillTx/>
                  <a:latin typeface="Arial" panose="020B0604020202020204"/>
                  <a:ea typeface="+mn-ea"/>
                  <a:cs typeface="+mn-cs"/>
                </a:endParaRPr>
              </a:p>
            </p:txBody>
          </p:sp>
        </p:grpSp>
        <p:pic>
          <p:nvPicPr>
            <p:cNvPr id="83" name="Picture 6">
              <a:extLst>
                <a:ext uri="{FF2B5EF4-FFF2-40B4-BE49-F238E27FC236}">
                  <a16:creationId xmlns:a16="http://schemas.microsoft.com/office/drawing/2014/main" id="{8410FF34-3536-59A5-C34E-42687B02595E}"/>
                </a:ext>
              </a:extLst>
            </p:cNvPr>
            <p:cNvPicPr>
              <a:picLocks noChangeAspect="1" noChangeArrowheads="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116" y="2579609"/>
              <a:ext cx="512873" cy="5128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03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a:extLst>
              <a:ext uri="{FF2B5EF4-FFF2-40B4-BE49-F238E27FC236}">
                <a16:creationId xmlns:a16="http://schemas.microsoft.com/office/drawing/2014/main" id="{4BC371C3-6512-4B27-9CEC-321365024A85}"/>
              </a:ext>
            </a:extLst>
          </p:cNvPr>
          <p:cNvSpPr>
            <a:spLocks noGrp="1"/>
          </p:cNvSpPr>
          <p:nvPr>
            <p:ph type="ftr" sz="quarter" idx="14"/>
          </p:nvPr>
        </p:nvSpPr>
        <p:spPr>
          <a:xfrm>
            <a:off x="932597" y="5774076"/>
            <a:ext cx="9159142" cy="824873"/>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*In patients with HF; </a:t>
            </a:r>
            <a:r>
              <a:rPr kumimoji="0" lang="en-GB" sz="8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in healthy volunteers</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CNS, central nervous system; HF, heart failure; LVEF, left ventricular ejection fraction</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1. Kintscher U,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et al. Br J Pharmacol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2021; doi: 10.1111/bph.15747; 2. Schwabe JW,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et al. Cell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1993;75:567–578; 3. Tanenbaum DM,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et al. </a:t>
            </a:r>
            <a:r>
              <a:rPr kumimoji="0" lang="pl-PL" sz="800" b="0" i="1" u="none" strike="noStrike" kern="1200" cap="none" spc="0" normalizeH="0" baseline="0" noProof="0" dirty="0">
                <a:ln>
                  <a:noFill/>
                </a:ln>
                <a:solidFill>
                  <a:srgbClr val="53585A"/>
                </a:solidFill>
                <a:effectLst/>
                <a:uLnTx/>
                <a:uFillTx/>
                <a:latin typeface="Arial" panose="020B0604020202020204"/>
                <a:ea typeface="MS PGothic" charset="0"/>
              </a:rPr>
              <a:t>Proc Natl Acad Sci USA</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1998;95:5998–6003; </a:t>
            </a:r>
            <a:b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4. Pfizer Ltd. Aldactone (spironolactone) Summary of Product Characteristics. 2022.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hlinkClick r:id="rId3"/>
              </a:rPr>
              <a:t>https://www.medicines.org.uk/emc/product/2899/smpc</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[accessed Mar 2023]; </a:t>
            </a:r>
            <a:b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5. Zentiva Pharma UK Limited. Inspra (eplerenone) Summary of Product Characteristics. 2021.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hlinkClick r:id="rId4"/>
              </a:rPr>
              <a:t>https://www.medicines.org.uk/emc/product/3665/smpc#INDICATIONS</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[accessed Mar 2023]; </a:t>
            </a:r>
            <a:b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6. Bayer AG. (finerenone) Summary of Product Characteristics. 2023.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hlinkClick r:id="rId5"/>
              </a:rPr>
              <a:t>https://www.ema.europa.eu/documents/product-information/kerendia-epar-product-information_en.pdf</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[accessed Mar 2023]; </a:t>
            </a:r>
            <a:b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7. Bayer AG. (finerenone) Summary of Product Characteristics. 2023. </a:t>
            </a:r>
          </a:p>
        </p:txBody>
      </p:sp>
      <p:sp>
        <p:nvSpPr>
          <p:cNvPr id="16" name="Slide Number Placeholder 6">
            <a:extLst>
              <a:ext uri="{FF2B5EF4-FFF2-40B4-BE49-F238E27FC236}">
                <a16:creationId xmlns:a16="http://schemas.microsoft.com/office/drawing/2014/main" id="{187CAC53-BA21-4F14-9E8F-EF6317013E15}"/>
              </a:ext>
            </a:extLst>
          </p:cNvPr>
          <p:cNvSpPr>
            <a:spLocks noGrp="1"/>
          </p:cNvSpPr>
          <p:nvPr>
            <p:ph type="sldNum"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
        <p:nvSpPr>
          <p:cNvPr id="14" name="Title 1">
            <a:extLst>
              <a:ext uri="{FF2B5EF4-FFF2-40B4-BE49-F238E27FC236}">
                <a16:creationId xmlns:a16="http://schemas.microsoft.com/office/drawing/2014/main" id="{53385FD6-F0D2-4FB5-90C0-E9F77E754878}"/>
              </a:ext>
            </a:extLst>
          </p:cNvPr>
          <p:cNvSpPr>
            <a:spLocks noGrp="1"/>
          </p:cNvSpPr>
          <p:nvPr>
            <p:ph type="title"/>
          </p:nvPr>
        </p:nvSpPr>
        <p:spPr/>
        <p:txBody>
          <a:bodyPr>
            <a:normAutofit/>
          </a:bodyPr>
          <a:lstStyle/>
          <a:p>
            <a:r>
              <a:rPr lang="en-GB" dirty="0"/>
              <a:t>Finerenone and steroidal MRAs have key pharmacodynamic and pharmacokinetic differences</a:t>
            </a:r>
            <a:r>
              <a:rPr lang="en-GB" baseline="30000" dirty="0"/>
              <a:t>1–3</a:t>
            </a:r>
          </a:p>
        </p:txBody>
      </p:sp>
      <p:sp>
        <p:nvSpPr>
          <p:cNvPr id="9" name="Freeform: Shape 8">
            <a:extLst>
              <a:ext uri="{FF2B5EF4-FFF2-40B4-BE49-F238E27FC236}">
                <a16:creationId xmlns:a16="http://schemas.microsoft.com/office/drawing/2014/main" id="{03CA2BFF-1573-4049-BB9A-90D8585AF482}"/>
              </a:ext>
            </a:extLst>
          </p:cNvPr>
          <p:cNvSpPr/>
          <p:nvPr/>
        </p:nvSpPr>
        <p:spPr>
          <a:xfrm>
            <a:off x="6832240" y="2222864"/>
            <a:ext cx="1137870" cy="137975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spironolactone">
            <a:extLst>
              <a:ext uri="{FF2B5EF4-FFF2-40B4-BE49-F238E27FC236}">
                <a16:creationId xmlns:a16="http://schemas.microsoft.com/office/drawing/2014/main" id="{05168241-504A-444B-8EBE-ECC99116C59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26239" y="1302027"/>
            <a:ext cx="1264818" cy="2195865"/>
          </a:xfrm>
          <a:prstGeom prst="rect">
            <a:avLst/>
          </a:prstGeom>
        </p:spPr>
      </p:pic>
      <p:sp>
        <p:nvSpPr>
          <p:cNvPr id="11" name="Freeform: Shape 10">
            <a:extLst>
              <a:ext uri="{FF2B5EF4-FFF2-40B4-BE49-F238E27FC236}">
                <a16:creationId xmlns:a16="http://schemas.microsoft.com/office/drawing/2014/main" id="{B5BD7590-76E1-4266-B034-C5297E580634}"/>
              </a:ext>
            </a:extLst>
          </p:cNvPr>
          <p:cNvSpPr/>
          <p:nvPr/>
        </p:nvSpPr>
        <p:spPr>
          <a:xfrm rot="11967919">
            <a:off x="4784961" y="1347108"/>
            <a:ext cx="850762" cy="800468"/>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7000">
                <a:schemeClr val="bg1">
                  <a:alpha val="0"/>
                </a:schemeClr>
              </a:gs>
              <a:gs pos="31000">
                <a:schemeClr val="bg1">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6DFE1046-5927-4F7A-8AC6-958726D291B8}"/>
              </a:ext>
            </a:extLst>
          </p:cNvPr>
          <p:cNvSpPr/>
          <p:nvPr/>
        </p:nvSpPr>
        <p:spPr>
          <a:xfrm>
            <a:off x="4505431" y="2222864"/>
            <a:ext cx="1137870" cy="137975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B4342E70-029A-4D80-961E-1593AF484FD4}"/>
              </a:ext>
            </a:extLst>
          </p:cNvPr>
          <p:cNvSpPr txBox="1"/>
          <p:nvPr/>
        </p:nvSpPr>
        <p:spPr>
          <a:xfrm>
            <a:off x="3533124" y="1907370"/>
            <a:ext cx="11346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D4864B"/>
                </a:solidFill>
                <a:effectLst/>
                <a:uLnTx/>
                <a:uFillTx/>
                <a:latin typeface="Arial" panose="020B0604020202020204" pitchFamily="34" charset="0"/>
                <a:ea typeface="MS PGothic" charset="0"/>
                <a:cs typeface="Arial" panose="020B0604020202020204" pitchFamily="34" charset="0"/>
              </a:rPr>
              <a:t>Spironolactone</a:t>
            </a:r>
          </a:p>
        </p:txBody>
      </p:sp>
      <p:cxnSp>
        <p:nvCxnSpPr>
          <p:cNvPr id="21" name="Straight Connector 20">
            <a:extLst>
              <a:ext uri="{FF2B5EF4-FFF2-40B4-BE49-F238E27FC236}">
                <a16:creationId xmlns:a16="http://schemas.microsoft.com/office/drawing/2014/main" id="{3A28B715-5945-4FC9-B5E9-C06C886BE545}"/>
              </a:ext>
            </a:extLst>
          </p:cNvPr>
          <p:cNvCxnSpPr>
            <a:cxnSpLocks/>
          </p:cNvCxnSpPr>
          <p:nvPr/>
        </p:nvCxnSpPr>
        <p:spPr>
          <a:xfrm>
            <a:off x="3624292" y="2111970"/>
            <a:ext cx="1196993" cy="0"/>
          </a:xfrm>
          <a:prstGeom prst="line">
            <a:avLst/>
          </a:prstGeom>
          <a:ln w="1270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pic>
        <p:nvPicPr>
          <p:cNvPr id="22" name="Eplerenone">
            <a:extLst>
              <a:ext uri="{FF2B5EF4-FFF2-40B4-BE49-F238E27FC236}">
                <a16:creationId xmlns:a16="http://schemas.microsoft.com/office/drawing/2014/main" id="{0F150212-BF2B-42E1-929B-9F0B9F4526E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553547" y="1300589"/>
            <a:ext cx="1264819" cy="2195866"/>
          </a:xfrm>
          <a:prstGeom prst="rect">
            <a:avLst/>
          </a:prstGeom>
        </p:spPr>
      </p:pic>
      <p:sp>
        <p:nvSpPr>
          <p:cNvPr id="23" name="Freeform: Shape 22">
            <a:extLst>
              <a:ext uri="{FF2B5EF4-FFF2-40B4-BE49-F238E27FC236}">
                <a16:creationId xmlns:a16="http://schemas.microsoft.com/office/drawing/2014/main" id="{721F2980-F536-4E6A-B202-A229EB2B80AE}"/>
              </a:ext>
            </a:extLst>
          </p:cNvPr>
          <p:cNvSpPr/>
          <p:nvPr/>
        </p:nvSpPr>
        <p:spPr>
          <a:xfrm rot="11967919">
            <a:off x="7074619" y="1345671"/>
            <a:ext cx="850762" cy="800468"/>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7000">
                <a:schemeClr val="bg1">
                  <a:alpha val="0"/>
                </a:schemeClr>
              </a:gs>
              <a:gs pos="31000">
                <a:schemeClr val="bg1">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4" name="finerenone">
            <a:extLst>
              <a:ext uri="{FF2B5EF4-FFF2-40B4-BE49-F238E27FC236}">
                <a16:creationId xmlns:a16="http://schemas.microsoft.com/office/drawing/2014/main" id="{89DC8434-221A-48ED-B04D-E8722D29ACF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565216" y="1301301"/>
            <a:ext cx="1264818" cy="2195863"/>
          </a:xfrm>
          <a:prstGeom prst="rect">
            <a:avLst/>
          </a:prstGeom>
        </p:spPr>
      </p:pic>
      <p:sp>
        <p:nvSpPr>
          <p:cNvPr id="25" name="Freeform: Shape 24">
            <a:extLst>
              <a:ext uri="{FF2B5EF4-FFF2-40B4-BE49-F238E27FC236}">
                <a16:creationId xmlns:a16="http://schemas.microsoft.com/office/drawing/2014/main" id="{2E1E701A-0840-43AD-875E-E06EDF5E0036}"/>
              </a:ext>
            </a:extLst>
          </p:cNvPr>
          <p:cNvSpPr/>
          <p:nvPr/>
        </p:nvSpPr>
        <p:spPr>
          <a:xfrm>
            <a:off x="6832738" y="2221427"/>
            <a:ext cx="1137870" cy="137975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Freeform: Shape 25">
            <a:extLst>
              <a:ext uri="{FF2B5EF4-FFF2-40B4-BE49-F238E27FC236}">
                <a16:creationId xmlns:a16="http://schemas.microsoft.com/office/drawing/2014/main" id="{FEB14335-FC37-422B-93D7-9E75C409F890}"/>
              </a:ext>
            </a:extLst>
          </p:cNvPr>
          <p:cNvSpPr/>
          <p:nvPr/>
        </p:nvSpPr>
        <p:spPr>
          <a:xfrm>
            <a:off x="9853103" y="2222138"/>
            <a:ext cx="1137870" cy="1379750"/>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16000">
                <a:schemeClr val="bg1">
                  <a:alpha val="0"/>
                </a:schemeClr>
              </a:gs>
              <a:gs pos="30000">
                <a:schemeClr val="bg1">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E4580295-5218-4F5E-8864-9650050B6D46}"/>
              </a:ext>
            </a:extLst>
          </p:cNvPr>
          <p:cNvSpPr/>
          <p:nvPr/>
        </p:nvSpPr>
        <p:spPr>
          <a:xfrm rot="11967919">
            <a:off x="9807011" y="1346382"/>
            <a:ext cx="850762" cy="800468"/>
          </a:xfrm>
          <a:custGeom>
            <a:avLst/>
            <a:gdLst>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0" fmla="*/ 220257 w 1661939"/>
              <a:gd name="connsiteY0" fmla="*/ 0 h 1348240"/>
              <a:gd name="connsiteX1" fmla="*/ 246955 w 1661939"/>
              <a:gd name="connsiteY1" fmla="*/ 33373 h 1348240"/>
              <a:gd name="connsiteX2" fmla="*/ 266979 w 1661939"/>
              <a:gd name="connsiteY2" fmla="*/ 40047 h 1348240"/>
              <a:gd name="connsiteX3" fmla="*/ 313700 w 1661939"/>
              <a:gd name="connsiteY3" fmla="*/ 66745 h 1348240"/>
              <a:gd name="connsiteX4" fmla="*/ 387119 w 1661939"/>
              <a:gd name="connsiteY4" fmla="*/ 106792 h 1348240"/>
              <a:gd name="connsiteX5" fmla="*/ 427165 w 1661939"/>
              <a:gd name="connsiteY5" fmla="*/ 113466 h 1348240"/>
              <a:gd name="connsiteX6" fmla="*/ 827633 w 1661939"/>
              <a:gd name="connsiteY6" fmla="*/ 106792 h 1348240"/>
              <a:gd name="connsiteX7" fmla="*/ 847656 w 1661939"/>
              <a:gd name="connsiteY7" fmla="*/ 100117 h 1348240"/>
              <a:gd name="connsiteX8" fmla="*/ 874354 w 1661939"/>
              <a:gd name="connsiteY8" fmla="*/ 93443 h 1348240"/>
              <a:gd name="connsiteX9" fmla="*/ 907726 w 1661939"/>
              <a:gd name="connsiteY9" fmla="*/ 86768 h 1348240"/>
              <a:gd name="connsiteX10" fmla="*/ 927749 w 1661939"/>
              <a:gd name="connsiteY10" fmla="*/ 80094 h 1348240"/>
              <a:gd name="connsiteX11" fmla="*/ 994494 w 1661939"/>
              <a:gd name="connsiteY11" fmla="*/ 73419 h 1348240"/>
              <a:gd name="connsiteX12" fmla="*/ 1021192 w 1661939"/>
              <a:gd name="connsiteY12" fmla="*/ 66745 h 1348240"/>
              <a:gd name="connsiteX13" fmla="*/ 1054564 w 1661939"/>
              <a:gd name="connsiteY13" fmla="*/ 60071 h 1348240"/>
              <a:gd name="connsiteX14" fmla="*/ 1074587 w 1661939"/>
              <a:gd name="connsiteY14" fmla="*/ 53396 h 1348240"/>
              <a:gd name="connsiteX15" fmla="*/ 1107960 w 1661939"/>
              <a:gd name="connsiteY15" fmla="*/ 46722 h 1348240"/>
              <a:gd name="connsiteX16" fmla="*/ 1154681 w 1661939"/>
              <a:gd name="connsiteY16" fmla="*/ 33373 h 1348240"/>
              <a:gd name="connsiteX17" fmla="*/ 1214751 w 1661939"/>
              <a:gd name="connsiteY17" fmla="*/ 0 h 1348240"/>
              <a:gd name="connsiteX18" fmla="*/ 1374938 w 1661939"/>
              <a:gd name="connsiteY18" fmla="*/ 6675 h 1348240"/>
              <a:gd name="connsiteX19" fmla="*/ 1414984 w 1661939"/>
              <a:gd name="connsiteY19" fmla="*/ 20024 h 1348240"/>
              <a:gd name="connsiteX20" fmla="*/ 1475055 w 1661939"/>
              <a:gd name="connsiteY20" fmla="*/ 26698 h 1348240"/>
              <a:gd name="connsiteX21" fmla="*/ 1555148 w 1661939"/>
              <a:gd name="connsiteY21" fmla="*/ 40047 h 1348240"/>
              <a:gd name="connsiteX22" fmla="*/ 1588520 w 1661939"/>
              <a:gd name="connsiteY22" fmla="*/ 60071 h 1348240"/>
              <a:gd name="connsiteX23" fmla="*/ 1608544 w 1661939"/>
              <a:gd name="connsiteY23" fmla="*/ 73419 h 1348240"/>
              <a:gd name="connsiteX24" fmla="*/ 1628567 w 1661939"/>
              <a:gd name="connsiteY24" fmla="*/ 113466 h 1348240"/>
              <a:gd name="connsiteX25" fmla="*/ 1648590 w 1661939"/>
              <a:gd name="connsiteY25" fmla="*/ 133489 h 1348240"/>
              <a:gd name="connsiteX26" fmla="*/ 1661939 w 1661939"/>
              <a:gd name="connsiteY26" fmla="*/ 153513 h 1348240"/>
              <a:gd name="connsiteX27" fmla="*/ 1655265 w 1661939"/>
              <a:gd name="connsiteY27" fmla="*/ 393793 h 1348240"/>
              <a:gd name="connsiteX28" fmla="*/ 1648590 w 1661939"/>
              <a:gd name="connsiteY28" fmla="*/ 560654 h 1348240"/>
              <a:gd name="connsiteX29" fmla="*/ 1635241 w 1661939"/>
              <a:gd name="connsiteY29" fmla="*/ 614050 h 1348240"/>
              <a:gd name="connsiteX30" fmla="*/ 1621892 w 1661939"/>
              <a:gd name="connsiteY30" fmla="*/ 667446 h 1348240"/>
              <a:gd name="connsiteX31" fmla="*/ 1615218 w 1661939"/>
              <a:gd name="connsiteY31" fmla="*/ 700818 h 1348240"/>
              <a:gd name="connsiteX32" fmla="*/ 1601869 w 1661939"/>
              <a:gd name="connsiteY32" fmla="*/ 734190 h 1348240"/>
              <a:gd name="connsiteX33" fmla="*/ 1595195 w 1661939"/>
              <a:gd name="connsiteY33" fmla="*/ 780911 h 1348240"/>
              <a:gd name="connsiteX34" fmla="*/ 1581846 w 1661939"/>
              <a:gd name="connsiteY34" fmla="*/ 827633 h 1348240"/>
              <a:gd name="connsiteX35" fmla="*/ 1568497 w 1661939"/>
              <a:gd name="connsiteY35" fmla="*/ 881028 h 1348240"/>
              <a:gd name="connsiteX36" fmla="*/ 1555148 w 1661939"/>
              <a:gd name="connsiteY36" fmla="*/ 927749 h 1348240"/>
              <a:gd name="connsiteX37" fmla="*/ 1515101 w 1661939"/>
              <a:gd name="connsiteY37" fmla="*/ 981145 h 1348240"/>
              <a:gd name="connsiteX38" fmla="*/ 1394961 w 1661939"/>
              <a:gd name="connsiteY38" fmla="*/ 1087936 h 1348240"/>
              <a:gd name="connsiteX39" fmla="*/ 1301519 w 1661939"/>
              <a:gd name="connsiteY39" fmla="*/ 1168030 h 1348240"/>
              <a:gd name="connsiteX40" fmla="*/ 1268146 w 1661939"/>
              <a:gd name="connsiteY40" fmla="*/ 1221425 h 1348240"/>
              <a:gd name="connsiteX41" fmla="*/ 1241449 w 1661939"/>
              <a:gd name="connsiteY41" fmla="*/ 1261472 h 1348240"/>
              <a:gd name="connsiteX42" fmla="*/ 1228100 w 1661939"/>
              <a:gd name="connsiteY42" fmla="*/ 1281495 h 1348240"/>
              <a:gd name="connsiteX43" fmla="*/ 1214751 w 1661939"/>
              <a:gd name="connsiteY43" fmla="*/ 1308193 h 1348240"/>
              <a:gd name="connsiteX44" fmla="*/ 1194728 w 1661939"/>
              <a:gd name="connsiteY44" fmla="*/ 1314868 h 1348240"/>
              <a:gd name="connsiteX45" fmla="*/ 1154681 w 1661939"/>
              <a:gd name="connsiteY45" fmla="*/ 1334891 h 1348240"/>
              <a:gd name="connsiteX46" fmla="*/ 1114634 w 1661939"/>
              <a:gd name="connsiteY46" fmla="*/ 1348240 h 1348240"/>
              <a:gd name="connsiteX47" fmla="*/ 1061238 w 1661939"/>
              <a:gd name="connsiteY47" fmla="*/ 1341565 h 1348240"/>
              <a:gd name="connsiteX48" fmla="*/ 1001168 w 1661939"/>
              <a:gd name="connsiteY48" fmla="*/ 1334891 h 1348240"/>
              <a:gd name="connsiteX49" fmla="*/ 947773 w 1661939"/>
              <a:gd name="connsiteY49" fmla="*/ 1321542 h 1348240"/>
              <a:gd name="connsiteX50" fmla="*/ 660771 w 1661939"/>
              <a:gd name="connsiteY50" fmla="*/ 1308193 h 1348240"/>
              <a:gd name="connsiteX51" fmla="*/ 487236 w 1661939"/>
              <a:gd name="connsiteY51" fmla="*/ 1288170 h 1348240"/>
              <a:gd name="connsiteX52" fmla="*/ 440514 w 1661939"/>
              <a:gd name="connsiteY52" fmla="*/ 1281495 h 1348240"/>
              <a:gd name="connsiteX53" fmla="*/ 400468 w 1661939"/>
              <a:gd name="connsiteY53" fmla="*/ 1268146 h 1348240"/>
              <a:gd name="connsiteX54" fmla="*/ 373770 w 1661939"/>
              <a:gd name="connsiteY54" fmla="*/ 1261472 h 1348240"/>
              <a:gd name="connsiteX55" fmla="*/ 333723 w 1661939"/>
              <a:gd name="connsiteY55" fmla="*/ 1241449 h 1348240"/>
              <a:gd name="connsiteX56" fmla="*/ 287002 w 1661939"/>
              <a:gd name="connsiteY56" fmla="*/ 1221425 h 1348240"/>
              <a:gd name="connsiteX57" fmla="*/ 260304 w 1661939"/>
              <a:gd name="connsiteY57" fmla="*/ 1201402 h 1348240"/>
              <a:gd name="connsiteX58" fmla="*/ 240281 w 1661939"/>
              <a:gd name="connsiteY58" fmla="*/ 1194727 h 1348240"/>
              <a:gd name="connsiteX59" fmla="*/ 226932 w 1661939"/>
              <a:gd name="connsiteY59" fmla="*/ 1174704 h 1348240"/>
              <a:gd name="connsiteX60" fmla="*/ 186885 w 1661939"/>
              <a:gd name="connsiteY60" fmla="*/ 1148006 h 1348240"/>
              <a:gd name="connsiteX61" fmla="*/ 166862 w 1661939"/>
              <a:gd name="connsiteY61" fmla="*/ 1121308 h 1348240"/>
              <a:gd name="connsiteX62" fmla="*/ 120141 w 1661939"/>
              <a:gd name="connsiteY62" fmla="*/ 1041215 h 1348240"/>
              <a:gd name="connsiteX63" fmla="*/ 100117 w 1661939"/>
              <a:gd name="connsiteY63" fmla="*/ 1021192 h 1348240"/>
              <a:gd name="connsiteX64" fmla="*/ 80094 w 1661939"/>
              <a:gd name="connsiteY64" fmla="*/ 961122 h 1348240"/>
              <a:gd name="connsiteX65" fmla="*/ 73419 w 1661939"/>
              <a:gd name="connsiteY65" fmla="*/ 941098 h 1348240"/>
              <a:gd name="connsiteX66" fmla="*/ 46722 w 1661939"/>
              <a:gd name="connsiteY66" fmla="*/ 901052 h 1348240"/>
              <a:gd name="connsiteX67" fmla="*/ 26698 w 1661939"/>
              <a:gd name="connsiteY67" fmla="*/ 861005 h 1348240"/>
              <a:gd name="connsiteX68" fmla="*/ 20024 w 1661939"/>
              <a:gd name="connsiteY68" fmla="*/ 840981 h 1348240"/>
              <a:gd name="connsiteX69" fmla="*/ 6675 w 1661939"/>
              <a:gd name="connsiteY69" fmla="*/ 767562 h 1348240"/>
              <a:gd name="connsiteX70" fmla="*/ 0 w 1661939"/>
              <a:gd name="connsiteY70" fmla="*/ 747539 h 1348240"/>
              <a:gd name="connsiteX71" fmla="*/ 6675 w 1661939"/>
              <a:gd name="connsiteY71" fmla="*/ 260304 h 1348240"/>
              <a:gd name="connsiteX72" fmla="*/ 13349 w 1661939"/>
              <a:gd name="connsiteY72" fmla="*/ 220257 h 1348240"/>
              <a:gd name="connsiteX73" fmla="*/ 33373 w 1661939"/>
              <a:gd name="connsiteY73" fmla="*/ 173536 h 1348240"/>
              <a:gd name="connsiteX74" fmla="*/ 46722 w 1661939"/>
              <a:gd name="connsiteY74" fmla="*/ 133489 h 1348240"/>
              <a:gd name="connsiteX75" fmla="*/ 53396 w 1661939"/>
              <a:gd name="connsiteY75" fmla="*/ 113466 h 1348240"/>
              <a:gd name="connsiteX76" fmla="*/ 66745 w 1661939"/>
              <a:gd name="connsiteY76" fmla="*/ 93443 h 1348240"/>
              <a:gd name="connsiteX77" fmla="*/ 73419 w 1661939"/>
              <a:gd name="connsiteY77" fmla="*/ 73419 h 1348240"/>
              <a:gd name="connsiteX78" fmla="*/ 93443 w 1661939"/>
              <a:gd name="connsiteY78" fmla="*/ 66745 h 1348240"/>
              <a:gd name="connsiteX79" fmla="*/ 133490 w 1661939"/>
              <a:gd name="connsiteY79" fmla="*/ 40047 h 1348240"/>
              <a:gd name="connsiteX80" fmla="*/ 166862 w 1661939"/>
              <a:gd name="connsiteY80" fmla="*/ 26698 h 1348240"/>
              <a:gd name="connsiteX81" fmla="*/ 220257 w 1661939"/>
              <a:gd name="connsiteY81" fmla="*/ 0 h 1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61939" h="1348240">
                <a:moveTo>
                  <a:pt x="220257" y="0"/>
                </a:moveTo>
                <a:cubicBezTo>
                  <a:pt x="229156" y="11124"/>
                  <a:pt x="236139" y="24102"/>
                  <a:pt x="246955" y="33373"/>
                </a:cubicBezTo>
                <a:cubicBezTo>
                  <a:pt x="252297" y="37952"/>
                  <a:pt x="260870" y="36556"/>
                  <a:pt x="266979" y="40047"/>
                </a:cubicBezTo>
                <a:cubicBezTo>
                  <a:pt x="323550" y="72374"/>
                  <a:pt x="267788" y="51443"/>
                  <a:pt x="313700" y="66745"/>
                </a:cubicBezTo>
                <a:cubicBezTo>
                  <a:pt x="342835" y="86169"/>
                  <a:pt x="354444" y="97881"/>
                  <a:pt x="387119" y="106792"/>
                </a:cubicBezTo>
                <a:cubicBezTo>
                  <a:pt x="400175" y="110353"/>
                  <a:pt x="413816" y="111241"/>
                  <a:pt x="427165" y="113466"/>
                </a:cubicBezTo>
                <a:lnTo>
                  <a:pt x="827633" y="106792"/>
                </a:lnTo>
                <a:cubicBezTo>
                  <a:pt x="834665" y="106569"/>
                  <a:pt x="840891" y="102050"/>
                  <a:pt x="847656" y="100117"/>
                </a:cubicBezTo>
                <a:cubicBezTo>
                  <a:pt x="856476" y="97597"/>
                  <a:pt x="865399" y="95433"/>
                  <a:pt x="874354" y="93443"/>
                </a:cubicBezTo>
                <a:cubicBezTo>
                  <a:pt x="885428" y="90982"/>
                  <a:pt x="896720" y="89519"/>
                  <a:pt x="907726" y="86768"/>
                </a:cubicBezTo>
                <a:cubicBezTo>
                  <a:pt x="914551" y="85062"/>
                  <a:pt x="920795" y="81164"/>
                  <a:pt x="927749" y="80094"/>
                </a:cubicBezTo>
                <a:cubicBezTo>
                  <a:pt x="949848" y="76694"/>
                  <a:pt x="972246" y="75644"/>
                  <a:pt x="994494" y="73419"/>
                </a:cubicBezTo>
                <a:cubicBezTo>
                  <a:pt x="1003393" y="71194"/>
                  <a:pt x="1012237" y="68735"/>
                  <a:pt x="1021192" y="66745"/>
                </a:cubicBezTo>
                <a:cubicBezTo>
                  <a:pt x="1032266" y="64284"/>
                  <a:pt x="1043558" y="62822"/>
                  <a:pt x="1054564" y="60071"/>
                </a:cubicBezTo>
                <a:cubicBezTo>
                  <a:pt x="1061389" y="58365"/>
                  <a:pt x="1067762" y="55102"/>
                  <a:pt x="1074587" y="53396"/>
                </a:cubicBezTo>
                <a:cubicBezTo>
                  <a:pt x="1085593" y="50645"/>
                  <a:pt x="1096886" y="49183"/>
                  <a:pt x="1107960" y="46722"/>
                </a:cubicBezTo>
                <a:cubicBezTo>
                  <a:pt x="1133091" y="41137"/>
                  <a:pt x="1132391" y="40802"/>
                  <a:pt x="1154681" y="33373"/>
                </a:cubicBezTo>
                <a:cubicBezTo>
                  <a:pt x="1200582" y="2772"/>
                  <a:pt x="1179508" y="11749"/>
                  <a:pt x="1214751" y="0"/>
                </a:cubicBezTo>
                <a:cubicBezTo>
                  <a:pt x="1268147" y="2225"/>
                  <a:pt x="1321761" y="1357"/>
                  <a:pt x="1374938" y="6675"/>
                </a:cubicBezTo>
                <a:cubicBezTo>
                  <a:pt x="1388939" y="8075"/>
                  <a:pt x="1401186" y="17265"/>
                  <a:pt x="1414984" y="20024"/>
                </a:cubicBezTo>
                <a:cubicBezTo>
                  <a:pt x="1434740" y="23975"/>
                  <a:pt x="1455064" y="24199"/>
                  <a:pt x="1475055" y="26698"/>
                </a:cubicBezTo>
                <a:cubicBezTo>
                  <a:pt x="1519197" y="32216"/>
                  <a:pt x="1516308" y="32279"/>
                  <a:pt x="1555148" y="40047"/>
                </a:cubicBezTo>
                <a:cubicBezTo>
                  <a:pt x="1566272" y="46722"/>
                  <a:pt x="1577519" y="53195"/>
                  <a:pt x="1588520" y="60071"/>
                </a:cubicBezTo>
                <a:cubicBezTo>
                  <a:pt x="1595322" y="64322"/>
                  <a:pt x="1602872" y="67747"/>
                  <a:pt x="1608544" y="73419"/>
                </a:cubicBezTo>
                <a:cubicBezTo>
                  <a:pt x="1640044" y="104919"/>
                  <a:pt x="1606857" y="80902"/>
                  <a:pt x="1628567" y="113466"/>
                </a:cubicBezTo>
                <a:cubicBezTo>
                  <a:pt x="1633803" y="121320"/>
                  <a:pt x="1642547" y="126238"/>
                  <a:pt x="1648590" y="133489"/>
                </a:cubicBezTo>
                <a:cubicBezTo>
                  <a:pt x="1653725" y="139652"/>
                  <a:pt x="1657489" y="146838"/>
                  <a:pt x="1661939" y="153513"/>
                </a:cubicBezTo>
                <a:cubicBezTo>
                  <a:pt x="1659714" y="233606"/>
                  <a:pt x="1657891" y="313712"/>
                  <a:pt x="1655265" y="393793"/>
                </a:cubicBezTo>
                <a:cubicBezTo>
                  <a:pt x="1653441" y="449428"/>
                  <a:pt x="1653630" y="505218"/>
                  <a:pt x="1648590" y="560654"/>
                </a:cubicBezTo>
                <a:cubicBezTo>
                  <a:pt x="1646929" y="578925"/>
                  <a:pt x="1639691" y="596251"/>
                  <a:pt x="1635241" y="614050"/>
                </a:cubicBezTo>
                <a:cubicBezTo>
                  <a:pt x="1630791" y="631849"/>
                  <a:pt x="1625490" y="649456"/>
                  <a:pt x="1621892" y="667446"/>
                </a:cubicBezTo>
                <a:cubicBezTo>
                  <a:pt x="1619667" y="678570"/>
                  <a:pt x="1618478" y="689952"/>
                  <a:pt x="1615218" y="700818"/>
                </a:cubicBezTo>
                <a:cubicBezTo>
                  <a:pt x="1611775" y="712294"/>
                  <a:pt x="1606319" y="723066"/>
                  <a:pt x="1601869" y="734190"/>
                </a:cubicBezTo>
                <a:cubicBezTo>
                  <a:pt x="1599644" y="749764"/>
                  <a:pt x="1598009" y="765433"/>
                  <a:pt x="1595195" y="780911"/>
                </a:cubicBezTo>
                <a:cubicBezTo>
                  <a:pt x="1586877" y="826662"/>
                  <a:pt x="1591372" y="789528"/>
                  <a:pt x="1581846" y="827633"/>
                </a:cubicBezTo>
                <a:cubicBezTo>
                  <a:pt x="1553443" y="941244"/>
                  <a:pt x="1591377" y="804760"/>
                  <a:pt x="1568497" y="881028"/>
                </a:cubicBezTo>
                <a:cubicBezTo>
                  <a:pt x="1563843" y="896542"/>
                  <a:pt x="1562770" y="913458"/>
                  <a:pt x="1555148" y="927749"/>
                </a:cubicBezTo>
                <a:cubicBezTo>
                  <a:pt x="1544678" y="947380"/>
                  <a:pt x="1530833" y="965413"/>
                  <a:pt x="1515101" y="981145"/>
                </a:cubicBezTo>
                <a:cubicBezTo>
                  <a:pt x="1477214" y="1019032"/>
                  <a:pt x="1394961" y="1087936"/>
                  <a:pt x="1394961" y="1087936"/>
                </a:cubicBezTo>
                <a:cubicBezTo>
                  <a:pt x="1348134" y="1212810"/>
                  <a:pt x="1416996" y="1070319"/>
                  <a:pt x="1301519" y="1168030"/>
                </a:cubicBezTo>
                <a:cubicBezTo>
                  <a:pt x="1207160" y="1247872"/>
                  <a:pt x="1337886" y="1198181"/>
                  <a:pt x="1268146" y="1221425"/>
                </a:cubicBezTo>
                <a:lnTo>
                  <a:pt x="1241449" y="1261472"/>
                </a:lnTo>
                <a:cubicBezTo>
                  <a:pt x="1236999" y="1268146"/>
                  <a:pt x="1231687" y="1274320"/>
                  <a:pt x="1228100" y="1281495"/>
                </a:cubicBezTo>
                <a:cubicBezTo>
                  <a:pt x="1223650" y="1290394"/>
                  <a:pt x="1221786" y="1301157"/>
                  <a:pt x="1214751" y="1308193"/>
                </a:cubicBezTo>
                <a:cubicBezTo>
                  <a:pt x="1209776" y="1313168"/>
                  <a:pt x="1201157" y="1312011"/>
                  <a:pt x="1194728" y="1314868"/>
                </a:cubicBezTo>
                <a:cubicBezTo>
                  <a:pt x="1181090" y="1320929"/>
                  <a:pt x="1168458" y="1329151"/>
                  <a:pt x="1154681" y="1334891"/>
                </a:cubicBezTo>
                <a:cubicBezTo>
                  <a:pt x="1141692" y="1340303"/>
                  <a:pt x="1114634" y="1348240"/>
                  <a:pt x="1114634" y="1348240"/>
                </a:cubicBezTo>
                <a:lnTo>
                  <a:pt x="1061238" y="1341565"/>
                </a:lnTo>
                <a:cubicBezTo>
                  <a:pt x="1041229" y="1339211"/>
                  <a:pt x="1021040" y="1338203"/>
                  <a:pt x="1001168" y="1334891"/>
                </a:cubicBezTo>
                <a:cubicBezTo>
                  <a:pt x="941436" y="1324936"/>
                  <a:pt x="1034721" y="1329103"/>
                  <a:pt x="947773" y="1321542"/>
                </a:cubicBezTo>
                <a:cubicBezTo>
                  <a:pt x="889584" y="1316482"/>
                  <a:pt x="704593" y="1309946"/>
                  <a:pt x="660771" y="1308193"/>
                </a:cubicBezTo>
                <a:cubicBezTo>
                  <a:pt x="559053" y="1287849"/>
                  <a:pt x="616671" y="1296259"/>
                  <a:pt x="487236" y="1288170"/>
                </a:cubicBezTo>
                <a:cubicBezTo>
                  <a:pt x="471662" y="1285945"/>
                  <a:pt x="455843" y="1285033"/>
                  <a:pt x="440514" y="1281495"/>
                </a:cubicBezTo>
                <a:cubicBezTo>
                  <a:pt x="426804" y="1278331"/>
                  <a:pt x="414119" y="1271558"/>
                  <a:pt x="400468" y="1268146"/>
                </a:cubicBezTo>
                <a:lnTo>
                  <a:pt x="373770" y="1261472"/>
                </a:lnTo>
                <a:cubicBezTo>
                  <a:pt x="316378" y="1223211"/>
                  <a:pt x="388995" y="1269085"/>
                  <a:pt x="333723" y="1241449"/>
                </a:cubicBezTo>
                <a:cubicBezTo>
                  <a:pt x="287627" y="1218401"/>
                  <a:pt x="342570" y="1235318"/>
                  <a:pt x="287002" y="1221425"/>
                </a:cubicBezTo>
                <a:cubicBezTo>
                  <a:pt x="278103" y="1214751"/>
                  <a:pt x="269962" y="1206921"/>
                  <a:pt x="260304" y="1201402"/>
                </a:cubicBezTo>
                <a:cubicBezTo>
                  <a:pt x="254196" y="1197911"/>
                  <a:pt x="245775" y="1199122"/>
                  <a:pt x="240281" y="1194727"/>
                </a:cubicBezTo>
                <a:cubicBezTo>
                  <a:pt x="234017" y="1189716"/>
                  <a:pt x="232969" y="1179986"/>
                  <a:pt x="226932" y="1174704"/>
                </a:cubicBezTo>
                <a:cubicBezTo>
                  <a:pt x="214858" y="1164139"/>
                  <a:pt x="186885" y="1148006"/>
                  <a:pt x="186885" y="1148006"/>
                </a:cubicBezTo>
                <a:cubicBezTo>
                  <a:pt x="180211" y="1139107"/>
                  <a:pt x="172758" y="1130741"/>
                  <a:pt x="166862" y="1121308"/>
                </a:cubicBezTo>
                <a:cubicBezTo>
                  <a:pt x="150481" y="1095098"/>
                  <a:pt x="141997" y="1063070"/>
                  <a:pt x="120141" y="1041215"/>
                </a:cubicBezTo>
                <a:lnTo>
                  <a:pt x="100117" y="1021192"/>
                </a:lnTo>
                <a:lnTo>
                  <a:pt x="80094" y="961122"/>
                </a:lnTo>
                <a:cubicBezTo>
                  <a:pt x="77869" y="954447"/>
                  <a:pt x="77322" y="946952"/>
                  <a:pt x="73419" y="941098"/>
                </a:cubicBezTo>
                <a:cubicBezTo>
                  <a:pt x="64520" y="927749"/>
                  <a:pt x="51795" y="916272"/>
                  <a:pt x="46722" y="901052"/>
                </a:cubicBezTo>
                <a:cubicBezTo>
                  <a:pt x="37510" y="873418"/>
                  <a:pt x="43950" y="886882"/>
                  <a:pt x="26698" y="861005"/>
                </a:cubicBezTo>
                <a:cubicBezTo>
                  <a:pt x="24473" y="854330"/>
                  <a:pt x="21730" y="847807"/>
                  <a:pt x="20024" y="840981"/>
                </a:cubicBezTo>
                <a:cubicBezTo>
                  <a:pt x="7864" y="792342"/>
                  <a:pt x="18590" y="821181"/>
                  <a:pt x="6675" y="767562"/>
                </a:cubicBezTo>
                <a:cubicBezTo>
                  <a:pt x="5149" y="760694"/>
                  <a:pt x="2225" y="754213"/>
                  <a:pt x="0" y="747539"/>
                </a:cubicBezTo>
                <a:cubicBezTo>
                  <a:pt x="2225" y="585127"/>
                  <a:pt x="2564" y="422679"/>
                  <a:pt x="6675" y="260304"/>
                </a:cubicBezTo>
                <a:cubicBezTo>
                  <a:pt x="7018" y="246775"/>
                  <a:pt x="10413" y="233468"/>
                  <a:pt x="13349" y="220257"/>
                </a:cubicBezTo>
                <a:cubicBezTo>
                  <a:pt x="18719" y="196092"/>
                  <a:pt x="23173" y="199035"/>
                  <a:pt x="33373" y="173536"/>
                </a:cubicBezTo>
                <a:cubicBezTo>
                  <a:pt x="38599" y="160471"/>
                  <a:pt x="42272" y="146838"/>
                  <a:pt x="46722" y="133489"/>
                </a:cubicBezTo>
                <a:cubicBezTo>
                  <a:pt x="48947" y="126815"/>
                  <a:pt x="49493" y="119320"/>
                  <a:pt x="53396" y="113466"/>
                </a:cubicBezTo>
                <a:lnTo>
                  <a:pt x="66745" y="93443"/>
                </a:lnTo>
                <a:cubicBezTo>
                  <a:pt x="68970" y="86768"/>
                  <a:pt x="68444" y="78394"/>
                  <a:pt x="73419" y="73419"/>
                </a:cubicBezTo>
                <a:cubicBezTo>
                  <a:pt x="78394" y="68444"/>
                  <a:pt x="87293" y="70162"/>
                  <a:pt x="93443" y="66745"/>
                </a:cubicBezTo>
                <a:cubicBezTo>
                  <a:pt x="107468" y="58954"/>
                  <a:pt x="117758" y="43193"/>
                  <a:pt x="133490" y="40047"/>
                </a:cubicBezTo>
                <a:cubicBezTo>
                  <a:pt x="169044" y="32937"/>
                  <a:pt x="166862" y="44717"/>
                  <a:pt x="166862" y="26698"/>
                </a:cubicBezTo>
                <a:lnTo>
                  <a:pt x="220257" y="0"/>
                </a:lnTo>
                <a:close/>
              </a:path>
            </a:pathLst>
          </a:custGeom>
          <a:gradFill>
            <a:gsLst>
              <a:gs pos="7000">
                <a:schemeClr val="bg1">
                  <a:alpha val="0"/>
                </a:schemeClr>
              </a:gs>
              <a:gs pos="31000">
                <a:schemeClr val="bg1">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6">
            <a:extLst>
              <a:ext uri="{FF2B5EF4-FFF2-40B4-BE49-F238E27FC236}">
                <a16:creationId xmlns:a16="http://schemas.microsoft.com/office/drawing/2014/main" id="{E7545196-ECAD-45EA-A21E-8F025135400C}"/>
              </a:ext>
            </a:extLst>
          </p:cNvPr>
          <p:cNvSpPr txBox="1"/>
          <p:nvPr/>
        </p:nvSpPr>
        <p:spPr>
          <a:xfrm>
            <a:off x="5995036" y="1907370"/>
            <a:ext cx="87305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BE422F"/>
                </a:solidFill>
                <a:effectLst/>
                <a:uLnTx/>
                <a:uFillTx/>
                <a:latin typeface="Arial" panose="020B0604020202020204" pitchFamily="34" charset="0"/>
                <a:ea typeface="MS PGothic" charset="0"/>
                <a:cs typeface="Arial" panose="020B0604020202020204" pitchFamily="34" charset="0"/>
              </a:rPr>
              <a:t>Eplerenone</a:t>
            </a:r>
          </a:p>
        </p:txBody>
      </p:sp>
      <p:cxnSp>
        <p:nvCxnSpPr>
          <p:cNvPr id="29" name="Straight Connector 28">
            <a:extLst>
              <a:ext uri="{FF2B5EF4-FFF2-40B4-BE49-F238E27FC236}">
                <a16:creationId xmlns:a16="http://schemas.microsoft.com/office/drawing/2014/main" id="{FA6A4FED-696E-4C13-986F-7E1A6D08C65A}"/>
              </a:ext>
            </a:extLst>
          </p:cNvPr>
          <p:cNvCxnSpPr>
            <a:cxnSpLocks/>
          </p:cNvCxnSpPr>
          <p:nvPr/>
        </p:nvCxnSpPr>
        <p:spPr>
          <a:xfrm>
            <a:off x="6093960" y="2110533"/>
            <a:ext cx="1129392" cy="0"/>
          </a:xfrm>
          <a:prstGeom prst="line">
            <a:avLst/>
          </a:prstGeom>
          <a:ln w="1270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84E4D58-A13F-4937-B376-4EFFE60B0507}"/>
              </a:ext>
            </a:extLst>
          </p:cNvPr>
          <p:cNvSpPr txBox="1"/>
          <p:nvPr/>
        </p:nvSpPr>
        <p:spPr>
          <a:xfrm>
            <a:off x="8978884" y="1907370"/>
            <a:ext cx="873050" cy="253916"/>
          </a:xfrm>
          <a:prstGeom prst="rect">
            <a:avLst/>
          </a:prstGeom>
          <a:noFill/>
        </p:spPr>
        <p:txBody>
          <a:bodyPr wrap="square" rtlCol="0">
            <a:spAutoFit/>
          </a:bodyPr>
          <a:lstStyle>
            <a:defPPr>
              <a:defRPr lang="en-US"/>
            </a:defPPr>
            <a:lvl1pPr>
              <a:defRPr sz="1400">
                <a:solidFill>
                  <a:schemeClr val="accent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91DF"/>
                </a:solidFill>
                <a:effectLst/>
                <a:uLnTx/>
                <a:uFillTx/>
                <a:latin typeface="Arial" panose="020B0604020202020204" pitchFamily="34" charset="0"/>
                <a:ea typeface="MS PGothic" charset="0"/>
                <a:cs typeface="Arial" panose="020B0604020202020204" pitchFamily="34" charset="0"/>
              </a:rPr>
              <a:t>Finerenone</a:t>
            </a:r>
          </a:p>
        </p:txBody>
      </p:sp>
      <p:cxnSp>
        <p:nvCxnSpPr>
          <p:cNvPr id="31" name="Straight Connector 30">
            <a:extLst>
              <a:ext uri="{FF2B5EF4-FFF2-40B4-BE49-F238E27FC236}">
                <a16:creationId xmlns:a16="http://schemas.microsoft.com/office/drawing/2014/main" id="{89F7B4E2-0DC0-428C-92F8-C18BDEBD6B4E}"/>
              </a:ext>
            </a:extLst>
          </p:cNvPr>
          <p:cNvCxnSpPr>
            <a:cxnSpLocks/>
          </p:cNvCxnSpPr>
          <p:nvPr/>
        </p:nvCxnSpPr>
        <p:spPr>
          <a:xfrm>
            <a:off x="9076594" y="2111245"/>
            <a:ext cx="1128542" cy="0"/>
          </a:xfrm>
          <a:prstGeom prst="line">
            <a:avLst/>
          </a:prstGeom>
          <a:ln w="12700">
            <a:solidFill>
              <a:srgbClr val="53585A"/>
            </a:solidFill>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32" name="Table 34">
            <a:extLst>
              <a:ext uri="{FF2B5EF4-FFF2-40B4-BE49-F238E27FC236}">
                <a16:creationId xmlns:a16="http://schemas.microsoft.com/office/drawing/2014/main" id="{509764C5-96EE-49D9-A0FC-99ADB1AE3ACF}"/>
              </a:ext>
            </a:extLst>
          </p:cNvPr>
          <p:cNvGraphicFramePr>
            <a:graphicFrameLocks noGrp="1"/>
          </p:cNvGraphicFramePr>
          <p:nvPr/>
        </p:nvGraphicFramePr>
        <p:xfrm>
          <a:off x="1253304" y="2678558"/>
          <a:ext cx="10118400" cy="2298368"/>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2452507866"/>
                    </a:ext>
                  </a:extLst>
                </a:gridCol>
                <a:gridCol w="2385919">
                  <a:extLst>
                    <a:ext uri="{9D8B030D-6E8A-4147-A177-3AD203B41FA5}">
                      <a16:colId xmlns:a16="http://schemas.microsoft.com/office/drawing/2014/main" val="3245311078"/>
                    </a:ext>
                  </a:extLst>
                </a:gridCol>
                <a:gridCol w="2268408">
                  <a:extLst>
                    <a:ext uri="{9D8B030D-6E8A-4147-A177-3AD203B41FA5}">
                      <a16:colId xmlns:a16="http://schemas.microsoft.com/office/drawing/2014/main" val="2471707378"/>
                    </a:ext>
                  </a:extLst>
                </a:gridCol>
                <a:gridCol w="316073">
                  <a:extLst>
                    <a:ext uri="{9D8B030D-6E8A-4147-A177-3AD203B41FA5}">
                      <a16:colId xmlns:a16="http://schemas.microsoft.com/office/drawing/2014/main" val="547982576"/>
                    </a:ext>
                  </a:extLst>
                </a:gridCol>
                <a:gridCol w="2952000">
                  <a:extLst>
                    <a:ext uri="{9D8B030D-6E8A-4147-A177-3AD203B41FA5}">
                      <a16:colId xmlns:a16="http://schemas.microsoft.com/office/drawing/2014/main" val="1921674861"/>
                    </a:ext>
                  </a:extLst>
                </a:gridCol>
              </a:tblGrid>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latin typeface="Arial" panose="020B0604020202020204" pitchFamily="34" charset="0"/>
                          <a:cs typeface="Arial" panose="020B0604020202020204" pitchFamily="34" charset="0"/>
                        </a:rPr>
                        <a:t>Structural properties</a:t>
                      </a:r>
                      <a:endParaRPr lang="en-US" sz="1200" b="1" baseline="30000" dirty="0">
                        <a:solidFill>
                          <a:schemeClr val="accent5"/>
                        </a:solidFill>
                        <a:latin typeface="Arial" panose="020B0604020202020204" pitchFamily="34" charset="0"/>
                        <a:cs typeface="Arial" panose="020B0604020202020204" pitchFamily="34" charset="0"/>
                      </a:endParaRPr>
                    </a:p>
                  </a:txBody>
                  <a:tcPr marL="137696" marR="137696"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u="none" kern="1200" baseline="0" noProof="0" dirty="0">
                          <a:solidFill>
                            <a:schemeClr val="tx1"/>
                          </a:solidFill>
                          <a:latin typeface="Arial" panose="020B0604020202020204" pitchFamily="34" charset="0"/>
                          <a:ea typeface="+mn-ea"/>
                          <a:cs typeface="Arial" panose="020B0604020202020204" pitchFamily="34" charset="0"/>
                        </a:rPr>
                        <a:t>Flat (steroidal)</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u="none" kern="1200" baseline="0" noProof="0" dirty="0">
                          <a:solidFill>
                            <a:schemeClr val="tx1"/>
                          </a:solidFill>
                          <a:latin typeface="Arial" panose="020B0604020202020204" pitchFamily="34" charset="0"/>
                          <a:ea typeface="+mn-ea"/>
                          <a:cs typeface="Arial" panose="020B0604020202020204" pitchFamily="34" charset="0"/>
                        </a:rPr>
                        <a:t>Flat (steroidal)</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u="none" kern="1200" baseline="0" noProof="0" dirty="0">
                          <a:solidFill>
                            <a:schemeClr val="tx1"/>
                          </a:solidFill>
                          <a:latin typeface="Arial" panose="020B0604020202020204" pitchFamily="34" charset="0"/>
                          <a:ea typeface="+mn-ea"/>
                          <a:cs typeface="Arial" panose="020B0604020202020204" pitchFamily="34" charset="0"/>
                        </a:rPr>
                        <a:t>Bulky (nonsteroidal)</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554480526"/>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latin typeface="Arial" panose="020B0604020202020204" pitchFamily="34" charset="0"/>
                          <a:cs typeface="Arial" panose="020B0604020202020204" pitchFamily="34" charset="0"/>
                        </a:rPr>
                        <a:t>Potency </a:t>
                      </a:r>
                      <a:r>
                        <a:rPr lang="en-US" sz="1200" b="1" kern="1200" dirty="0">
                          <a:solidFill>
                            <a:schemeClr val="accent5"/>
                          </a:solidFill>
                          <a:latin typeface="Arial" panose="020B0604020202020204" pitchFamily="34" charset="0"/>
                          <a:ea typeface="+mn-ea"/>
                          <a:cs typeface="Arial" panose="020B0604020202020204" pitchFamily="34" charset="0"/>
                        </a:rPr>
                        <a:t>against MR</a:t>
                      </a:r>
                    </a:p>
                  </a:txBody>
                  <a:tcPr marL="137696" marR="137696"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8000"/>
                      </a:schemeClr>
                    </a:solidFill>
                  </a:tcPr>
                </a:tc>
                <a:extLst>
                  <a:ext uri="{0D108BD9-81ED-4DB2-BD59-A6C34878D82A}">
                    <a16:rowId xmlns:a16="http://schemas.microsoft.com/office/drawing/2014/main" val="3713096162"/>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latin typeface="Arial" panose="020B0604020202020204" pitchFamily="34" charset="0"/>
                          <a:cs typeface="Arial" panose="020B0604020202020204" pitchFamily="34" charset="0"/>
                        </a:rPr>
                        <a:t>Selectivity </a:t>
                      </a:r>
                      <a:r>
                        <a:rPr lang="en-US" sz="1200" b="1" kern="1200" dirty="0">
                          <a:solidFill>
                            <a:schemeClr val="accent5"/>
                          </a:solidFill>
                          <a:latin typeface="Arial" panose="020B0604020202020204" pitchFamily="34" charset="0"/>
                          <a:ea typeface="+mn-ea"/>
                          <a:cs typeface="Arial" panose="020B0604020202020204" pitchFamily="34" charset="0"/>
                        </a:rPr>
                        <a:t>for MR</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endParaRPr lang="en-GB" sz="1100" b="0" u="none" kern="1200" baseline="3000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1822955945"/>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5"/>
                          </a:solidFill>
                          <a:latin typeface="Arial" panose="020B0604020202020204" pitchFamily="34" charset="0"/>
                          <a:ea typeface="+mn-ea"/>
                          <a:cs typeface="Arial" panose="020B0604020202020204" pitchFamily="34" charset="0"/>
                        </a:rPr>
                        <a:t>CNS penetration</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0726014"/>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5"/>
                          </a:solidFill>
                          <a:latin typeface="Arial" panose="020B0604020202020204" pitchFamily="34" charset="0"/>
                          <a:ea typeface="+mn-ea"/>
                          <a:cs typeface="Arial" panose="020B0604020202020204" pitchFamily="34" charset="0"/>
                        </a:rPr>
                        <a:t>Half-life</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1835932" rtl="0" eaLnBrk="1" fontAlgn="auto" latinLnBrk="0" hangingPunct="1">
                        <a:lnSpc>
                          <a:spcPct val="100000"/>
                        </a:lnSpc>
                        <a:spcBef>
                          <a:spcPts val="0"/>
                        </a:spcBef>
                        <a:spcAft>
                          <a:spcPts val="0"/>
                        </a:spcAft>
                        <a:buClrTx/>
                        <a:buSzTx/>
                        <a:buFontTx/>
                        <a:buNone/>
                        <a:tabLst/>
                        <a:defRPr/>
                      </a:pPr>
                      <a:r>
                        <a:rPr lang="en-GB" sz="1100" b="0" u="none" kern="1200" baseline="0" noProof="0" dirty="0">
                          <a:solidFill>
                            <a:schemeClr val="tx1"/>
                          </a:solidFill>
                          <a:latin typeface="Arial" panose="020B0604020202020204" pitchFamily="34" charset="0"/>
                          <a:ea typeface="+mn-ea"/>
                          <a:cs typeface="Arial" panose="020B0604020202020204" pitchFamily="34" charset="0"/>
                        </a:rPr>
                        <a:t>&gt;20 hours*</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1835932" rtl="0" eaLnBrk="1" fontAlgn="auto" latinLnBrk="0" hangingPunct="1">
                        <a:lnSpc>
                          <a:spcPct val="100000"/>
                        </a:lnSpc>
                        <a:spcBef>
                          <a:spcPts val="0"/>
                        </a:spcBef>
                        <a:spcAft>
                          <a:spcPts val="0"/>
                        </a:spcAft>
                        <a:buClrTx/>
                        <a:buSzTx/>
                        <a:buFontTx/>
                        <a:buNone/>
                        <a:tabLst/>
                        <a:defRPr/>
                      </a:pPr>
                      <a:r>
                        <a:rPr lang="en-GB" sz="1100" b="0" u="none" kern="1200" baseline="0" noProof="0" dirty="0">
                          <a:solidFill>
                            <a:schemeClr val="tx1"/>
                          </a:solidFill>
                          <a:latin typeface="Arial" panose="020B0604020202020204" pitchFamily="34" charset="0"/>
                          <a:ea typeface="+mn-ea"/>
                          <a:cs typeface="Arial" panose="020B0604020202020204" pitchFamily="34" charset="0"/>
                        </a:rPr>
                        <a:t>4–6 hours*</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marL="0" marR="0" lvl="0" indent="0" algn="ctr" defTabSz="1835932" rtl="0" eaLnBrk="1" fontAlgn="auto" latinLnBrk="0" hangingPunct="1">
                        <a:lnSpc>
                          <a:spcPct val="100000"/>
                        </a:lnSpc>
                        <a:spcBef>
                          <a:spcPts val="0"/>
                        </a:spcBef>
                        <a:spcAft>
                          <a:spcPts val="0"/>
                        </a:spcAft>
                        <a:buClrTx/>
                        <a:buSzTx/>
                        <a:buFontTx/>
                        <a:buNone/>
                        <a:tabLst/>
                        <a:defRPr/>
                      </a:pPr>
                      <a:r>
                        <a:rPr lang="en-GB" sz="1100" b="0" u="none" kern="1200" baseline="0" noProof="0" dirty="0">
                          <a:solidFill>
                            <a:schemeClr val="tx1"/>
                          </a:solidFill>
                          <a:latin typeface="Arial" panose="020B0604020202020204" pitchFamily="34" charset="0"/>
                          <a:ea typeface="+mn-ea"/>
                          <a:cs typeface="Arial" panose="020B0604020202020204" pitchFamily="34" charset="0"/>
                        </a:rPr>
                        <a:t>2–3 hours</a:t>
                      </a:r>
                      <a:r>
                        <a:rPr lang="en-GB" sz="1100" b="0" u="none" kern="1200" baseline="3000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250916413"/>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5"/>
                          </a:solidFill>
                          <a:latin typeface="Arial" panose="020B0604020202020204" pitchFamily="34" charset="0"/>
                          <a:ea typeface="+mn-ea"/>
                          <a:cs typeface="Arial" panose="020B0604020202020204" pitchFamily="34" charset="0"/>
                        </a:rPr>
                        <a:t>Active metabolites</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420419"/>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4"/>
                          </a:solidFill>
                          <a:latin typeface="Arial" panose="020B0604020202020204" pitchFamily="34" charset="0"/>
                          <a:ea typeface="+mn-ea"/>
                          <a:cs typeface="Arial" panose="020B0604020202020204" pitchFamily="34" charset="0"/>
                        </a:rPr>
                        <a:t>Breast-related side effects</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alpha val="28000"/>
                      </a:schemeClr>
                    </a:solidFill>
                  </a:tcPr>
                </a:tc>
                <a:extLst>
                  <a:ext uri="{0D108BD9-81ED-4DB2-BD59-A6C34878D82A}">
                    <a16:rowId xmlns:a16="http://schemas.microsoft.com/office/drawing/2014/main" val="2239756196"/>
                  </a:ext>
                </a:extLst>
              </a:tr>
              <a:tr h="287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4"/>
                          </a:solidFill>
                          <a:latin typeface="Arial" panose="020B0604020202020204" pitchFamily="34" charset="0"/>
                          <a:ea typeface="+mn-ea"/>
                          <a:cs typeface="Arial" panose="020B0604020202020204" pitchFamily="34" charset="0"/>
                        </a:rPr>
                        <a:t>Effect on BP</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b="0" u="none" kern="1200" baseline="0" noProof="0" dirty="0">
                        <a:solidFill>
                          <a:schemeClr val="tx1"/>
                        </a:solidFill>
                        <a:latin typeface="Arial" panose="020B0604020202020204" pitchFamily="34" charset="0"/>
                        <a:ea typeface="+mn-ea"/>
                        <a:cs typeface="Arial" panose="020B0604020202020204" pitchFamily="34" charset="0"/>
                      </a:endParaRP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0" u="none" kern="1200" baseline="0" noProof="0" dirty="0">
                          <a:solidFill>
                            <a:schemeClr val="tx1"/>
                          </a:solidFill>
                          <a:latin typeface="Arial" panose="020B0604020202020204" pitchFamily="34" charset="0"/>
                          <a:ea typeface="+mn-ea"/>
                          <a:cs typeface="Arial" panose="020B0604020202020204" pitchFamily="34" charset="0"/>
                        </a:rPr>
                        <a:t>+</a:t>
                      </a:r>
                    </a:p>
                  </a:txBody>
                  <a:tcPr marL="137696" marR="137696"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939811"/>
                  </a:ext>
                </a:extLst>
              </a:tr>
            </a:tbl>
          </a:graphicData>
        </a:graphic>
      </p:graphicFrame>
      <p:sp>
        <p:nvSpPr>
          <p:cNvPr id="33" name="Rounded Rectangle 3">
            <a:extLst>
              <a:ext uri="{FF2B5EF4-FFF2-40B4-BE49-F238E27FC236}">
                <a16:creationId xmlns:a16="http://schemas.microsoft.com/office/drawing/2014/main" id="{01A79079-9BE5-4AC6-91AC-11300FC91D9F}"/>
              </a:ext>
            </a:extLst>
          </p:cNvPr>
          <p:cNvSpPr>
            <a:spLocks noChangeArrowheads="1"/>
          </p:cNvSpPr>
          <p:nvPr/>
        </p:nvSpPr>
        <p:spPr bwMode="auto">
          <a:xfrm>
            <a:off x="3499637" y="1464158"/>
            <a:ext cx="4647560" cy="3526837"/>
          </a:xfrm>
          <a:prstGeom prst="rect">
            <a:avLst/>
          </a:prstGeom>
          <a:noFill/>
          <a:ln w="25400">
            <a:solidFill>
              <a:srgbClr val="988983"/>
            </a:solidFill>
            <a:round/>
            <a:headEnd/>
            <a:tailEnd/>
          </a:ln>
          <a:effectLst/>
        </p:spPr>
        <p:txBody>
          <a:bodyPr lIns="0" tIns="0" rIns="0" bIns="0" anchor="ct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ctr" defTabSz="1831530" rtl="0" eaLnBrk="0" fontAlgn="base" latinLnBrk="0" hangingPunct="0">
              <a:lnSpc>
                <a:spcPct val="100000"/>
              </a:lnSpc>
              <a:spcBef>
                <a:spcPct val="0"/>
              </a:spcBef>
              <a:spcAft>
                <a:spcPts val="0"/>
              </a:spcAft>
              <a:buClrTx/>
              <a:buSzTx/>
              <a:buFontTx/>
              <a:buNone/>
              <a:tabLst/>
              <a:defRPr/>
            </a:pPr>
            <a:endParaRPr kumimoji="0" lang="en-GB" altLang="en-US" sz="3212" b="1" i="0" u="none" strike="noStrike" kern="0" cap="none" spc="0" normalizeH="0" baseline="0" noProof="0" dirty="0">
              <a:ln>
                <a:noFill/>
              </a:ln>
              <a:solidFill>
                <a:srgbClr val="000000"/>
              </a:solidFill>
              <a:effectLst/>
              <a:uLnTx/>
              <a:uFillTx/>
              <a:latin typeface="Calibri" charset="0"/>
              <a:ea typeface="MS PGothic" charset="0"/>
            </a:endParaRPr>
          </a:p>
        </p:txBody>
      </p:sp>
      <p:sp>
        <p:nvSpPr>
          <p:cNvPr id="34" name="Rectangle 33">
            <a:extLst>
              <a:ext uri="{FF2B5EF4-FFF2-40B4-BE49-F238E27FC236}">
                <a16:creationId xmlns:a16="http://schemas.microsoft.com/office/drawing/2014/main" id="{9BB31527-890C-4207-A92F-7534116563B1}"/>
              </a:ext>
            </a:extLst>
          </p:cNvPr>
          <p:cNvSpPr/>
          <p:nvPr/>
        </p:nvSpPr>
        <p:spPr>
          <a:xfrm>
            <a:off x="3605650" y="1316616"/>
            <a:ext cx="4485908" cy="303678"/>
          </a:xfrm>
          <a:prstGeom prst="rect">
            <a:avLst/>
          </a:prstGeom>
          <a:solidFill>
            <a:srgbClr val="988983"/>
          </a:solidFill>
          <a:ln w="28575">
            <a:noFill/>
          </a:ln>
        </p:spPr>
        <p:txBody>
          <a:bodyPr wrap="square" lIns="144563" rIns="144563" anchor="ctr">
            <a:noAutofit/>
          </a:bodyP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ctr" defTabSz="182913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S PGothic" charset="0"/>
              </a:rPr>
              <a:t>Aldosterone antagonists </a:t>
            </a:r>
          </a:p>
        </p:txBody>
      </p:sp>
      <p:cxnSp>
        <p:nvCxnSpPr>
          <p:cNvPr id="35" name="Straight Connector 34">
            <a:extLst>
              <a:ext uri="{FF2B5EF4-FFF2-40B4-BE49-F238E27FC236}">
                <a16:creationId xmlns:a16="http://schemas.microsoft.com/office/drawing/2014/main" id="{C899CFBB-7852-4C1D-A54F-0796083C016B}"/>
              </a:ext>
            </a:extLst>
          </p:cNvPr>
          <p:cNvCxnSpPr>
            <a:cxnSpLocks/>
          </p:cNvCxnSpPr>
          <p:nvPr/>
        </p:nvCxnSpPr>
        <p:spPr>
          <a:xfrm flipH="1">
            <a:off x="5819807" y="1720395"/>
            <a:ext cx="7221" cy="3267961"/>
          </a:xfrm>
          <a:prstGeom prst="line">
            <a:avLst/>
          </a:prstGeom>
          <a:noFill/>
          <a:ln w="25400">
            <a:solidFill>
              <a:srgbClr val="988983"/>
            </a:solidFill>
            <a:round/>
            <a:headEnd/>
            <a:tailEnd/>
          </a:ln>
          <a:effectLst/>
        </p:spPr>
      </p:cxnSp>
      <p:sp>
        <p:nvSpPr>
          <p:cNvPr id="36" name="Rounded Rectangle 3">
            <a:extLst>
              <a:ext uri="{FF2B5EF4-FFF2-40B4-BE49-F238E27FC236}">
                <a16:creationId xmlns:a16="http://schemas.microsoft.com/office/drawing/2014/main" id="{8610FEB9-B80B-4BFB-891F-DD9CF0BCEAA8}"/>
              </a:ext>
            </a:extLst>
          </p:cNvPr>
          <p:cNvSpPr>
            <a:spLocks noChangeArrowheads="1"/>
          </p:cNvSpPr>
          <p:nvPr/>
        </p:nvSpPr>
        <p:spPr bwMode="auto">
          <a:xfrm>
            <a:off x="8472477" y="1462206"/>
            <a:ext cx="2899227" cy="3528789"/>
          </a:xfrm>
          <a:prstGeom prst="rect">
            <a:avLst/>
          </a:prstGeom>
          <a:noFill/>
          <a:ln w="25400">
            <a:solidFill>
              <a:srgbClr val="0091DF"/>
            </a:solidFill>
            <a:round/>
            <a:headEnd/>
            <a:tailEnd/>
          </a:ln>
          <a:effectLst/>
        </p:spPr>
        <p:txBody>
          <a:bodyPr lIns="0" tIns="0" rIns="0" bIns="0" anchor="ctr"/>
          <a:lstStyle>
            <a:defPPr>
              <a:defRPr lang="en-US"/>
            </a:defPPr>
            <a:lvl1pPr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ctr" defTabSz="1831530" rtl="0" eaLnBrk="0" fontAlgn="base" latinLnBrk="0" hangingPunct="0">
              <a:lnSpc>
                <a:spcPct val="100000"/>
              </a:lnSpc>
              <a:spcBef>
                <a:spcPct val="0"/>
              </a:spcBef>
              <a:spcAft>
                <a:spcPts val="0"/>
              </a:spcAft>
              <a:buClrTx/>
              <a:buSzTx/>
              <a:buFontTx/>
              <a:buNone/>
              <a:tabLst/>
              <a:defRPr/>
            </a:pPr>
            <a:endParaRPr kumimoji="0" lang="en-GB" altLang="en-US" sz="2000" b="1" i="0" u="none" strike="noStrike" kern="0" cap="none" spc="0" normalizeH="0" baseline="0" noProof="0" dirty="0">
              <a:ln>
                <a:noFill/>
              </a:ln>
              <a:solidFill>
                <a:srgbClr val="000000"/>
              </a:solidFill>
              <a:effectLst/>
              <a:uLnTx/>
              <a:uFillTx/>
              <a:latin typeface="Calibri" charset="0"/>
              <a:ea typeface="MS PGothic" charset="0"/>
            </a:endParaRPr>
          </a:p>
        </p:txBody>
      </p:sp>
      <p:sp>
        <p:nvSpPr>
          <p:cNvPr id="37" name="Title 2">
            <a:extLst>
              <a:ext uri="{FF2B5EF4-FFF2-40B4-BE49-F238E27FC236}">
                <a16:creationId xmlns:a16="http://schemas.microsoft.com/office/drawing/2014/main" id="{B70E4E5B-C5FA-4DCB-A211-D01403869A20}"/>
              </a:ext>
            </a:extLst>
          </p:cNvPr>
          <p:cNvSpPr txBox="1">
            <a:spLocks/>
          </p:cNvSpPr>
          <p:nvPr/>
        </p:nvSpPr>
        <p:spPr>
          <a:xfrm>
            <a:off x="8821790" y="1316616"/>
            <a:ext cx="2200600" cy="303678"/>
          </a:xfrm>
          <a:prstGeom prst="rect">
            <a:avLst/>
          </a:prstGeom>
          <a:solidFill>
            <a:srgbClr val="0091DF"/>
          </a:solidFill>
          <a:ln w="28575">
            <a:noFill/>
          </a:ln>
        </p:spPr>
        <p:txBody>
          <a:bodyPr wrap="square" lIns="144563" rIns="144563" anchor="ctr">
            <a:noAutofit/>
          </a:bodyPr>
          <a:lstStyle>
            <a:defPPr>
              <a:defRPr lang="en-US"/>
            </a:defPPr>
            <a:lvl1pPr algn="ctr" defTabSz="1214646">
              <a:defRPr sz="1867" b="1">
                <a:solidFill>
                  <a:srgbClr val="FFFFFF"/>
                </a:solidFill>
                <a:latin typeface="Arial" panose="020B0604020202020204"/>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ctr" defTabSz="12146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S PGothic" charset="0"/>
                <a:cs typeface="+mn-cs"/>
              </a:rPr>
              <a:t>Finerenone</a:t>
            </a:r>
          </a:p>
        </p:txBody>
      </p:sp>
      <p:pic>
        <p:nvPicPr>
          <p:cNvPr id="38" name="Picture 37" descr="A picture containing outdoor object&#10;&#10;Description automatically generated">
            <a:extLst>
              <a:ext uri="{FF2B5EF4-FFF2-40B4-BE49-F238E27FC236}">
                <a16:creationId xmlns:a16="http://schemas.microsoft.com/office/drawing/2014/main" id="{FEE7B13D-9EE8-4B4C-ADA0-30F460AE33B2}"/>
              </a:ext>
            </a:extLst>
          </p:cNvPr>
          <p:cNvPicPr>
            <a:picLocks noChangeAspect="1"/>
          </p:cNvPicPr>
          <p:nvPr/>
        </p:nvPicPr>
        <p:blipFill>
          <a:blip r:embed="rId9"/>
          <a:stretch>
            <a:fillRect/>
          </a:stretch>
        </p:blipFill>
        <p:spPr>
          <a:xfrm>
            <a:off x="6069561" y="2048287"/>
            <a:ext cx="825739" cy="620690"/>
          </a:xfrm>
          <a:prstGeom prst="rect">
            <a:avLst/>
          </a:prstGeom>
        </p:spPr>
      </p:pic>
      <p:pic>
        <p:nvPicPr>
          <p:cNvPr id="39" name="Picture 38" descr="A picture containing invertebrate, coelenterate, jellyfish, hydrozoan&#10;&#10;Description automatically generated">
            <a:extLst>
              <a:ext uri="{FF2B5EF4-FFF2-40B4-BE49-F238E27FC236}">
                <a16:creationId xmlns:a16="http://schemas.microsoft.com/office/drawing/2014/main" id="{A5E5ECF4-4CBF-48A2-9E25-6E3909FC4082}"/>
              </a:ext>
            </a:extLst>
          </p:cNvPr>
          <p:cNvPicPr>
            <a:picLocks noChangeAspect="1"/>
          </p:cNvPicPr>
          <p:nvPr/>
        </p:nvPicPr>
        <p:blipFill>
          <a:blip r:embed="rId10"/>
          <a:stretch>
            <a:fillRect/>
          </a:stretch>
        </p:blipFill>
        <p:spPr>
          <a:xfrm>
            <a:off x="9078086" y="2116280"/>
            <a:ext cx="612377" cy="556958"/>
          </a:xfrm>
          <a:prstGeom prst="rect">
            <a:avLst/>
          </a:prstGeom>
        </p:spPr>
      </p:pic>
      <p:pic>
        <p:nvPicPr>
          <p:cNvPr id="40" name="Picture 39" descr="A picture containing invertebrate, mollusk&#10;&#10;Description automatically generated">
            <a:extLst>
              <a:ext uri="{FF2B5EF4-FFF2-40B4-BE49-F238E27FC236}">
                <a16:creationId xmlns:a16="http://schemas.microsoft.com/office/drawing/2014/main" id="{BB0B0A98-757B-478B-8C99-90627349853B}"/>
              </a:ext>
            </a:extLst>
          </p:cNvPr>
          <p:cNvPicPr>
            <a:picLocks noChangeAspect="1"/>
          </p:cNvPicPr>
          <p:nvPr/>
        </p:nvPicPr>
        <p:blipFill>
          <a:blip r:embed="rId11"/>
          <a:stretch>
            <a:fillRect/>
          </a:stretch>
        </p:blipFill>
        <p:spPr>
          <a:xfrm>
            <a:off x="3696403" y="2153498"/>
            <a:ext cx="750924" cy="459975"/>
          </a:xfrm>
          <a:prstGeom prst="rect">
            <a:avLst/>
          </a:prstGeom>
        </p:spPr>
      </p:pic>
      <p:sp>
        <p:nvSpPr>
          <p:cNvPr id="3" name="Rectangle 2">
            <a:extLst>
              <a:ext uri="{FF2B5EF4-FFF2-40B4-BE49-F238E27FC236}">
                <a16:creationId xmlns:a16="http://schemas.microsoft.com/office/drawing/2014/main" id="{5C30542C-6AF5-4997-BD03-B36D2D161C2C}"/>
              </a:ext>
            </a:extLst>
          </p:cNvPr>
          <p:cNvSpPr/>
          <p:nvPr/>
        </p:nvSpPr>
        <p:spPr>
          <a:xfrm>
            <a:off x="1253304" y="5071918"/>
            <a:ext cx="2165757" cy="43634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368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3585A"/>
                </a:solidFill>
                <a:effectLst/>
                <a:uLnTx/>
                <a:uFillTx/>
                <a:latin typeface="Arial" panose="020B0604020202020204" pitchFamily="34" charset="0"/>
                <a:ea typeface="+mn-ea"/>
                <a:cs typeface="Arial" panose="020B0604020202020204" pitchFamily="34" charset="0"/>
              </a:rPr>
              <a:t>Indication (SmPC)</a:t>
            </a:r>
          </a:p>
        </p:txBody>
      </p:sp>
      <p:sp>
        <p:nvSpPr>
          <p:cNvPr id="42" name="Rectangle 41">
            <a:extLst>
              <a:ext uri="{FF2B5EF4-FFF2-40B4-BE49-F238E27FC236}">
                <a16:creationId xmlns:a16="http://schemas.microsoft.com/office/drawing/2014/main" id="{F9055615-22AD-4ADA-817A-D1866FB2EB49}"/>
              </a:ext>
            </a:extLst>
          </p:cNvPr>
          <p:cNvSpPr/>
          <p:nvPr/>
        </p:nvSpPr>
        <p:spPr>
          <a:xfrm>
            <a:off x="3499638" y="5071918"/>
            <a:ext cx="2298594" cy="436349"/>
          </a:xfrm>
          <a:prstGeom prst="rect">
            <a:avLst/>
          </a:prstGeom>
          <a:solidFill>
            <a:srgbClr val="D48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Congestive HF</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C4945E52-E4A3-4DB9-B4F0-A88E43F92A24}"/>
              </a:ext>
            </a:extLst>
          </p:cNvPr>
          <p:cNvSpPr/>
          <p:nvPr/>
        </p:nvSpPr>
        <p:spPr>
          <a:xfrm>
            <a:off x="8472477" y="5071918"/>
            <a:ext cx="2899227" cy="43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CKD associated with T2D</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6,7</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347FE3E8-8129-412C-BB4C-DB7D4806B8DA}"/>
              </a:ext>
            </a:extLst>
          </p:cNvPr>
          <p:cNvSpPr/>
          <p:nvPr/>
        </p:nvSpPr>
        <p:spPr>
          <a:xfrm>
            <a:off x="5848604" y="5071918"/>
            <a:ext cx="2298593" cy="436349"/>
          </a:xfrm>
          <a:prstGeom prst="rect">
            <a:avLst/>
          </a:prstGeom>
          <a:solidFill>
            <a:srgbClr val="C9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HF and LVEF ≤40% or ≤30%</a:t>
            </a:r>
            <a:r>
              <a:rPr kumimoji="0" lang="en-GB"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D2F77922-63C4-60D2-B666-DD02013D1E82}"/>
              </a:ext>
            </a:extLst>
          </p:cNvPr>
          <p:cNvSpPr/>
          <p:nvPr/>
        </p:nvSpPr>
        <p:spPr>
          <a:xfrm>
            <a:off x="1253304" y="2034328"/>
            <a:ext cx="197022" cy="19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91FDF61-8728-2F3D-1BE2-DDC6058627EB}"/>
              </a:ext>
            </a:extLst>
          </p:cNvPr>
          <p:cNvSpPr txBox="1"/>
          <p:nvPr/>
        </p:nvSpPr>
        <p:spPr>
          <a:xfrm>
            <a:off x="1449678" y="1974254"/>
            <a:ext cx="1530047" cy="305729"/>
          </a:xfrm>
          <a:prstGeom prst="rect">
            <a:avLst/>
          </a:prstGeom>
        </p:spPr>
        <p:txBody>
          <a:bodyPr vert="horz" wrap="squar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350" b="0" i="0" u="none" strike="noStrike" kern="1200" cap="none" spc="0" normalizeH="0" baseline="0" noProof="0" dirty="0">
                <a:ln>
                  <a:noFill/>
                </a:ln>
                <a:solidFill>
                  <a:srgbClr val="53585A"/>
                </a:solidFill>
                <a:effectLst/>
                <a:uLnTx/>
                <a:uFillTx/>
                <a:latin typeface="Arial" panose="020B0604020202020204"/>
                <a:ea typeface="MS PGothic" charset="0"/>
              </a:rPr>
              <a:t>Pre-clinical data</a:t>
            </a:r>
          </a:p>
        </p:txBody>
      </p:sp>
      <p:sp>
        <p:nvSpPr>
          <p:cNvPr id="5" name="Rectangle 4">
            <a:extLst>
              <a:ext uri="{FF2B5EF4-FFF2-40B4-BE49-F238E27FC236}">
                <a16:creationId xmlns:a16="http://schemas.microsoft.com/office/drawing/2014/main" id="{C2D44615-B1A8-324C-AB25-96D10D01AAAF}"/>
              </a:ext>
            </a:extLst>
          </p:cNvPr>
          <p:cNvSpPr/>
          <p:nvPr/>
        </p:nvSpPr>
        <p:spPr>
          <a:xfrm>
            <a:off x="1253304" y="2319958"/>
            <a:ext cx="197022" cy="1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6D597483-450E-1FA0-37A3-20D478C60AD5}"/>
              </a:ext>
            </a:extLst>
          </p:cNvPr>
          <p:cNvSpPr txBox="1"/>
          <p:nvPr/>
        </p:nvSpPr>
        <p:spPr>
          <a:xfrm>
            <a:off x="1449678" y="2259884"/>
            <a:ext cx="1530047" cy="305729"/>
          </a:xfrm>
          <a:prstGeom prst="rect">
            <a:avLst/>
          </a:prstGeom>
        </p:spPr>
        <p:txBody>
          <a:bodyPr vert="horz" wrap="squar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350" b="0" i="0" u="none" strike="noStrike" kern="1200" cap="none" spc="0" normalizeH="0" baseline="0" noProof="0" dirty="0">
                <a:ln>
                  <a:noFill/>
                </a:ln>
                <a:solidFill>
                  <a:srgbClr val="53585A"/>
                </a:solidFill>
                <a:effectLst/>
                <a:uLnTx/>
                <a:uFillTx/>
                <a:latin typeface="Arial" panose="020B0604020202020204"/>
                <a:ea typeface="MS PGothic" charset="0"/>
              </a:rPr>
              <a:t>Clinical data</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B0EA1D-D1DB-3446-2F13-F16BFDC0CFBC}"/>
              </a:ext>
            </a:extLst>
          </p:cNvPr>
          <p:cNvSpPr>
            <a:spLocks noGrp="1"/>
          </p:cNvSpPr>
          <p:nvPr>
            <p:ph type="body" sz="quarter" idx="13"/>
          </p:nvPr>
        </p:nvSpPr>
        <p:spPr/>
        <p:txBody>
          <a:bodyPr/>
          <a:lstStyle/>
          <a:p>
            <a:r>
              <a:rPr lang="en-GB" dirty="0"/>
              <a:t>In part B of the ARTS (phase II) trials, patients had CKD (eGFR 30–60 ml/min/1.73 m</a:t>
            </a:r>
            <a:r>
              <a:rPr lang="en-GB" baseline="30000" dirty="0"/>
              <a:t>2</a:t>
            </a:r>
            <a:r>
              <a:rPr lang="en-GB" dirty="0"/>
              <a:t>) </a:t>
            </a:r>
            <a:br>
              <a:rPr lang="en-GB" dirty="0"/>
            </a:br>
            <a:r>
              <a:rPr lang="en-GB" dirty="0"/>
              <a:t>and HFrEF</a:t>
            </a:r>
          </a:p>
          <a:p>
            <a:endParaRPr lang="en-GB" dirty="0"/>
          </a:p>
        </p:txBody>
      </p:sp>
      <p:graphicFrame>
        <p:nvGraphicFramePr>
          <p:cNvPr id="18" name="Content Placeholder 17">
            <a:extLst>
              <a:ext uri="{FF2B5EF4-FFF2-40B4-BE49-F238E27FC236}">
                <a16:creationId xmlns:a16="http://schemas.microsoft.com/office/drawing/2014/main" id="{1FC1196D-24A8-4683-94BA-AFEE0D4E9F15}"/>
              </a:ext>
            </a:extLst>
          </p:cNvPr>
          <p:cNvGraphicFramePr>
            <a:graphicFrameLocks noGrp="1"/>
          </p:cNvGraphicFramePr>
          <p:nvPr>
            <p:ph sz="quarter" idx="14"/>
          </p:nvPr>
        </p:nvGraphicFramePr>
        <p:xfrm>
          <a:off x="622300" y="2243138"/>
          <a:ext cx="10907713" cy="194956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0CC8329E-6062-4723-88D9-BC8CCEFDE8DB}"/>
              </a:ext>
            </a:extLst>
          </p:cNvPr>
          <p:cNvSpPr>
            <a:spLocks noGrp="1"/>
          </p:cNvSpPr>
          <p:nvPr>
            <p:ph type="title"/>
          </p:nvPr>
        </p:nvSpPr>
        <p:spPr>
          <a:xfrm>
            <a:off x="623888" y="333375"/>
            <a:ext cx="9828211" cy="962377"/>
          </a:xfrm>
        </p:spPr>
        <p:txBody>
          <a:bodyPr>
            <a:noAutofit/>
          </a:bodyPr>
          <a:lstStyle/>
          <a:p>
            <a:r>
              <a:rPr lang="en-GB" sz="2800" dirty="0"/>
              <a:t>In the phase II ARTS trial, finerenone was associated with lower rates of hyperkalaemia* than spironolactone</a:t>
            </a:r>
            <a:r>
              <a:rPr lang="en-GB" sz="2800" baseline="30000" dirty="0"/>
              <a:t>1</a:t>
            </a:r>
          </a:p>
        </p:txBody>
      </p:sp>
      <p:sp>
        <p:nvSpPr>
          <p:cNvPr id="3" name="Footer Placeholder 2">
            <a:extLst>
              <a:ext uri="{FF2B5EF4-FFF2-40B4-BE49-F238E27FC236}">
                <a16:creationId xmlns:a16="http://schemas.microsoft.com/office/drawing/2014/main" id="{4A68B333-67E1-49AA-847C-D19ECF54E3C8}"/>
              </a:ext>
            </a:extLst>
          </p:cNvPr>
          <p:cNvSpPr>
            <a:spLocks noGrp="1"/>
          </p:cNvSpPr>
          <p:nvPr>
            <p:ph type="ftr"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*Using the terms ‘hyperkalaemia’ or ‘blood potassium increased’; </a:t>
            </a:r>
            <a:r>
              <a:rPr kumimoji="0" lang="en-GB" sz="900" b="0" i="0" u="none" strike="noStrike" kern="1200" cap="none" spc="0" normalizeH="0" baseline="30000" noProof="0" dirty="0">
                <a:ln>
                  <a:noFill/>
                </a:ln>
                <a:solidFill>
                  <a:srgbClr val="53585A"/>
                </a:solidFill>
                <a:effectLst/>
                <a:uLnTx/>
                <a:uFillTx/>
                <a:latin typeface="Arial" panose="020B0604020202020204"/>
                <a:ea typeface="MS PGothic" charset="0"/>
                <a:cs typeface="+mn-cs"/>
              </a:rPr>
              <a:t>#</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pitchFamily="34" charset="-128"/>
                <a:cs typeface="Arial" panose="020B0604020202020204" pitchFamily="34" charset="0"/>
              </a:rPr>
              <a:t>T</a:t>
            </a:r>
            <a:r>
              <a:rPr kumimoji="0" lang="en-GB" altLang="de-DE" sz="900" b="0" i="0" u="none" strike="noStrike" kern="1200" cap="none" spc="0" normalizeH="0" baseline="0" noProof="0" dirty="0">
                <a:ln>
                  <a:noFill/>
                </a:ln>
                <a:solidFill>
                  <a:srgbClr val="53585A"/>
                </a:solidFill>
                <a:effectLst/>
                <a:uLnTx/>
                <a:uFillTx/>
                <a:latin typeface="Arial" panose="020B0604020202020204"/>
                <a:ea typeface="MS PGothic" pitchFamily="34" charset="-128"/>
                <a:cs typeface="Arial" panose="020B0604020202020204" pitchFamily="34" charset="0"/>
              </a:rPr>
              <a:t>he starting dose of spironolactone was 25 mg od; this was up-titrated to 50 mg od at ~day 15 if serum [K</a:t>
            </a:r>
            <a:r>
              <a:rPr kumimoji="0" lang="en-GB" altLang="de-DE" sz="900" b="0" i="0" u="none" strike="noStrike" kern="1200" cap="none" spc="0" normalizeH="0" baseline="30000" noProof="0" dirty="0">
                <a:ln>
                  <a:noFill/>
                </a:ln>
                <a:solidFill>
                  <a:srgbClr val="53585A"/>
                </a:solidFill>
                <a:effectLst/>
                <a:uLnTx/>
                <a:uFillTx/>
                <a:latin typeface="Arial" panose="020B0604020202020204"/>
                <a:ea typeface="MS PGothic" pitchFamily="34" charset="-128"/>
                <a:cs typeface="Arial" panose="020B0604020202020204" pitchFamily="34" charset="0"/>
              </a:rPr>
              <a:t>+</a:t>
            </a:r>
            <a:r>
              <a:rPr kumimoji="0" lang="en-GB" altLang="de-DE" sz="900" b="0" i="0" u="none" strike="noStrike" kern="1200" cap="none" spc="0" normalizeH="0" baseline="0" noProof="0" dirty="0">
                <a:ln>
                  <a:noFill/>
                </a:ln>
                <a:solidFill>
                  <a:srgbClr val="53585A"/>
                </a:solidFill>
                <a:effectLst/>
                <a:uLnTx/>
                <a:uFillTx/>
                <a:latin typeface="Arial" panose="020B0604020202020204"/>
                <a:ea typeface="MS PGothic" pitchFamily="34" charset="-128"/>
                <a:cs typeface="Arial" panose="020B0604020202020204" pitchFamily="34" charset="0"/>
              </a:rPr>
              <a:t>] was ≤4.8 mmol/l.</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Spironolactone doses were up-titrated for 30/63 (47.6%) patients, resulting in a mean daily dose of 37 mg by the </a:t>
            </a:r>
            <a:r>
              <a:rPr kumimoji="0" lang="en-GB" altLang="de-DE" sz="900" b="0" i="0" u="none" strike="noStrike" kern="1200" cap="none" spc="0" normalizeH="0" baseline="0" noProof="0" dirty="0">
                <a:ln>
                  <a:noFill/>
                </a:ln>
                <a:solidFill>
                  <a:srgbClr val="53585A"/>
                </a:solidFill>
                <a:effectLst/>
                <a:uLnTx/>
                <a:uFillTx/>
                <a:latin typeface="Arial" panose="020B0604020202020204"/>
                <a:ea typeface="MS PGothic" pitchFamily="34" charset="-128"/>
                <a:cs typeface="Arial" panose="020B0604020202020204" pitchFamily="34" charset="0"/>
              </a:rPr>
              <a:t>end of the study; </a:t>
            </a:r>
            <a:r>
              <a:rPr kumimoji="0" lang="en-GB" altLang="de-DE" sz="900" b="0" i="0" u="none" strike="noStrike" kern="1200" cap="none" spc="0" normalizeH="0" baseline="30000" noProof="0" dirty="0">
                <a:ln>
                  <a:noFill/>
                </a:ln>
                <a:solidFill>
                  <a:srgbClr val="53585A"/>
                </a:solidFill>
                <a:effectLst/>
                <a:uLnTx/>
                <a:uFillTx/>
                <a:latin typeface="Arial" panose="020B0604020202020204"/>
                <a:ea typeface="MS PGothic" pitchFamily="34" charset="-128"/>
                <a:cs typeface="Arial" panose="020B0604020202020204" pitchFamily="34" charset="0"/>
              </a:rPr>
              <a:t>‡</a:t>
            </a:r>
            <a:r>
              <a:rPr kumimoji="0" lang="en-GB" altLang="de-DE" sz="900" b="0" i="1" u="none" strike="noStrike" kern="1200" cap="none" spc="0" normalizeH="0" baseline="0" noProof="0" dirty="0">
                <a:ln>
                  <a:noFill/>
                </a:ln>
                <a:solidFill>
                  <a:srgbClr val="53585A"/>
                </a:solidFill>
                <a:effectLst/>
                <a:uLnTx/>
                <a:uFillTx/>
                <a:latin typeface="Arial" panose="020B0604020202020204"/>
                <a:ea typeface="MS PGothic" pitchFamily="34" charset="-128"/>
                <a:cs typeface="Arial" panose="020B0604020202020204" pitchFamily="34" charset="0"/>
              </a:rPr>
              <a:t>p</a:t>
            </a:r>
            <a:r>
              <a:rPr kumimoji="0" lang="en-GB" altLang="de-DE" sz="900" b="0" i="0" u="none" strike="noStrike" kern="1200" cap="none" spc="0" normalizeH="0" baseline="0" noProof="0" dirty="0">
                <a:ln>
                  <a:noFill/>
                </a:ln>
                <a:solidFill>
                  <a:srgbClr val="53585A"/>
                </a:solidFill>
                <a:effectLst/>
                <a:uLnTx/>
                <a:uFillTx/>
                <a:latin typeface="Arial" panose="020B0604020202020204"/>
                <a:ea typeface="MS PGothic" pitchFamily="34" charset="-128"/>
                <a:cs typeface="Arial" panose="020B0604020202020204" pitchFamily="34" charset="0"/>
              </a:rPr>
              <a:t>-values reported for spironolactone/eplerenone/finerenone with an ACE-i/ARB compared with ACEi/ARB treatment alone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bid, twice daily; HFrEF, heart failure with reduced ejection fraction; [K</a:t>
            </a:r>
            <a:r>
              <a:rPr kumimoji="0" lang="en-GB" sz="900" b="0" i="0" u="none" strike="noStrike" kern="1200" cap="none" spc="0" normalizeH="0" baseline="30000" noProof="0" dirty="0">
                <a:ln>
                  <a:noFill/>
                </a:ln>
                <a:solidFill>
                  <a:srgbClr val="53585A"/>
                </a:solidFill>
                <a:effectLst/>
                <a:uLnTx/>
                <a:uFillTx/>
                <a:latin typeface="Arial" panose="020B0604020202020204"/>
                <a:ea typeface="MS PGothic" charset="0"/>
                <a:cs typeface="+mn-cs"/>
              </a:rPr>
              <a:t>+</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potassium concentration; od, once daily; RR, risk ratio; TEAE, treatment-emergent adverse event;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1. Pitt B,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et al</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Eur Heart J </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2013;34:2453–2463; 2. Zuo C, </a:t>
            </a:r>
            <a:r>
              <a:rPr kumimoji="0" lang="en-GB" sz="900" b="0" i="1" u="none" strike="noStrike" kern="1200" cap="none" spc="0" normalizeH="0" baseline="0" noProof="0" dirty="0">
                <a:ln>
                  <a:noFill/>
                </a:ln>
                <a:solidFill>
                  <a:srgbClr val="53585A"/>
                </a:solidFill>
                <a:effectLst/>
                <a:uLnTx/>
                <a:uFillTx/>
                <a:latin typeface="Arial" panose="020B0604020202020204"/>
                <a:ea typeface="MS PGothic" charset="0"/>
                <a:cs typeface="+mn-cs"/>
              </a:rPr>
              <a:t>et al. Int J Clin Pract</a:t>
            </a:r>
            <a:r>
              <a:rPr kumimoji="0" lang="en-GB" sz="900" b="0" i="0" u="none" strike="noStrike" kern="1200" cap="none" spc="0" normalizeH="0" baseline="0" noProof="0" dirty="0">
                <a:ln>
                  <a:noFill/>
                </a:ln>
                <a:solidFill>
                  <a:srgbClr val="53585A"/>
                </a:solidFill>
                <a:effectLst/>
                <a:uLnTx/>
                <a:uFillTx/>
                <a:latin typeface="Arial" panose="020B0604020202020204"/>
                <a:ea typeface="MS PGothic" charset="0"/>
                <a:cs typeface="+mn-cs"/>
              </a:rPr>
              <a:t>. 2019; doi:10.1111/ijcp.13413</a:t>
            </a:r>
          </a:p>
        </p:txBody>
      </p:sp>
      <p:sp>
        <p:nvSpPr>
          <p:cNvPr id="21" name="Rectangle 20">
            <a:extLst>
              <a:ext uri="{FF2B5EF4-FFF2-40B4-BE49-F238E27FC236}">
                <a16:creationId xmlns:a16="http://schemas.microsoft.com/office/drawing/2014/main" id="{0A76F67A-CC95-437F-A4E0-7EE1DF1760B8}"/>
              </a:ext>
            </a:extLst>
          </p:cNvPr>
          <p:cNvSpPr/>
          <p:nvPr/>
        </p:nvSpPr>
        <p:spPr>
          <a:xfrm>
            <a:off x="1617349" y="2308626"/>
            <a:ext cx="2567867" cy="584775"/>
          </a:xfrm>
          <a:prstGeom prst="rect">
            <a:avLst/>
          </a:prstGeom>
        </p:spPr>
        <p:txBody>
          <a:bodyPr wrap="square">
            <a:spAutoFit/>
          </a:bodyPr>
          <a:lstStyle/>
          <a:p>
            <a:pPr marL="0" marR="0" lvl="0" indent="0" algn="ctr" defTabSz="609585" rtl="0" eaLnBrk="0" fontAlgn="auto" latinLnBrk="0" hangingPunct="0">
              <a:lnSpc>
                <a:spcPct val="100000"/>
              </a:lnSpc>
              <a:spcBef>
                <a:spcPts val="600"/>
              </a:spcBef>
              <a:spcAft>
                <a:spcPts val="0"/>
              </a:spcAft>
              <a:buClrTx/>
              <a:buSzTx/>
              <a:buFontTx/>
              <a:buNone/>
              <a:tabLst/>
              <a:defRPr/>
            </a:pPr>
            <a:r>
              <a:rPr kumimoji="0" lang="en-GB" sz="1600" b="1" i="1" u="none" strike="noStrike" kern="1200" cap="none" spc="0" normalizeH="0" baseline="0" noProof="0" dirty="0">
                <a:ln>
                  <a:noFill/>
                </a:ln>
                <a:solidFill>
                  <a:srgbClr val="53585A"/>
                </a:solidFill>
                <a:effectLst/>
                <a:uLnTx/>
                <a:uFillTx/>
                <a:latin typeface="Arial" panose="020B0604020202020204"/>
                <a:ea typeface="MS PGothic" charset="0"/>
                <a:cs typeface="+mn-cs"/>
              </a:rPr>
              <a:t>29 (±2) days’ treatment</a:t>
            </a:r>
          </a:p>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3585A"/>
                </a:solidFill>
                <a:effectLst/>
                <a:uLnTx/>
                <a:uFillTx/>
                <a:latin typeface="Arial" panose="020B0604020202020204"/>
                <a:ea typeface="MS PGothic" charset="0"/>
                <a:cs typeface="+mn-cs"/>
              </a:rPr>
              <a:t> </a:t>
            </a:r>
          </a:p>
        </p:txBody>
      </p:sp>
      <p:sp>
        <p:nvSpPr>
          <p:cNvPr id="32" name="TextBox 31">
            <a:extLst>
              <a:ext uri="{FF2B5EF4-FFF2-40B4-BE49-F238E27FC236}">
                <a16:creationId xmlns:a16="http://schemas.microsoft.com/office/drawing/2014/main" id="{1007C3AE-7C9A-4813-ABA8-D614E5263BF1}"/>
              </a:ext>
            </a:extLst>
          </p:cNvPr>
          <p:cNvSpPr txBox="1"/>
          <p:nvPr/>
        </p:nvSpPr>
        <p:spPr>
          <a:xfrm rot="16200000">
            <a:off x="48665" y="2652420"/>
            <a:ext cx="1679452" cy="553907"/>
          </a:xfrm>
          <a:prstGeom prst="rect">
            <a:avLst/>
          </a:prstGeom>
        </p:spPr>
        <p:txBody>
          <a:bodyPr vert="horz" wrap="square" lIns="91440" tIns="45720" rIns="91440" bIns="45720" rtlCol="0">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200" b="1" i="0" u="none" strike="noStrike" kern="1200" cap="none" spc="0" normalizeH="0" baseline="0" noProof="0" dirty="0">
                <a:ln>
                  <a:noFill/>
                </a:ln>
                <a:solidFill>
                  <a:srgbClr val="53585A"/>
                </a:solidFill>
                <a:effectLst/>
                <a:uLnTx/>
                <a:uFillTx/>
                <a:latin typeface="Arial" panose="020B0604020202020204"/>
                <a:ea typeface="MS PGothic" charset="0"/>
                <a:cs typeface="+mn-cs"/>
              </a:rPr>
              <a:t>Patients with an </a:t>
            </a:r>
            <a:br>
              <a:rPr kumimoji="0" lang="en-GB" sz="1200" b="1" i="0" u="none" strike="noStrike" kern="1200" cap="none" spc="0" normalizeH="0" baseline="0" noProof="0" dirty="0">
                <a:ln>
                  <a:noFill/>
                </a:ln>
                <a:solidFill>
                  <a:srgbClr val="53585A"/>
                </a:solidFill>
                <a:effectLst/>
                <a:uLnTx/>
                <a:uFillTx/>
                <a:latin typeface="Arial" panose="020B0604020202020204"/>
                <a:ea typeface="MS PGothic" charset="0"/>
                <a:cs typeface="+mn-cs"/>
              </a:rPr>
            </a:br>
            <a:r>
              <a:rPr kumimoji="0" lang="en-GB" sz="1200" b="1" i="0" u="none" strike="noStrike" kern="1200" cap="none" spc="0" normalizeH="0" baseline="0" noProof="0" dirty="0">
                <a:ln>
                  <a:noFill/>
                </a:ln>
                <a:solidFill>
                  <a:srgbClr val="53585A"/>
                </a:solidFill>
                <a:effectLst/>
                <a:uLnTx/>
                <a:uFillTx/>
                <a:latin typeface="Arial" panose="020B0604020202020204"/>
                <a:ea typeface="MS PGothic" charset="0"/>
                <a:cs typeface="+mn-cs"/>
              </a:rPr>
              <a:t>investigator-reported TEAE* (%) </a:t>
            </a:r>
            <a:endParaRPr kumimoji="0" lang="en-GB" sz="1200" b="1" i="0" u="none" strike="noStrike" kern="1200" cap="none" spc="0" normalizeH="0" baseline="30000" noProof="0" dirty="0">
              <a:ln>
                <a:noFill/>
              </a:ln>
              <a:solidFill>
                <a:srgbClr val="53585A"/>
              </a:solidFill>
              <a:effectLst/>
              <a:uLnTx/>
              <a:uFillTx/>
              <a:latin typeface="Arial" panose="020B0604020202020204"/>
              <a:ea typeface="MS PGothic" charset="0"/>
              <a:cs typeface="+mn-cs"/>
            </a:endParaRPr>
          </a:p>
        </p:txBody>
      </p:sp>
      <p:sp>
        <p:nvSpPr>
          <p:cNvPr id="10" name="TextBox 9">
            <a:extLst>
              <a:ext uri="{FF2B5EF4-FFF2-40B4-BE49-F238E27FC236}">
                <a16:creationId xmlns:a16="http://schemas.microsoft.com/office/drawing/2014/main" id="{19295007-8E70-4D85-B28C-89BFC10165EF}"/>
              </a:ext>
            </a:extLst>
          </p:cNvPr>
          <p:cNvSpPr txBox="1"/>
          <p:nvPr/>
        </p:nvSpPr>
        <p:spPr>
          <a:xfrm>
            <a:off x="4981389" y="4260184"/>
            <a:ext cx="2804269" cy="307777"/>
          </a:xfrm>
          <a:prstGeom prst="rect">
            <a:avLst/>
          </a:prstGeom>
          <a:noFill/>
        </p:spPr>
        <p:txBody>
          <a:bodyPr wrap="square" rtlCol="0">
            <a:spAutoFit/>
          </a:bodyPr>
          <a:lstStyle>
            <a:defPPr>
              <a:defRPr lang="en-US"/>
            </a:defPPr>
            <a:lvl1pPr algn="ctr">
              <a:defRPr sz="900">
                <a:solidFill>
                  <a:srgbClr val="4C5053"/>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892DC"/>
                </a:solidFill>
                <a:effectLst/>
                <a:uLnTx/>
                <a:uFillTx/>
                <a:latin typeface="Arial" panose="020B0604020202020204" pitchFamily="34" charset="0"/>
                <a:ea typeface="MS PGothic" charset="0"/>
                <a:cs typeface="Arial" panose="020B0604020202020204" pitchFamily="34" charset="0"/>
              </a:rPr>
              <a:t>Finerenone</a:t>
            </a:r>
          </a:p>
        </p:txBody>
      </p:sp>
      <p:sp>
        <p:nvSpPr>
          <p:cNvPr id="2" name="TextBox 1">
            <a:extLst>
              <a:ext uri="{FF2B5EF4-FFF2-40B4-BE49-F238E27FC236}">
                <a16:creationId xmlns:a16="http://schemas.microsoft.com/office/drawing/2014/main" id="{56ED55B6-177A-4E0A-89E1-EB00026CA5BB}"/>
              </a:ext>
            </a:extLst>
          </p:cNvPr>
          <p:cNvSpPr txBox="1"/>
          <p:nvPr/>
        </p:nvSpPr>
        <p:spPr>
          <a:xfrm>
            <a:off x="10798975" y="3951146"/>
            <a:ext cx="104503" cy="182873"/>
          </a:xfrm>
          <a:prstGeom prst="rect">
            <a:avLst/>
          </a:prstGeom>
        </p:spPr>
        <p:txBody>
          <a:bodyPr vert="horz" wrap="squar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350" b="0" i="0" u="none" strike="noStrike" kern="1200" cap="none" spc="0" normalizeH="0" baseline="30000" noProof="0" dirty="0">
                <a:ln>
                  <a:noFill/>
                </a:ln>
                <a:solidFill>
                  <a:srgbClr val="53585A"/>
                </a:solidFill>
                <a:effectLst/>
                <a:uLnTx/>
                <a:uFillTx/>
                <a:latin typeface="Arial" panose="020B0604020202020204"/>
                <a:ea typeface="MS PGothic" charset="0"/>
                <a:cs typeface="+mn-cs"/>
              </a:rPr>
              <a:t>#</a:t>
            </a:r>
          </a:p>
        </p:txBody>
      </p:sp>
      <p:sp>
        <p:nvSpPr>
          <p:cNvPr id="22" name="Textfeld 10">
            <a:extLst>
              <a:ext uri="{FF2B5EF4-FFF2-40B4-BE49-F238E27FC236}">
                <a16:creationId xmlns:a16="http://schemas.microsoft.com/office/drawing/2014/main" id="{C07ACCDA-D5DF-4DA4-AAA2-7DA1ADC8ED86}"/>
              </a:ext>
            </a:extLst>
          </p:cNvPr>
          <p:cNvSpPr txBox="1">
            <a:spLocks noChangeArrowheads="1"/>
          </p:cNvSpPr>
          <p:nvPr/>
        </p:nvSpPr>
        <p:spPr bwMode="auto">
          <a:xfrm>
            <a:off x="3714922" y="2448366"/>
            <a:ext cx="4533740" cy="3052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rtlCol="0" anchor="t">
            <a:noAutofit/>
          </a:bodyPr>
          <a:lstStyle>
            <a:defPPr>
              <a:defRPr lang="en-US"/>
            </a:defPPr>
            <a:lvl1pPr defTabSz="914377">
              <a:defRPr sz="1200" b="1">
                <a:latin typeface="Arial" panose="020B0604020202020204"/>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GB" altLang="de-DE" sz="1400" b="1" i="0" u="none" strike="noStrike" kern="1200" cap="none" spc="0" normalizeH="0" baseline="0" noProof="0" dirty="0">
              <a:ln>
                <a:noFill/>
              </a:ln>
              <a:solidFill>
                <a:srgbClr val="53585A"/>
              </a:solidFill>
              <a:effectLst/>
              <a:uLnTx/>
              <a:uFillTx/>
              <a:latin typeface="Arial" panose="020B0604020202020204"/>
              <a:ea typeface="MS PGothic" charset="0"/>
              <a:cs typeface="+mn-cs"/>
            </a:endParaRPr>
          </a:p>
        </p:txBody>
      </p:sp>
      <p:sp>
        <p:nvSpPr>
          <p:cNvPr id="8" name="TextBox 7">
            <a:extLst>
              <a:ext uri="{FF2B5EF4-FFF2-40B4-BE49-F238E27FC236}">
                <a16:creationId xmlns:a16="http://schemas.microsoft.com/office/drawing/2014/main" id="{B77E3E9E-B748-4C72-93B0-C664356D9C38}"/>
              </a:ext>
            </a:extLst>
          </p:cNvPr>
          <p:cNvSpPr txBox="1"/>
          <p:nvPr/>
        </p:nvSpPr>
        <p:spPr>
          <a:xfrm>
            <a:off x="1978452" y="5509014"/>
            <a:ext cx="914400" cy="914400"/>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endParaRPr kumimoji="0" lang="en-GB" sz="1350" b="0" i="0" u="none" strike="noStrike" kern="1200" cap="none" spc="0" normalizeH="0" baseline="0" noProof="0" dirty="0">
              <a:ln>
                <a:noFill/>
              </a:ln>
              <a:solidFill>
                <a:srgbClr val="53585A"/>
              </a:solidFill>
              <a:effectLst/>
              <a:uLnTx/>
              <a:uFillTx/>
              <a:latin typeface="Arial" panose="020B0604020202020204"/>
              <a:ea typeface="MS PGothic" charset="0"/>
              <a:cs typeface="+mn-cs"/>
            </a:endParaRPr>
          </a:p>
        </p:txBody>
      </p:sp>
      <p:sp>
        <p:nvSpPr>
          <p:cNvPr id="12" name="TextBox 11">
            <a:extLst>
              <a:ext uri="{FF2B5EF4-FFF2-40B4-BE49-F238E27FC236}">
                <a16:creationId xmlns:a16="http://schemas.microsoft.com/office/drawing/2014/main" id="{6465F108-C2AB-4C94-8B00-AFE35D88A295}"/>
              </a:ext>
            </a:extLst>
          </p:cNvPr>
          <p:cNvSpPr txBox="1"/>
          <p:nvPr/>
        </p:nvSpPr>
        <p:spPr>
          <a:xfrm>
            <a:off x="2107435" y="3901639"/>
            <a:ext cx="587095" cy="223061"/>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S PGothic" charset="0"/>
                <a:cs typeface="+mn-cs"/>
              </a:rPr>
              <a:t>(n=65)</a:t>
            </a:r>
          </a:p>
        </p:txBody>
      </p:sp>
      <p:sp>
        <p:nvSpPr>
          <p:cNvPr id="19" name="TextBox 18">
            <a:extLst>
              <a:ext uri="{FF2B5EF4-FFF2-40B4-BE49-F238E27FC236}">
                <a16:creationId xmlns:a16="http://schemas.microsoft.com/office/drawing/2014/main" id="{AEB0B168-A245-4851-A768-391424A861B3}"/>
              </a:ext>
            </a:extLst>
          </p:cNvPr>
          <p:cNvSpPr txBox="1"/>
          <p:nvPr/>
        </p:nvSpPr>
        <p:spPr>
          <a:xfrm>
            <a:off x="3679389" y="3901639"/>
            <a:ext cx="587095" cy="223061"/>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S PGothic" charset="0"/>
                <a:cs typeface="+mn-cs"/>
              </a:rPr>
              <a:t>(n=66)</a:t>
            </a:r>
          </a:p>
        </p:txBody>
      </p:sp>
      <p:sp>
        <p:nvSpPr>
          <p:cNvPr id="23" name="TextBox 22">
            <a:extLst>
              <a:ext uri="{FF2B5EF4-FFF2-40B4-BE49-F238E27FC236}">
                <a16:creationId xmlns:a16="http://schemas.microsoft.com/office/drawing/2014/main" id="{C88DBEE8-90DA-4018-8455-B7A57B37F599}"/>
              </a:ext>
            </a:extLst>
          </p:cNvPr>
          <p:cNvSpPr txBox="1"/>
          <p:nvPr/>
        </p:nvSpPr>
        <p:spPr>
          <a:xfrm>
            <a:off x="5251343" y="3901639"/>
            <a:ext cx="587095" cy="223061"/>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S PGothic" charset="0"/>
                <a:cs typeface="+mn-cs"/>
              </a:rPr>
              <a:t>(n=67)</a:t>
            </a:r>
          </a:p>
        </p:txBody>
      </p:sp>
      <p:sp>
        <p:nvSpPr>
          <p:cNvPr id="24" name="TextBox 23">
            <a:extLst>
              <a:ext uri="{FF2B5EF4-FFF2-40B4-BE49-F238E27FC236}">
                <a16:creationId xmlns:a16="http://schemas.microsoft.com/office/drawing/2014/main" id="{F67A272A-A2EA-4594-95CB-46C59865629C}"/>
              </a:ext>
            </a:extLst>
          </p:cNvPr>
          <p:cNvSpPr txBox="1"/>
          <p:nvPr/>
        </p:nvSpPr>
        <p:spPr>
          <a:xfrm>
            <a:off x="6823297" y="3901639"/>
            <a:ext cx="587095" cy="223061"/>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S PGothic" charset="0"/>
                <a:cs typeface="+mn-cs"/>
              </a:rPr>
              <a:t>(n=67)</a:t>
            </a:r>
          </a:p>
        </p:txBody>
      </p:sp>
      <p:sp>
        <p:nvSpPr>
          <p:cNvPr id="25" name="TextBox 24">
            <a:extLst>
              <a:ext uri="{FF2B5EF4-FFF2-40B4-BE49-F238E27FC236}">
                <a16:creationId xmlns:a16="http://schemas.microsoft.com/office/drawing/2014/main" id="{8CCE11C1-B621-4A75-8A89-7EE1173EE804}"/>
              </a:ext>
            </a:extLst>
          </p:cNvPr>
          <p:cNvSpPr txBox="1"/>
          <p:nvPr/>
        </p:nvSpPr>
        <p:spPr>
          <a:xfrm>
            <a:off x="8395250" y="3901639"/>
            <a:ext cx="587095" cy="223061"/>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S PGothic" charset="0"/>
                <a:cs typeface="+mn-cs"/>
              </a:rPr>
              <a:t>(n=64)</a:t>
            </a:r>
          </a:p>
        </p:txBody>
      </p:sp>
      <p:sp>
        <p:nvSpPr>
          <p:cNvPr id="26" name="TextBox 25">
            <a:extLst>
              <a:ext uri="{FF2B5EF4-FFF2-40B4-BE49-F238E27FC236}">
                <a16:creationId xmlns:a16="http://schemas.microsoft.com/office/drawing/2014/main" id="{8AE72095-092D-4231-B565-AED3B13030FD}"/>
              </a:ext>
            </a:extLst>
          </p:cNvPr>
          <p:cNvSpPr txBox="1"/>
          <p:nvPr/>
        </p:nvSpPr>
        <p:spPr>
          <a:xfrm>
            <a:off x="9935299" y="4098887"/>
            <a:ext cx="587095" cy="223061"/>
          </a:xfrm>
          <a:prstGeom prst="rect">
            <a:avLst/>
          </a:prstGeom>
        </p:spPr>
        <p:txBody>
          <a:bodyPr vert="horz" wrap="none" lIns="91440" tIns="45720" rIns="91440" bIns="45720" rtlCol="0">
            <a:noAutofit/>
          </a:bodyPr>
          <a:lstStyle/>
          <a:p>
            <a:pPr marL="0" marR="0" lvl="0" indent="0" algn="l" defTabSz="609585" rtl="0" eaLnBrk="0" fontAlgn="base" latinLnBrk="0" hangingPunct="0">
              <a:lnSpc>
                <a:spcPct val="100000"/>
              </a:lnSpc>
              <a:spcBef>
                <a:spcPts val="600"/>
              </a:spcBef>
              <a:spcAft>
                <a:spcPct val="0"/>
              </a:spcAft>
              <a:buClrTx/>
              <a:buSzTx/>
              <a:buFontTx/>
              <a:buNone/>
              <a:tabLst/>
              <a:defRPr/>
            </a:pPr>
            <a:r>
              <a:rPr kumimoji="0" lang="en-GB" sz="1200" b="0" i="0" u="none" strike="noStrike" kern="1200" cap="none" spc="0" normalizeH="0" baseline="0" noProof="0" dirty="0">
                <a:ln>
                  <a:noFill/>
                </a:ln>
                <a:solidFill>
                  <a:srgbClr val="53585A"/>
                </a:solidFill>
                <a:effectLst/>
                <a:uLnTx/>
                <a:uFillTx/>
                <a:latin typeface="Arial" panose="020B0604020202020204"/>
                <a:ea typeface="MS PGothic" charset="0"/>
                <a:cs typeface="+mn-cs"/>
              </a:rPr>
              <a:t>(n=63)</a:t>
            </a:r>
          </a:p>
        </p:txBody>
      </p:sp>
      <p:sp>
        <p:nvSpPr>
          <p:cNvPr id="6" name="Left Brace 5">
            <a:extLst>
              <a:ext uri="{FF2B5EF4-FFF2-40B4-BE49-F238E27FC236}">
                <a16:creationId xmlns:a16="http://schemas.microsoft.com/office/drawing/2014/main" id="{A1CEE5FA-5184-C995-7322-915BC1004C6E}"/>
              </a:ext>
            </a:extLst>
          </p:cNvPr>
          <p:cNvSpPr/>
          <p:nvPr/>
        </p:nvSpPr>
        <p:spPr>
          <a:xfrm rot="16200000">
            <a:off x="6271994" y="1114443"/>
            <a:ext cx="223061" cy="6189099"/>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3" name="Slide Number Placeholder 2">
            <a:extLst>
              <a:ext uri="{FF2B5EF4-FFF2-40B4-BE49-F238E27FC236}">
                <a16:creationId xmlns:a16="http://schemas.microsoft.com/office/drawing/2014/main" id="{0194722D-4DD6-28F8-1D5A-564B3F78AA4C}"/>
              </a:ext>
            </a:extLst>
          </p:cNvPr>
          <p:cNvSpPr txBox="1">
            <a:spLocks/>
          </p:cNvSpPr>
          <p:nvPr/>
        </p:nvSpPr>
        <p:spPr>
          <a:xfrm>
            <a:off x="523875" y="6311763"/>
            <a:ext cx="581025" cy="287184"/>
          </a:xfrm>
          <a:prstGeom prst="rect">
            <a:avLst/>
          </a:prstGeom>
        </p:spPr>
        <p:txBody>
          <a:bodyPr vert="horz" lIns="91440" tIns="45720" rIns="91440" bIns="45720" rtlCol="0" anchor="b"/>
          <a:lstStyle>
            <a:defPPr>
              <a:defRPr lang="en-US"/>
            </a:defPPr>
            <a:lvl1pPr algn="l" defTabSz="609585" rtl="0" eaLnBrk="0" fontAlgn="base" hangingPunct="0">
              <a:spcBef>
                <a:spcPct val="0"/>
              </a:spcBef>
              <a:spcAft>
                <a:spcPct val="0"/>
              </a:spcAft>
              <a:defRPr sz="900" kern="1200">
                <a:solidFill>
                  <a:schemeClr val="tx1"/>
                </a:solidFill>
                <a:latin typeface="+mn-lt"/>
                <a:ea typeface="MS PGothic" charset="0"/>
                <a:cs typeface="MS PGothic" charset="0"/>
              </a:defRPr>
            </a:lvl1pPr>
            <a:lvl2pPr marL="609585"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1219170"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828754"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2438339" algn="l" defTabSz="609585"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3047924" algn="l" defTabSz="609585" rtl="0" eaLnBrk="1" latinLnBrk="0" hangingPunct="1">
              <a:defRPr kern="1200">
                <a:solidFill>
                  <a:schemeClr val="tx1"/>
                </a:solidFill>
                <a:latin typeface="Calibri" charset="0"/>
                <a:ea typeface="MS PGothic" charset="0"/>
                <a:cs typeface="MS PGothic" charset="0"/>
              </a:defRPr>
            </a:lvl6pPr>
            <a:lvl7pPr marL="3657509" algn="l" defTabSz="609585" rtl="0" eaLnBrk="1" latinLnBrk="0" hangingPunct="1">
              <a:defRPr kern="1200">
                <a:solidFill>
                  <a:schemeClr val="tx1"/>
                </a:solidFill>
                <a:latin typeface="Calibri" charset="0"/>
                <a:ea typeface="MS PGothic" charset="0"/>
                <a:cs typeface="MS PGothic" charset="0"/>
              </a:defRPr>
            </a:lvl7pPr>
            <a:lvl8pPr marL="4267093" algn="l" defTabSz="609585" rtl="0" eaLnBrk="1" latinLnBrk="0" hangingPunct="1">
              <a:defRPr kern="1200">
                <a:solidFill>
                  <a:schemeClr val="tx1"/>
                </a:solidFill>
                <a:latin typeface="Calibri" charset="0"/>
                <a:ea typeface="MS PGothic" charset="0"/>
                <a:cs typeface="MS PGothic" charset="0"/>
              </a:defRPr>
            </a:lvl8pPr>
            <a:lvl9pPr marL="4876678" algn="l" defTabSz="609585" rtl="0" eaLnBrk="1" latinLnBrk="0" hangingPunct="1">
              <a:defRPr kern="1200">
                <a:solidFill>
                  <a:schemeClr val="tx1"/>
                </a:solidFill>
                <a:latin typeface="Calibri" charset="0"/>
                <a:ea typeface="MS PGothic" charset="0"/>
                <a:cs typeface="MS PGothic" charset="0"/>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fld id="{7AF8E309-D608-654D-B811-6A2C46C88181}" type="slidenum">
              <a:rPr kumimoji="0" lang="en-US"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sp>
        <p:nvSpPr>
          <p:cNvPr id="35" name="Rectangle: Rounded Corners 34">
            <a:extLst>
              <a:ext uri="{FF2B5EF4-FFF2-40B4-BE49-F238E27FC236}">
                <a16:creationId xmlns:a16="http://schemas.microsoft.com/office/drawing/2014/main" id="{FF64C1A5-600F-6D7A-1B4E-ADE844DBEFA8}"/>
              </a:ext>
            </a:extLst>
          </p:cNvPr>
          <p:cNvSpPr/>
          <p:nvPr/>
        </p:nvSpPr>
        <p:spPr>
          <a:xfrm flipH="1">
            <a:off x="763676" y="4595309"/>
            <a:ext cx="10907714" cy="1237400"/>
          </a:xfrm>
          <a:prstGeom prst="roundRect">
            <a:avLst>
              <a:gd name="adj" fmla="val 11099"/>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2" indent="0" algn="ctr" defTabSz="609585" rtl="0" eaLnBrk="0" fontAlgn="base" latinLnBrk="0" hangingPunct="0">
              <a:lnSpc>
                <a:spcPct val="100000"/>
              </a:lnSpc>
              <a:spcBef>
                <a:spcPts val="300"/>
              </a:spcBef>
              <a:spcAft>
                <a:spcPts val="400"/>
              </a:spcAft>
              <a:buClrTx/>
              <a:buSzTx/>
              <a:buFontTx/>
              <a:buNone/>
              <a:tabLst>
                <a:tab pos="571500" algn="l"/>
                <a:tab pos="1600200" algn="ctr"/>
                <a:tab pos="3200400" algn="l"/>
                <a:tab pos="3429000" algn="ctr"/>
                <a:tab pos="1600200" algn="ctr"/>
                <a:tab pos="3200400" algn="l"/>
              </a:tabLst>
              <a:defRPr/>
            </a:pPr>
            <a:r>
              <a:rPr kumimoji="0" lang="en-GB" sz="1600" b="0" i="0" u="none" strike="noStrike" kern="1200" cap="none" spc="0" normalizeH="0" baseline="0" noProof="0" dirty="0">
                <a:ln>
                  <a:noFill/>
                </a:ln>
                <a:solidFill>
                  <a:srgbClr val="003455"/>
                </a:solidFill>
                <a:effectLst/>
                <a:uLnTx/>
                <a:uFillTx/>
                <a:latin typeface="Arial" panose="020B0604020202020204"/>
                <a:ea typeface="+mn-ea"/>
                <a:cs typeface="+mn-cs"/>
              </a:rPr>
              <a:t>The results from ARTS are reinforced by a meta-analysis that found that finerenone had a lower relative risk of hyperkalaemia compared with spironolactone and eplerenone </a:t>
            </a:r>
            <a:r>
              <a:rPr kumimoji="0" lang="en-GB" sz="1600" b="0" i="0" u="none" strike="noStrike" kern="1200" cap="none" spc="0" normalizeH="0" baseline="30000" noProof="0" dirty="0">
                <a:ln>
                  <a:noFill/>
                </a:ln>
                <a:solidFill>
                  <a:srgbClr val="003455"/>
                </a:solidFill>
                <a:effectLst/>
                <a:uLnTx/>
                <a:uFillTx/>
                <a:latin typeface="Arial" panose="020B0604020202020204"/>
                <a:ea typeface="+mn-ea"/>
                <a:cs typeface="+mn-cs"/>
              </a:rPr>
              <a:t>‡,2</a:t>
            </a:r>
            <a:r>
              <a:rPr kumimoji="0" lang="en-GB" sz="1600" b="0" i="0" u="none" strike="noStrike" kern="1200" cap="none" spc="0" normalizeH="0" baseline="0" noProof="0" dirty="0">
                <a:ln>
                  <a:noFill/>
                </a:ln>
                <a:solidFill>
                  <a:srgbClr val="003455"/>
                </a:solidFill>
                <a:effectLst/>
                <a:uLnTx/>
                <a:uFillTx/>
                <a:latin typeface="Arial" panose="020B0604020202020204"/>
                <a:ea typeface="+mn-ea"/>
                <a:cs typeface="+mn-cs"/>
              </a:rPr>
              <a:t> </a:t>
            </a:r>
          </a:p>
        </p:txBody>
      </p:sp>
      <p:sp>
        <p:nvSpPr>
          <p:cNvPr id="37" name="Rectangle: Rounded Corners 36">
            <a:extLst>
              <a:ext uri="{FF2B5EF4-FFF2-40B4-BE49-F238E27FC236}">
                <a16:creationId xmlns:a16="http://schemas.microsoft.com/office/drawing/2014/main" id="{9C9449D6-1A64-E048-582D-6935A0AFFBAE}"/>
              </a:ext>
            </a:extLst>
          </p:cNvPr>
          <p:cNvSpPr/>
          <p:nvPr/>
        </p:nvSpPr>
        <p:spPr>
          <a:xfrm>
            <a:off x="932597" y="5206632"/>
            <a:ext cx="3208036" cy="552589"/>
          </a:xfrm>
          <a:prstGeom prst="roundRect">
            <a:avLst/>
          </a:prstGeom>
          <a:solidFill>
            <a:srgbClr val="D4864B"/>
          </a:solidFill>
          <a:ln>
            <a:solidFill>
              <a:srgbClr val="D4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Spironolactone RR=4.58 </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95% CI 2.60–8.08; </a:t>
            </a:r>
            <a:r>
              <a:rPr kumimoji="0" lang="en-GB" sz="1600" b="0" i="1" u="none" strike="noStrike" kern="1200" cap="none" spc="0" normalizeH="0" baseline="0" noProof="0" dirty="0">
                <a:ln>
                  <a:noFill/>
                </a:ln>
                <a:solidFill>
                  <a:srgbClr val="FFFFFF"/>
                </a:solidFill>
                <a:effectLst/>
                <a:uLnTx/>
                <a:uFillTx/>
                <a:latin typeface="Arial" panose="020B0604020202020204"/>
                <a:ea typeface="+mn-ea"/>
                <a:cs typeface="+mn-cs"/>
              </a:rPr>
              <a:t>p</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&lt;0.00001</a:t>
            </a:r>
          </a:p>
        </p:txBody>
      </p:sp>
      <p:sp>
        <p:nvSpPr>
          <p:cNvPr id="40" name="Rectangle: Rounded Corners 39">
            <a:extLst>
              <a:ext uri="{FF2B5EF4-FFF2-40B4-BE49-F238E27FC236}">
                <a16:creationId xmlns:a16="http://schemas.microsoft.com/office/drawing/2014/main" id="{C69BBB8A-77F6-F2AF-2707-33D7BF462884}"/>
              </a:ext>
            </a:extLst>
          </p:cNvPr>
          <p:cNvSpPr/>
          <p:nvPr/>
        </p:nvSpPr>
        <p:spPr>
          <a:xfrm>
            <a:off x="4472138" y="5206632"/>
            <a:ext cx="3208036" cy="552589"/>
          </a:xfrm>
          <a:prstGeom prst="roundRect">
            <a:avLst/>
          </a:prstGeom>
          <a:solidFill>
            <a:srgbClr val="D4864B"/>
          </a:solidFill>
          <a:ln>
            <a:solidFill>
              <a:srgbClr val="D4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 Eplerenone RR=2.81 </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95% CI 1.03–7.69;</a:t>
            </a:r>
            <a:r>
              <a:rPr kumimoji="0" lang="en-GB" sz="1600" b="0" i="1" u="none" strike="noStrike" kern="1200" cap="none" spc="0" normalizeH="0" baseline="0" noProof="0" dirty="0">
                <a:ln>
                  <a:noFill/>
                </a:ln>
                <a:solidFill>
                  <a:srgbClr val="FFFFFF"/>
                </a:solidFill>
                <a:effectLst/>
                <a:uLnTx/>
                <a:uFillTx/>
                <a:latin typeface="Arial" panose="020B0604020202020204"/>
                <a:ea typeface="+mn-ea"/>
                <a:cs typeface="+mn-cs"/>
              </a:rPr>
              <a:t> p</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=0.04 </a:t>
            </a:r>
          </a:p>
        </p:txBody>
      </p:sp>
      <p:sp>
        <p:nvSpPr>
          <p:cNvPr id="41" name="Rectangle: Rounded Corners 40">
            <a:extLst>
              <a:ext uri="{FF2B5EF4-FFF2-40B4-BE49-F238E27FC236}">
                <a16:creationId xmlns:a16="http://schemas.microsoft.com/office/drawing/2014/main" id="{08065D63-281B-1D17-F6E3-75319DD2B310}"/>
              </a:ext>
            </a:extLst>
          </p:cNvPr>
          <p:cNvSpPr/>
          <p:nvPr/>
        </p:nvSpPr>
        <p:spPr>
          <a:xfrm>
            <a:off x="8011679" y="5206632"/>
            <a:ext cx="3208036" cy="55258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Finerenone RR=2.22 </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95% CI 0.13–38.13;</a:t>
            </a:r>
            <a:r>
              <a:rPr kumimoji="0" lang="en-GB" sz="1600" b="0" i="1" u="none" strike="noStrike" kern="1200" cap="none" spc="0" normalizeH="0" baseline="0" noProof="0" dirty="0">
                <a:ln>
                  <a:noFill/>
                </a:ln>
                <a:solidFill>
                  <a:srgbClr val="FFFFFF"/>
                </a:solidFill>
                <a:effectLst/>
                <a:uLnTx/>
                <a:uFillTx/>
                <a:latin typeface="Arial" panose="020B0604020202020204"/>
                <a:ea typeface="+mn-ea"/>
                <a:cs typeface="+mn-cs"/>
              </a:rPr>
              <a:t> p</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=0.58 </a:t>
            </a:r>
          </a:p>
        </p:txBody>
      </p:sp>
    </p:spTree>
    <p:extLst>
      <p:ext uri="{BB962C8B-B14F-4D97-AF65-F5344CB8AC3E}">
        <p14:creationId xmlns:p14="http://schemas.microsoft.com/office/powerpoint/2010/main" val="220139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65A5-8069-3409-ED46-FF1D9ECE3251}"/>
              </a:ext>
            </a:extLst>
          </p:cNvPr>
          <p:cNvSpPr>
            <a:spLocks noGrp="1"/>
          </p:cNvSpPr>
          <p:nvPr>
            <p:ph type="title"/>
          </p:nvPr>
        </p:nvSpPr>
        <p:spPr>
          <a:xfrm>
            <a:off x="650239" y="318136"/>
            <a:ext cx="9441500" cy="978650"/>
          </a:xfrm>
        </p:spPr>
        <p:txBody>
          <a:bodyPr>
            <a:noAutofit/>
          </a:bodyPr>
          <a:lstStyle/>
          <a:p>
            <a:r>
              <a:rPr lang="en-GB" sz="2800" dirty="0"/>
              <a:t>Finerenone has demonstrated significant risk reductions in CV and kidney outcomes in two </a:t>
            </a:r>
            <a:br>
              <a:rPr lang="en-GB" sz="2800" dirty="0"/>
            </a:br>
            <a:r>
              <a:rPr lang="en-GB" sz="2800" dirty="0"/>
              <a:t>phase III clinical trials</a:t>
            </a:r>
          </a:p>
        </p:txBody>
      </p:sp>
      <p:sp>
        <p:nvSpPr>
          <p:cNvPr id="3" name="Footer Placeholder 2">
            <a:extLst>
              <a:ext uri="{FF2B5EF4-FFF2-40B4-BE49-F238E27FC236}">
                <a16:creationId xmlns:a16="http://schemas.microsoft.com/office/drawing/2014/main" id="{3AA36320-EB02-D6E3-86EA-BC66982F1F0F}"/>
              </a:ext>
            </a:extLst>
          </p:cNvPr>
          <p:cNvSpPr>
            <a:spLocks noGrp="1"/>
          </p:cNvSpPr>
          <p:nvPr>
            <p:ph type="ftr" sz="quarter" idx="11"/>
          </p:nvPr>
        </p:nvSpPr>
        <p:spPr>
          <a:xfrm>
            <a:off x="911225" y="6290973"/>
            <a:ext cx="9180513" cy="306677"/>
          </a:xfrm>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*First HHF defined as first event after randomisation; </a:t>
            </a:r>
            <a:r>
              <a:rPr kumimoji="0" lang="en-GB" sz="8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ESKD or an eGFR &lt;15 ml/min/1.73 m</a:t>
            </a:r>
            <a:r>
              <a:rPr kumimoji="0" lang="en-GB" sz="800" b="0" i="0" u="none" strike="noStrike" kern="1200" cap="none" spc="0" normalizeH="0" baseline="30000" noProof="0" dirty="0">
                <a:ln>
                  <a:noFill/>
                </a:ln>
                <a:solidFill>
                  <a:srgbClr val="53585A"/>
                </a:solidFill>
                <a:effectLst/>
                <a:uLnTx/>
                <a:uFillTx/>
                <a:latin typeface="Arial" panose="020B0604020202020204"/>
                <a:ea typeface="MS PGothic" charset="0"/>
              </a:rPr>
              <a:t>2</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events were classified as renal death if: (1) the patient died; (2) KRT had not been initiated despite being clinically indicated; and (3) there was no other likely cause of death; </a:t>
            </a:r>
            <a:r>
              <a:rPr kumimoji="0" lang="en-GB" sz="8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analysis for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p</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-value not prespecified. </a:t>
            </a:r>
            <a:b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b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HbA1c, glycated haemoglobin; HHF, hospitalisation for heart failure; KRT, kidney replacement therapy; LS, least-squares</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1. Agarwal R</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 et al. Eur Heart J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2022;43:474–484; 2. Bayer AG. KERENDIA</a:t>
            </a:r>
            <a:r>
              <a:rPr kumimoji="0" lang="en-GB" sz="800" b="0" i="0" u="none" strike="noStrike" kern="1200" cap="none" spc="0" normalizeH="0" baseline="30000" noProof="0" dirty="0">
                <a:ln>
                  <a:noFill/>
                </a:ln>
                <a:solidFill>
                  <a:srgbClr val="53585A"/>
                </a:solidFill>
                <a:effectLst/>
                <a:uLnTx/>
                <a:uFillTx/>
                <a:latin typeface="Arial" panose="020B0604020202020204"/>
                <a:ea typeface="MS PGothic" charset="0"/>
              </a:rPr>
              <a:t>®</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(finerenone) Summary of Product Characteristics. 2023.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hlinkClick r:id="rId3"/>
              </a:rPr>
              <a:t>https://www.ema.europa.eu/documents/product-information/kerendia-epar-product-information_en.pdf</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[accessed 23 Mar 2023]</a:t>
            </a:r>
          </a:p>
        </p:txBody>
      </p:sp>
      <p:sp>
        <p:nvSpPr>
          <p:cNvPr id="4" name="Slide Number Placeholder 3">
            <a:extLst>
              <a:ext uri="{FF2B5EF4-FFF2-40B4-BE49-F238E27FC236}">
                <a16:creationId xmlns:a16="http://schemas.microsoft.com/office/drawing/2014/main" id="{5C7D2F43-DD7B-6B42-3F22-58240C229C01}"/>
              </a:ext>
            </a:extLst>
          </p:cNvPr>
          <p:cNvSpPr>
            <a:spLocks noGrp="1"/>
          </p:cNvSpPr>
          <p:nvPr>
            <p:ph type="sldNum" sz="quarter" idx="12"/>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21C2FF50-D140-5E43-AEA8-75B2CE73B6E9}"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8</a:t>
            </a:fld>
            <a:endParaRPr kumimoji="0" lang="en-GB"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grpSp>
        <p:nvGrpSpPr>
          <p:cNvPr id="57" name="Group 56">
            <a:extLst>
              <a:ext uri="{FF2B5EF4-FFF2-40B4-BE49-F238E27FC236}">
                <a16:creationId xmlns:a16="http://schemas.microsoft.com/office/drawing/2014/main" id="{4AD22DF5-551A-5AF5-F165-55329FD72279}"/>
              </a:ext>
            </a:extLst>
          </p:cNvPr>
          <p:cNvGrpSpPr/>
          <p:nvPr/>
        </p:nvGrpSpPr>
        <p:grpSpPr>
          <a:xfrm flipH="1">
            <a:off x="571131" y="5205483"/>
            <a:ext cx="11417618" cy="679128"/>
            <a:chOff x="-13709260" y="4021917"/>
            <a:chExt cx="25587158" cy="1602650"/>
          </a:xfrm>
        </p:grpSpPr>
        <p:sp>
          <p:nvSpPr>
            <p:cNvPr id="58" name="Rectangle: Rounded Corners 57">
              <a:extLst>
                <a:ext uri="{FF2B5EF4-FFF2-40B4-BE49-F238E27FC236}">
                  <a16:creationId xmlns:a16="http://schemas.microsoft.com/office/drawing/2014/main" id="{46FB5896-8895-51A8-0361-A86A318A6898}"/>
                </a:ext>
              </a:extLst>
            </p:cNvPr>
            <p:cNvSpPr/>
            <p:nvPr/>
          </p:nvSpPr>
          <p:spPr>
            <a:xfrm>
              <a:off x="-13219263" y="4021917"/>
              <a:ext cx="24038159" cy="1585145"/>
            </a:xfrm>
            <a:prstGeom prst="roundRect">
              <a:avLst>
                <a:gd name="adj" fmla="val 11099"/>
              </a:avLst>
            </a:prstGeom>
            <a:solidFill>
              <a:schemeClr val="accent6">
                <a:lumMod val="20000"/>
                <a:lumOff val="80000"/>
              </a:schemeClr>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2" indent="0" algn="ctr" defTabSz="609585" rtl="0" eaLnBrk="0" fontAlgn="base" latinLnBrk="0" hangingPunct="0">
                <a:lnSpc>
                  <a:spcPct val="100000"/>
                </a:lnSpc>
                <a:spcBef>
                  <a:spcPts val="300"/>
                </a:spcBef>
                <a:spcAft>
                  <a:spcPts val="400"/>
                </a:spcAft>
                <a:buClrTx/>
                <a:buSzTx/>
                <a:buFontTx/>
                <a:buNone/>
                <a:tabLst>
                  <a:tab pos="571500" algn="l"/>
                  <a:tab pos="1600200" algn="ctr"/>
                  <a:tab pos="3200400" algn="l"/>
                  <a:tab pos="3429000" algn="ctr"/>
                  <a:tab pos="1600200" algn="ctr"/>
                  <a:tab pos="3200400" algn="l"/>
                </a:tabLst>
                <a:defRPr/>
              </a:pPr>
              <a:r>
                <a:rPr kumimoji="0" lang="en-GB" sz="1400" b="1" i="0" u="none" strike="noStrike" kern="1200" cap="none" spc="0" normalizeH="0" baseline="0" noProof="0" dirty="0">
                  <a:ln>
                    <a:noFill/>
                  </a:ln>
                  <a:solidFill>
                    <a:srgbClr val="0091DF">
                      <a:lumMod val="50000"/>
                    </a:srgbClr>
                  </a:solidFill>
                  <a:effectLst/>
                  <a:uLnTx/>
                  <a:uFillTx/>
                  <a:latin typeface="Arial" panose="020B0604020202020204"/>
                  <a:ea typeface="+mn-ea"/>
                  <a:cs typeface="+mn-cs"/>
                </a:rPr>
                <a:t>Finerenone is indicated for the treatment of CKD (with albuminuria) associated with T2D in adults</a:t>
              </a:r>
              <a:r>
                <a:rPr kumimoji="0" lang="en-GB" sz="1400" b="1" i="0" u="none" strike="noStrike" kern="1200" cap="none" spc="0" normalizeH="0" baseline="30000" noProof="0" dirty="0">
                  <a:ln>
                    <a:noFill/>
                  </a:ln>
                  <a:solidFill>
                    <a:srgbClr val="0091DF">
                      <a:lumMod val="50000"/>
                    </a:srgbClr>
                  </a:solidFill>
                  <a:effectLst/>
                  <a:uLnTx/>
                  <a:uFillTx/>
                  <a:latin typeface="Arial" panose="020B0604020202020204"/>
                  <a:ea typeface="+mn-ea"/>
                  <a:cs typeface="+mn-cs"/>
                </a:rPr>
                <a:t>2</a:t>
              </a:r>
              <a:endParaRPr kumimoji="0" lang="en-GB" sz="1400" b="1" i="0" u="none" strike="noStrike" kern="1200" cap="none" spc="0" normalizeH="0" baseline="0" noProof="0" dirty="0">
                <a:ln>
                  <a:noFill/>
                </a:ln>
                <a:solidFill>
                  <a:srgbClr val="0091DF">
                    <a:lumMod val="50000"/>
                  </a:srgbClr>
                </a:solidFill>
                <a:effectLst/>
                <a:uLnTx/>
                <a:uFillTx/>
                <a:latin typeface="Arial" panose="020B0604020202020204"/>
                <a:ea typeface="+mn-ea"/>
                <a:cs typeface="+mn-cs"/>
              </a:endParaRPr>
            </a:p>
          </p:txBody>
        </p:sp>
        <p:cxnSp>
          <p:nvCxnSpPr>
            <p:cNvPr id="59" name="Straight Connector 58">
              <a:extLst>
                <a:ext uri="{FF2B5EF4-FFF2-40B4-BE49-F238E27FC236}">
                  <a16:creationId xmlns:a16="http://schemas.microsoft.com/office/drawing/2014/main" id="{AA94AA37-9AA7-F68D-2ADE-4D9D78211C4B}"/>
                </a:ext>
              </a:extLst>
            </p:cNvPr>
            <p:cNvCxnSpPr>
              <a:cxnSpLocks/>
            </p:cNvCxnSpPr>
            <p:nvPr/>
          </p:nvCxnSpPr>
          <p:spPr>
            <a:xfrm>
              <a:off x="11023646" y="4021917"/>
              <a:ext cx="0" cy="160265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0" name="Picture 59" descr="A picture containing icon&#10;&#10;Description automatically generated">
              <a:extLst>
                <a:ext uri="{FF2B5EF4-FFF2-40B4-BE49-F238E27FC236}">
                  <a16:creationId xmlns:a16="http://schemas.microsoft.com/office/drawing/2014/main" id="{1070F706-1883-6D25-45CA-8685ED998E0E}"/>
                </a:ext>
              </a:extLst>
            </p:cNvPr>
            <p:cNvPicPr>
              <a:picLocks noChangeAspect="1"/>
            </p:cNvPicPr>
            <p:nvPr/>
          </p:nvPicPr>
          <p:blipFill>
            <a:blip r:embed="rId4"/>
            <a:stretch>
              <a:fillRect/>
            </a:stretch>
          </p:blipFill>
          <p:spPr>
            <a:xfrm>
              <a:off x="10169394" y="4180062"/>
              <a:ext cx="1708504" cy="1268854"/>
            </a:xfrm>
            <a:prstGeom prst="rect">
              <a:avLst/>
            </a:prstGeom>
          </p:spPr>
        </p:pic>
        <p:pic>
          <p:nvPicPr>
            <p:cNvPr id="61" name="Picture 60">
              <a:extLst>
                <a:ext uri="{FF2B5EF4-FFF2-40B4-BE49-F238E27FC236}">
                  <a16:creationId xmlns:a16="http://schemas.microsoft.com/office/drawing/2014/main" id="{00D4C92E-FD8D-9242-629D-F2836DF6D380}"/>
                </a:ext>
              </a:extLst>
            </p:cNvPr>
            <p:cNvPicPr>
              <a:picLocks noChangeAspect="1"/>
            </p:cNvPicPr>
            <p:nvPr/>
          </p:nvPicPr>
          <p:blipFill rotWithShape="1">
            <a:blip r:embed="rId5">
              <a:extLst>
                <a:ext uri="{28A0092B-C50C-407E-A947-70E740481C1C}">
                  <a14:useLocalDpi xmlns:a14="http://schemas.microsoft.com/office/drawing/2010/main" val="0"/>
                </a:ext>
              </a:extLst>
            </a:blip>
            <a:srcRect l="-17687" t="-21021" r="-17223" b="-13890"/>
            <a:stretch/>
          </p:blipFill>
          <p:spPr>
            <a:xfrm flipH="1">
              <a:off x="-13709260" y="4302474"/>
              <a:ext cx="1050583" cy="1050576"/>
            </a:xfrm>
            <a:prstGeom prst="ellipse">
              <a:avLst/>
            </a:prstGeom>
            <a:solidFill>
              <a:schemeClr val="accent6"/>
            </a:solidFill>
          </p:spPr>
        </p:pic>
      </p:grpSp>
      <p:grpSp>
        <p:nvGrpSpPr>
          <p:cNvPr id="33" name="Group 32">
            <a:extLst>
              <a:ext uri="{FF2B5EF4-FFF2-40B4-BE49-F238E27FC236}">
                <a16:creationId xmlns:a16="http://schemas.microsoft.com/office/drawing/2014/main" id="{7E31DE3C-23B0-2514-4BD7-088D21597C7E}"/>
              </a:ext>
            </a:extLst>
          </p:cNvPr>
          <p:cNvGrpSpPr/>
          <p:nvPr/>
        </p:nvGrpSpPr>
        <p:grpSpPr>
          <a:xfrm>
            <a:off x="5019079" y="1050403"/>
            <a:ext cx="3369191" cy="2920927"/>
            <a:chOff x="5019079" y="1051320"/>
            <a:chExt cx="3369191" cy="2920927"/>
          </a:xfrm>
        </p:grpSpPr>
        <p:sp>
          <p:nvSpPr>
            <p:cNvPr id="17" name="Rectangle: Rounded Corners 16">
              <a:extLst>
                <a:ext uri="{FF2B5EF4-FFF2-40B4-BE49-F238E27FC236}">
                  <a16:creationId xmlns:a16="http://schemas.microsoft.com/office/drawing/2014/main" id="{AEA5C6D7-86C1-9349-EE97-229827C595CA}"/>
                </a:ext>
              </a:extLst>
            </p:cNvPr>
            <p:cNvSpPr/>
            <p:nvPr/>
          </p:nvSpPr>
          <p:spPr>
            <a:xfrm>
              <a:off x="5032876" y="1756819"/>
              <a:ext cx="3266494" cy="2215428"/>
            </a:xfrm>
            <a:prstGeom prst="roundRect">
              <a:avLst>
                <a:gd name="adj" fmla="val 8976"/>
              </a:avLst>
            </a:prstGeom>
            <a:solidFill>
              <a:schemeClr val="accent1">
                <a:lumMod val="20000"/>
                <a:lumOff val="80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
                  <a:srgbClr val="003455"/>
                </a:buClr>
                <a:buSzTx/>
                <a:buFontTx/>
                <a:buNone/>
                <a:tabLst/>
                <a:defRPr/>
              </a:pPr>
              <a:endParaRPr kumimoji="0" lang="en-GB" sz="1800" b="0" i="0" u="none" strike="noStrike" kern="1200" cap="none" spc="0" normalizeH="0" baseline="0" noProof="0" dirty="0">
                <a:ln>
                  <a:noFill/>
                </a:ln>
                <a:solidFill>
                  <a:srgbClr val="003455"/>
                </a:solidFill>
                <a:effectLst/>
                <a:uLnTx/>
                <a:uFillTx/>
                <a:latin typeface="Arial" panose="020B0604020202020204"/>
                <a:ea typeface="+mn-ea"/>
                <a:cs typeface="+mn-cs"/>
              </a:endParaRPr>
            </a:p>
          </p:txBody>
        </p:sp>
        <p:cxnSp>
          <p:nvCxnSpPr>
            <p:cNvPr id="62" name="Straight Connector 61">
              <a:extLst>
                <a:ext uri="{FF2B5EF4-FFF2-40B4-BE49-F238E27FC236}">
                  <a16:creationId xmlns:a16="http://schemas.microsoft.com/office/drawing/2014/main" id="{C351F1EA-0D7F-11D3-91FD-F0BD1C6B04A1}"/>
                </a:ext>
              </a:extLst>
            </p:cNvPr>
            <p:cNvCxnSpPr>
              <a:cxnSpLocks/>
            </p:cNvCxnSpPr>
            <p:nvPr/>
          </p:nvCxnSpPr>
          <p:spPr>
            <a:xfrm>
              <a:off x="5086063" y="1561306"/>
              <a:ext cx="316012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Flowchart: Connector 62">
              <a:extLst>
                <a:ext uri="{FF2B5EF4-FFF2-40B4-BE49-F238E27FC236}">
                  <a16:creationId xmlns:a16="http://schemas.microsoft.com/office/drawing/2014/main" id="{F9414465-AC27-3F85-64C4-4E08FAFA31E2}"/>
                </a:ext>
              </a:extLst>
            </p:cNvPr>
            <p:cNvSpPr/>
            <p:nvPr/>
          </p:nvSpPr>
          <p:spPr>
            <a:xfrm>
              <a:off x="6191611" y="1051320"/>
              <a:ext cx="949024" cy="949024"/>
            </a:xfrm>
            <a:prstGeom prst="flowChartConnector">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BCFAF1B2-6B09-4480-E044-946229B494A0}"/>
                </a:ext>
              </a:extLst>
            </p:cNvPr>
            <p:cNvGrpSpPr/>
            <p:nvPr/>
          </p:nvGrpSpPr>
          <p:grpSpPr>
            <a:xfrm>
              <a:off x="5019079" y="3033739"/>
              <a:ext cx="3369191" cy="843691"/>
              <a:chOff x="428628" y="4811329"/>
              <a:chExt cx="4790890" cy="1251937"/>
            </a:xfrm>
          </p:grpSpPr>
          <p:grpSp>
            <p:nvGrpSpPr>
              <p:cNvPr id="48" name="Group 47">
                <a:extLst>
                  <a:ext uri="{FF2B5EF4-FFF2-40B4-BE49-F238E27FC236}">
                    <a16:creationId xmlns:a16="http://schemas.microsoft.com/office/drawing/2014/main" id="{E892A570-C7C4-3D4F-85CA-E8D25B0040F8}"/>
                  </a:ext>
                </a:extLst>
              </p:cNvPr>
              <p:cNvGrpSpPr/>
              <p:nvPr/>
            </p:nvGrpSpPr>
            <p:grpSpPr>
              <a:xfrm>
                <a:off x="428628" y="4811329"/>
                <a:ext cx="1791802" cy="1251937"/>
                <a:chOff x="428628" y="4874407"/>
                <a:chExt cx="1791802" cy="1251937"/>
              </a:xfrm>
            </p:grpSpPr>
            <p:sp>
              <p:nvSpPr>
                <p:cNvPr id="49" name="Arrow: Down 48">
                  <a:extLst>
                    <a:ext uri="{FF2B5EF4-FFF2-40B4-BE49-F238E27FC236}">
                      <a16:creationId xmlns:a16="http://schemas.microsoft.com/office/drawing/2014/main" id="{E473774C-C55A-0755-285F-93859B6E5A14}"/>
                    </a:ext>
                  </a:extLst>
                </p:cNvPr>
                <p:cNvSpPr/>
                <p:nvPr/>
              </p:nvSpPr>
              <p:spPr>
                <a:xfrm>
                  <a:off x="714481" y="4900442"/>
                  <a:ext cx="1505949" cy="12259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01BE0E14-FFF7-29ED-68C5-07B73C396915}"/>
                    </a:ext>
                  </a:extLst>
                </p:cNvPr>
                <p:cNvSpPr/>
                <p:nvPr/>
              </p:nvSpPr>
              <p:spPr>
                <a:xfrm>
                  <a:off x="428628" y="4874407"/>
                  <a:ext cx="1723332" cy="935434"/>
                </a:xfrm>
                <a:prstGeom prst="rect">
                  <a:avLst/>
                </a:prstGeom>
              </p:spPr>
              <p:txBody>
                <a:bodyPr wrap="square">
                  <a:noAutofit/>
                </a:bodyPr>
                <a:lstStyle/>
                <a:p>
                  <a:pPr marL="0" marR="0" lvl="0" indent="0" algn="r" defTabSz="609585" rtl="0" eaLnBrk="0" fontAlgn="base" latinLnBrk="0" hangingPunct="0">
                    <a:lnSpc>
                      <a:spcPct val="100000"/>
                    </a:lnSpc>
                    <a:spcBef>
                      <a:spcPct val="0"/>
                    </a:spcBef>
                    <a:spcAft>
                      <a:spcPct val="0"/>
                    </a:spcAft>
                    <a:buClr>
                      <a:srgbClr val="0091DF"/>
                    </a:buClr>
                    <a:buSzTx/>
                    <a:buFontTx/>
                    <a:buNone/>
                    <a:tabLst/>
                    <a:defRPr/>
                  </a:pPr>
                  <a:r>
                    <a:rPr kumimoji="0" lang="en-GB" sz="40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22%</a:t>
                  </a:r>
                  <a:endParaRPr kumimoji="0" lang="en-GB" sz="4000" b="1"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endParaRPr>
                </a:p>
              </p:txBody>
            </p:sp>
          </p:grpSp>
          <p:sp>
            <p:nvSpPr>
              <p:cNvPr id="47" name="Rectangle 46">
                <a:extLst>
                  <a:ext uri="{FF2B5EF4-FFF2-40B4-BE49-F238E27FC236}">
                    <a16:creationId xmlns:a16="http://schemas.microsoft.com/office/drawing/2014/main" id="{86C274D9-E96C-3ECD-B57E-39A9F913E094}"/>
                  </a:ext>
                </a:extLst>
              </p:cNvPr>
              <p:cNvSpPr/>
              <p:nvPr/>
            </p:nvSpPr>
            <p:spPr>
              <a:xfrm flipH="1">
                <a:off x="1775520" y="4869597"/>
                <a:ext cx="3443998" cy="11614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reduced </a:t>
                </a:r>
                <a:r>
                  <a:rPr kumimoji="0" lang="en-GB" sz="12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risk of first HHF</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a:t>
                </a:r>
                <a:r>
                  <a:rPr kumimoji="0" lang="en-GB" sz="12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 </a:t>
                </a:r>
                <a:b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b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(HR=0.78; 95% CI 0.66–0.92;</a:t>
                </a:r>
                <a:b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br>
                <a:r>
                  <a:rPr kumimoji="0" lang="en-GB" sz="1200" b="0" i="1"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p</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=0.003)</a:t>
                </a:r>
                <a:r>
                  <a:rPr kumimoji="0" lang="en-GB" sz="12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rPr>
                  <a:t>1</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 </a:t>
                </a:r>
                <a:endParaRPr kumimoji="0" lang="en-GB" sz="11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endParaRPr>
              </a:p>
            </p:txBody>
          </p:sp>
        </p:grpSp>
        <p:grpSp>
          <p:nvGrpSpPr>
            <p:cNvPr id="6" name="Group 5">
              <a:extLst>
                <a:ext uri="{FF2B5EF4-FFF2-40B4-BE49-F238E27FC236}">
                  <a16:creationId xmlns:a16="http://schemas.microsoft.com/office/drawing/2014/main" id="{D6C0B483-84C1-EC77-8E6E-833F13E8A893}"/>
                </a:ext>
              </a:extLst>
            </p:cNvPr>
            <p:cNvGrpSpPr/>
            <p:nvPr/>
          </p:nvGrpSpPr>
          <p:grpSpPr>
            <a:xfrm>
              <a:off x="5019079" y="1992136"/>
              <a:ext cx="3369191" cy="843691"/>
              <a:chOff x="428628" y="4811329"/>
              <a:chExt cx="4790891" cy="1251937"/>
            </a:xfrm>
          </p:grpSpPr>
          <p:grpSp>
            <p:nvGrpSpPr>
              <p:cNvPr id="8" name="Group 7">
                <a:extLst>
                  <a:ext uri="{FF2B5EF4-FFF2-40B4-BE49-F238E27FC236}">
                    <a16:creationId xmlns:a16="http://schemas.microsoft.com/office/drawing/2014/main" id="{45ACCB65-FBE9-DDC4-B65C-5FA454DE7B9D}"/>
                  </a:ext>
                </a:extLst>
              </p:cNvPr>
              <p:cNvGrpSpPr/>
              <p:nvPr/>
            </p:nvGrpSpPr>
            <p:grpSpPr>
              <a:xfrm>
                <a:off x="428628" y="4811329"/>
                <a:ext cx="1791802" cy="1251937"/>
                <a:chOff x="428628" y="4874407"/>
                <a:chExt cx="1791802" cy="1251937"/>
              </a:xfrm>
            </p:grpSpPr>
            <p:sp>
              <p:nvSpPr>
                <p:cNvPr id="9" name="Arrow: Down 8">
                  <a:extLst>
                    <a:ext uri="{FF2B5EF4-FFF2-40B4-BE49-F238E27FC236}">
                      <a16:creationId xmlns:a16="http://schemas.microsoft.com/office/drawing/2014/main" id="{3D78A495-E646-81AC-7628-347033284267}"/>
                    </a:ext>
                  </a:extLst>
                </p:cNvPr>
                <p:cNvSpPr/>
                <p:nvPr/>
              </p:nvSpPr>
              <p:spPr>
                <a:xfrm>
                  <a:off x="714481" y="4900442"/>
                  <a:ext cx="1505949" cy="12259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EC905FA-1D26-9FE0-CD66-60454A3C9AF6}"/>
                    </a:ext>
                  </a:extLst>
                </p:cNvPr>
                <p:cNvSpPr/>
                <p:nvPr/>
              </p:nvSpPr>
              <p:spPr>
                <a:xfrm>
                  <a:off x="428628" y="4874407"/>
                  <a:ext cx="1723332" cy="935434"/>
                </a:xfrm>
                <a:prstGeom prst="rect">
                  <a:avLst/>
                </a:prstGeom>
              </p:spPr>
              <p:txBody>
                <a:bodyPr wrap="square">
                  <a:noAutofit/>
                </a:bodyPr>
                <a:lstStyle/>
                <a:p>
                  <a:pPr marL="0" marR="0" lvl="0" indent="0" algn="r" defTabSz="609585" rtl="0" eaLnBrk="0" fontAlgn="base" latinLnBrk="0" hangingPunct="0">
                    <a:lnSpc>
                      <a:spcPct val="100000"/>
                    </a:lnSpc>
                    <a:spcBef>
                      <a:spcPct val="0"/>
                    </a:spcBef>
                    <a:spcAft>
                      <a:spcPct val="0"/>
                    </a:spcAft>
                    <a:buClr>
                      <a:srgbClr val="0091DF"/>
                    </a:buClr>
                    <a:buSzTx/>
                    <a:buFontTx/>
                    <a:buNone/>
                    <a:tabLst/>
                    <a:defRPr/>
                  </a:pPr>
                  <a:r>
                    <a:rPr kumimoji="0" lang="en-GB" sz="40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14%</a:t>
                  </a:r>
                  <a:endParaRPr kumimoji="0" lang="en-GB" sz="4000" b="1"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endParaRPr>
                </a:p>
              </p:txBody>
            </p:sp>
          </p:grpSp>
          <p:sp>
            <p:nvSpPr>
              <p:cNvPr id="7" name="Rectangle 6">
                <a:extLst>
                  <a:ext uri="{FF2B5EF4-FFF2-40B4-BE49-F238E27FC236}">
                    <a16:creationId xmlns:a16="http://schemas.microsoft.com/office/drawing/2014/main" id="{E2159D08-71B0-3B97-9B38-7ABBE21A2B95}"/>
                  </a:ext>
                </a:extLst>
              </p:cNvPr>
              <p:cNvSpPr/>
              <p:nvPr/>
            </p:nvSpPr>
            <p:spPr>
              <a:xfrm flipH="1">
                <a:off x="1775520" y="4869598"/>
                <a:ext cx="3443999" cy="11614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reduced </a:t>
                </a:r>
                <a:r>
                  <a:rPr kumimoji="0" lang="en-GB" sz="12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risk of CV morbidity and mortality</a:t>
                </a:r>
                <a:b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b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(HR=0.86; 95% CI 0.78–0.95; </a:t>
                </a:r>
                <a:r>
                  <a:rPr kumimoji="0" lang="en-GB" sz="1200" b="0" i="1"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p</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=0.002)</a:t>
                </a:r>
                <a:r>
                  <a:rPr kumimoji="0" lang="en-GB" sz="12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rPr>
                  <a:t>1</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 </a:t>
                </a:r>
                <a:endParaRPr kumimoji="0" lang="en-GB" sz="11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endParaRPr>
              </a:p>
            </p:txBody>
          </p:sp>
        </p:grpSp>
        <p:sp>
          <p:nvSpPr>
            <p:cNvPr id="79" name="Oval 78">
              <a:extLst>
                <a:ext uri="{FF2B5EF4-FFF2-40B4-BE49-F238E27FC236}">
                  <a16:creationId xmlns:a16="http://schemas.microsoft.com/office/drawing/2014/main" id="{D67E1164-DFDE-B219-C443-08532578829F}"/>
                </a:ext>
              </a:extLst>
            </p:cNvPr>
            <p:cNvSpPr/>
            <p:nvPr/>
          </p:nvSpPr>
          <p:spPr>
            <a:xfrm>
              <a:off x="6305510" y="1189374"/>
              <a:ext cx="721227" cy="721227"/>
            </a:xfrm>
            <a:prstGeom prst="ellipse">
              <a:avLst/>
            </a:prstGeom>
            <a:solidFill>
              <a:srgbClr val="FFFFFF"/>
            </a:solidFill>
            <a:ln w="28575" cap="flat" cmpd="sng" algn="ctr">
              <a:solidFill>
                <a:srgbClr val="0091DF"/>
              </a:solidFill>
              <a:prstDash val="solid"/>
              <a:miter lim="800000"/>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dirty="0">
                <a:ln>
                  <a:noFill/>
                </a:ln>
                <a:solidFill>
                  <a:srgbClr val="FFFFFF"/>
                </a:solidFill>
                <a:effectLst/>
                <a:uLnTx/>
                <a:uFillTx/>
                <a:latin typeface="Arial" panose="020B0604020202020204"/>
                <a:ea typeface="MS PGothic" charset="0"/>
                <a:cs typeface="+mn-cs"/>
              </a:endParaRPr>
            </a:p>
          </p:txBody>
        </p:sp>
        <p:pic>
          <p:nvPicPr>
            <p:cNvPr id="30" name="Picture 29">
              <a:extLst>
                <a:ext uri="{FF2B5EF4-FFF2-40B4-BE49-F238E27FC236}">
                  <a16:creationId xmlns:a16="http://schemas.microsoft.com/office/drawing/2014/main" id="{E75944D6-7417-18F5-A5E6-2B2B8D08639A}"/>
                </a:ext>
              </a:extLst>
            </p:cNvPr>
            <p:cNvPicPr>
              <a:picLocks noChangeAspect="1"/>
            </p:cNvPicPr>
            <p:nvPr/>
          </p:nvPicPr>
          <p:blipFill rotWithShape="1">
            <a:blip r:embed="rId6"/>
            <a:srcRect l="20281" t="8512" r="21696" b="12863"/>
            <a:stretch/>
          </p:blipFill>
          <p:spPr>
            <a:xfrm>
              <a:off x="6432561" y="1259374"/>
              <a:ext cx="467124" cy="613333"/>
            </a:xfrm>
            <a:prstGeom prst="rect">
              <a:avLst/>
            </a:prstGeom>
            <a:effectLst/>
          </p:spPr>
        </p:pic>
      </p:grpSp>
      <p:grpSp>
        <p:nvGrpSpPr>
          <p:cNvPr id="36" name="Group 35">
            <a:extLst>
              <a:ext uri="{FF2B5EF4-FFF2-40B4-BE49-F238E27FC236}">
                <a16:creationId xmlns:a16="http://schemas.microsoft.com/office/drawing/2014/main" id="{E7EF4E0E-44BC-7A50-BE96-9190D073095C}"/>
              </a:ext>
            </a:extLst>
          </p:cNvPr>
          <p:cNvGrpSpPr/>
          <p:nvPr/>
        </p:nvGrpSpPr>
        <p:grpSpPr>
          <a:xfrm>
            <a:off x="8503390" y="1032639"/>
            <a:ext cx="3304845" cy="2938691"/>
            <a:chOff x="8503390" y="1041517"/>
            <a:chExt cx="3304845" cy="2938691"/>
          </a:xfrm>
        </p:grpSpPr>
        <p:sp>
          <p:nvSpPr>
            <p:cNvPr id="34" name="Rectangle: Rounded Corners 33">
              <a:extLst>
                <a:ext uri="{FF2B5EF4-FFF2-40B4-BE49-F238E27FC236}">
                  <a16:creationId xmlns:a16="http://schemas.microsoft.com/office/drawing/2014/main" id="{CE4508D1-CD2B-72AA-3BE2-9991F9C22696}"/>
                </a:ext>
              </a:extLst>
            </p:cNvPr>
            <p:cNvSpPr/>
            <p:nvPr/>
          </p:nvSpPr>
          <p:spPr>
            <a:xfrm>
              <a:off x="8503999" y="1764782"/>
              <a:ext cx="3266494" cy="2215426"/>
            </a:xfrm>
            <a:prstGeom prst="roundRect">
              <a:avLst>
                <a:gd name="adj" fmla="val 8976"/>
              </a:avLst>
            </a:prstGeom>
            <a:solidFill>
              <a:schemeClr val="accent2">
                <a:lumMod val="20000"/>
                <a:lumOff val="80000"/>
              </a:schemeClr>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
                  <a:srgbClr val="003455"/>
                </a:buClr>
                <a:buSzTx/>
                <a:buFontTx/>
                <a:buNone/>
                <a:tabLst/>
                <a:defRPr/>
              </a:pPr>
              <a:endParaRPr kumimoji="0" lang="en-GB" sz="1800" b="0" i="0" u="none" strike="noStrike" kern="1200" cap="none" spc="0" normalizeH="0" baseline="0" noProof="0" dirty="0">
                <a:ln>
                  <a:noFill/>
                </a:ln>
                <a:solidFill>
                  <a:srgbClr val="003455"/>
                </a:solidFill>
                <a:effectLst/>
                <a:uLnTx/>
                <a:uFillTx/>
                <a:latin typeface="Arial" panose="020B0604020202020204"/>
                <a:ea typeface="+mn-ea"/>
                <a:cs typeface="+mn-cs"/>
              </a:endParaRPr>
            </a:p>
          </p:txBody>
        </p:sp>
        <p:cxnSp>
          <p:nvCxnSpPr>
            <p:cNvPr id="35" name="Straight Connector 34">
              <a:extLst>
                <a:ext uri="{FF2B5EF4-FFF2-40B4-BE49-F238E27FC236}">
                  <a16:creationId xmlns:a16="http://schemas.microsoft.com/office/drawing/2014/main" id="{C7552C6C-2A10-071E-3ED9-05BF86EEA148}"/>
                </a:ext>
              </a:extLst>
            </p:cNvPr>
            <p:cNvCxnSpPr>
              <a:cxnSpLocks/>
            </p:cNvCxnSpPr>
            <p:nvPr/>
          </p:nvCxnSpPr>
          <p:spPr>
            <a:xfrm>
              <a:off x="8503390" y="1561306"/>
              <a:ext cx="316012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8673442E-516A-FC60-FDF7-67E17F8D8D7D}"/>
                </a:ext>
              </a:extLst>
            </p:cNvPr>
            <p:cNvGrpSpPr/>
            <p:nvPr/>
          </p:nvGrpSpPr>
          <p:grpSpPr>
            <a:xfrm>
              <a:off x="8503390" y="2000100"/>
              <a:ext cx="3304845" cy="843691"/>
              <a:chOff x="428628" y="4811329"/>
              <a:chExt cx="4699392" cy="1251937"/>
            </a:xfrm>
          </p:grpSpPr>
          <p:grpSp>
            <p:nvGrpSpPr>
              <p:cNvPr id="42" name="Group 41">
                <a:extLst>
                  <a:ext uri="{FF2B5EF4-FFF2-40B4-BE49-F238E27FC236}">
                    <a16:creationId xmlns:a16="http://schemas.microsoft.com/office/drawing/2014/main" id="{569F5525-539F-EE67-6559-494BD2F6CB0C}"/>
                  </a:ext>
                </a:extLst>
              </p:cNvPr>
              <p:cNvGrpSpPr/>
              <p:nvPr/>
            </p:nvGrpSpPr>
            <p:grpSpPr>
              <a:xfrm>
                <a:off x="428628" y="4811329"/>
                <a:ext cx="1791802" cy="1251937"/>
                <a:chOff x="428628" y="4874407"/>
                <a:chExt cx="1791802" cy="1251937"/>
              </a:xfrm>
            </p:grpSpPr>
            <p:sp>
              <p:nvSpPr>
                <p:cNvPr id="43" name="Arrow: Down 42">
                  <a:extLst>
                    <a:ext uri="{FF2B5EF4-FFF2-40B4-BE49-F238E27FC236}">
                      <a16:creationId xmlns:a16="http://schemas.microsoft.com/office/drawing/2014/main" id="{0E15B5B6-D922-03D5-482B-B350A70F2882}"/>
                    </a:ext>
                  </a:extLst>
                </p:cNvPr>
                <p:cNvSpPr/>
                <p:nvPr/>
              </p:nvSpPr>
              <p:spPr>
                <a:xfrm>
                  <a:off x="714481" y="4900442"/>
                  <a:ext cx="1505949" cy="12259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A31F056A-E2C2-857C-D541-3992CD2B71D6}"/>
                    </a:ext>
                  </a:extLst>
                </p:cNvPr>
                <p:cNvSpPr/>
                <p:nvPr/>
              </p:nvSpPr>
              <p:spPr>
                <a:xfrm>
                  <a:off x="428628" y="4874407"/>
                  <a:ext cx="1723332" cy="935434"/>
                </a:xfrm>
                <a:prstGeom prst="rect">
                  <a:avLst/>
                </a:prstGeom>
              </p:spPr>
              <p:txBody>
                <a:bodyPr wrap="square">
                  <a:noAutofit/>
                </a:bodyPr>
                <a:lstStyle/>
                <a:p>
                  <a:pPr marL="0" marR="0" lvl="0" indent="0" algn="r" defTabSz="609585" rtl="0" eaLnBrk="0" fontAlgn="base" latinLnBrk="0" hangingPunct="0">
                    <a:lnSpc>
                      <a:spcPct val="100000"/>
                    </a:lnSpc>
                    <a:spcBef>
                      <a:spcPct val="0"/>
                    </a:spcBef>
                    <a:spcAft>
                      <a:spcPct val="0"/>
                    </a:spcAft>
                    <a:buClr>
                      <a:srgbClr val="0091DF"/>
                    </a:buClr>
                    <a:buSzTx/>
                    <a:buFontTx/>
                    <a:buNone/>
                    <a:tabLst/>
                    <a:defRPr/>
                  </a:pPr>
                  <a:r>
                    <a:rPr kumimoji="0" lang="en-GB" sz="40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23%</a:t>
                  </a:r>
                  <a:endParaRPr kumimoji="0" lang="en-GB" sz="4000" b="1"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endParaRPr>
                </a:p>
              </p:txBody>
            </p:sp>
          </p:grpSp>
          <p:sp>
            <p:nvSpPr>
              <p:cNvPr id="41" name="Rectangle 40">
                <a:extLst>
                  <a:ext uri="{FF2B5EF4-FFF2-40B4-BE49-F238E27FC236}">
                    <a16:creationId xmlns:a16="http://schemas.microsoft.com/office/drawing/2014/main" id="{45AF795B-73AD-B7C0-1F16-8C4AC548C4E7}"/>
                  </a:ext>
                </a:extLst>
              </p:cNvPr>
              <p:cNvSpPr/>
              <p:nvPr/>
            </p:nvSpPr>
            <p:spPr>
              <a:xfrm flipH="1">
                <a:off x="1811638" y="4869597"/>
                <a:ext cx="3316382" cy="11614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reduced </a:t>
                </a:r>
                <a:r>
                  <a:rPr kumimoji="0" lang="en-GB" sz="12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risk of CKD progression</a:t>
                </a:r>
                <a:r>
                  <a:rPr kumimoji="0" lang="en-GB" sz="12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rPr>
                  <a:t>#</a:t>
                </a:r>
                <a:b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b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(HR=0.77; 95% CI 0.67–0.88; </a:t>
                </a:r>
                <a:r>
                  <a:rPr kumimoji="0" lang="en-GB" sz="1200" b="0" i="1"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p</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=0.0002)</a:t>
                </a:r>
                <a:r>
                  <a:rPr kumimoji="0" lang="en-GB" sz="12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rPr>
                  <a:t>1</a:t>
                </a:r>
                <a:endParaRPr kumimoji="0" lang="en-GB" sz="11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endParaRPr>
              </a:p>
            </p:txBody>
          </p:sp>
        </p:grpSp>
        <p:grpSp>
          <p:nvGrpSpPr>
            <p:cNvPr id="51" name="Group 50">
              <a:extLst>
                <a:ext uri="{FF2B5EF4-FFF2-40B4-BE49-F238E27FC236}">
                  <a16:creationId xmlns:a16="http://schemas.microsoft.com/office/drawing/2014/main" id="{373D160F-0C1B-9833-A86D-9A4F7A912C5F}"/>
                </a:ext>
              </a:extLst>
            </p:cNvPr>
            <p:cNvGrpSpPr/>
            <p:nvPr/>
          </p:nvGrpSpPr>
          <p:grpSpPr>
            <a:xfrm>
              <a:off x="8503390" y="3041703"/>
              <a:ext cx="3304845" cy="843691"/>
              <a:chOff x="428628" y="4811329"/>
              <a:chExt cx="4699392" cy="1251937"/>
            </a:xfrm>
          </p:grpSpPr>
          <p:grpSp>
            <p:nvGrpSpPr>
              <p:cNvPr id="53" name="Group 52">
                <a:extLst>
                  <a:ext uri="{FF2B5EF4-FFF2-40B4-BE49-F238E27FC236}">
                    <a16:creationId xmlns:a16="http://schemas.microsoft.com/office/drawing/2014/main" id="{3C9316B9-05CC-19DC-48C2-66C35FB32CD9}"/>
                  </a:ext>
                </a:extLst>
              </p:cNvPr>
              <p:cNvGrpSpPr/>
              <p:nvPr/>
            </p:nvGrpSpPr>
            <p:grpSpPr>
              <a:xfrm>
                <a:off x="428628" y="4811329"/>
                <a:ext cx="1791802" cy="1251937"/>
                <a:chOff x="428628" y="4874407"/>
                <a:chExt cx="1791802" cy="1251937"/>
              </a:xfrm>
            </p:grpSpPr>
            <p:sp>
              <p:nvSpPr>
                <p:cNvPr id="54" name="Arrow: Down 53">
                  <a:extLst>
                    <a:ext uri="{FF2B5EF4-FFF2-40B4-BE49-F238E27FC236}">
                      <a16:creationId xmlns:a16="http://schemas.microsoft.com/office/drawing/2014/main" id="{C34D9FB8-AAE6-425E-DF4B-2E6A5FA68339}"/>
                    </a:ext>
                  </a:extLst>
                </p:cNvPr>
                <p:cNvSpPr/>
                <p:nvPr/>
              </p:nvSpPr>
              <p:spPr>
                <a:xfrm>
                  <a:off x="714481" y="4900442"/>
                  <a:ext cx="1505949" cy="12259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AB4836FB-2DE5-4A7B-F741-29517A00E059}"/>
                    </a:ext>
                  </a:extLst>
                </p:cNvPr>
                <p:cNvSpPr/>
                <p:nvPr/>
              </p:nvSpPr>
              <p:spPr>
                <a:xfrm>
                  <a:off x="428628" y="4874407"/>
                  <a:ext cx="1723332" cy="935434"/>
                </a:xfrm>
                <a:prstGeom prst="rect">
                  <a:avLst/>
                </a:prstGeom>
              </p:spPr>
              <p:txBody>
                <a:bodyPr wrap="square">
                  <a:noAutofit/>
                </a:bodyPr>
                <a:lstStyle/>
                <a:p>
                  <a:pPr marL="0" marR="0" lvl="0" indent="0" algn="r" defTabSz="609585" rtl="0" eaLnBrk="0" fontAlgn="base" latinLnBrk="0" hangingPunct="0">
                    <a:lnSpc>
                      <a:spcPct val="100000"/>
                    </a:lnSpc>
                    <a:spcBef>
                      <a:spcPct val="0"/>
                    </a:spcBef>
                    <a:spcAft>
                      <a:spcPct val="0"/>
                    </a:spcAft>
                    <a:buClr>
                      <a:srgbClr val="0091DF"/>
                    </a:buClr>
                    <a:buSzTx/>
                    <a:buFontTx/>
                    <a:buNone/>
                    <a:tabLst/>
                    <a:defRPr/>
                  </a:pPr>
                  <a:r>
                    <a:rPr kumimoji="0" lang="en-GB" sz="40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20%</a:t>
                  </a:r>
                  <a:endParaRPr kumimoji="0" lang="en-GB" sz="4000" b="1"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endParaRPr>
                </a:p>
              </p:txBody>
            </p:sp>
          </p:grpSp>
          <p:sp>
            <p:nvSpPr>
              <p:cNvPr id="52" name="Rectangle 51">
                <a:extLst>
                  <a:ext uri="{FF2B5EF4-FFF2-40B4-BE49-F238E27FC236}">
                    <a16:creationId xmlns:a16="http://schemas.microsoft.com/office/drawing/2014/main" id="{B2CC10E9-C930-CCEE-A18D-C58E57662DE0}"/>
                  </a:ext>
                </a:extLst>
              </p:cNvPr>
              <p:cNvSpPr/>
              <p:nvPr/>
            </p:nvSpPr>
            <p:spPr>
              <a:xfrm flipH="1">
                <a:off x="1775520" y="4869597"/>
                <a:ext cx="3352500" cy="11614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reduced </a:t>
                </a:r>
                <a:r>
                  <a:rPr kumimoji="0" lang="en-GB" sz="12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risk of ESKD </a:t>
                </a:r>
                <a:b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b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(HR=0.80; 95% CI 0.64–0.99; </a:t>
                </a:r>
                <a:r>
                  <a:rPr kumimoji="0" lang="en-GB" sz="1200" b="0" i="1"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p</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=0.040)</a:t>
                </a:r>
                <a:r>
                  <a:rPr kumimoji="0" lang="en-GB" sz="12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rPr>
                  <a:t>1,‡</a:t>
                </a:r>
                <a:endParaRPr kumimoji="0" lang="en-GB" sz="11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endParaRPr>
              </a:p>
            </p:txBody>
          </p:sp>
        </p:grpSp>
        <p:sp>
          <p:nvSpPr>
            <p:cNvPr id="83" name="Flowchart: Connector 82">
              <a:extLst>
                <a:ext uri="{FF2B5EF4-FFF2-40B4-BE49-F238E27FC236}">
                  <a16:creationId xmlns:a16="http://schemas.microsoft.com/office/drawing/2014/main" id="{4C2121A3-9FE7-2AD9-C472-69EE4431E83F}"/>
                </a:ext>
              </a:extLst>
            </p:cNvPr>
            <p:cNvSpPr/>
            <p:nvPr/>
          </p:nvSpPr>
          <p:spPr>
            <a:xfrm>
              <a:off x="9643571" y="1041517"/>
              <a:ext cx="949024" cy="949024"/>
            </a:xfrm>
            <a:prstGeom prst="flowChartConnector">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4" name="Oval 83">
              <a:extLst>
                <a:ext uri="{FF2B5EF4-FFF2-40B4-BE49-F238E27FC236}">
                  <a16:creationId xmlns:a16="http://schemas.microsoft.com/office/drawing/2014/main" id="{939CF5A8-A984-291A-51F2-84106B877BE2}"/>
                </a:ext>
              </a:extLst>
            </p:cNvPr>
            <p:cNvSpPr/>
            <p:nvPr/>
          </p:nvSpPr>
          <p:spPr>
            <a:xfrm>
              <a:off x="9752259" y="1189374"/>
              <a:ext cx="721227" cy="721227"/>
            </a:xfrm>
            <a:prstGeom prst="ellipse">
              <a:avLst/>
            </a:prstGeom>
            <a:solidFill>
              <a:srgbClr val="FFFFFF"/>
            </a:solidFill>
            <a:ln w="28575" cap="flat" cmpd="sng" algn="ctr">
              <a:solidFill>
                <a:schemeClr val="accent2"/>
              </a:solidFill>
              <a:prstDash val="solid"/>
              <a:miter lim="800000"/>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dirty="0">
                <a:ln>
                  <a:noFill/>
                </a:ln>
                <a:solidFill>
                  <a:srgbClr val="FFFFFF"/>
                </a:solidFill>
                <a:effectLst/>
                <a:uLnTx/>
                <a:uFillTx/>
                <a:latin typeface="Arial" panose="020B0604020202020204"/>
                <a:ea typeface="MS PGothic" charset="0"/>
                <a:cs typeface="+mn-cs"/>
              </a:endParaRPr>
            </a:p>
          </p:txBody>
        </p:sp>
        <p:pic>
          <p:nvPicPr>
            <p:cNvPr id="86" name="Picture 85">
              <a:extLst>
                <a:ext uri="{FF2B5EF4-FFF2-40B4-BE49-F238E27FC236}">
                  <a16:creationId xmlns:a16="http://schemas.microsoft.com/office/drawing/2014/main" id="{DD90BD41-3F81-A642-D86F-8A5B33AD8FA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954032" y="1254850"/>
              <a:ext cx="339520" cy="603925"/>
            </a:xfrm>
            <a:prstGeom prst="rect">
              <a:avLst/>
            </a:prstGeom>
            <a:effectLst/>
          </p:spPr>
        </p:pic>
      </p:grpSp>
      <p:grpSp>
        <p:nvGrpSpPr>
          <p:cNvPr id="135" name="Group 134">
            <a:extLst>
              <a:ext uri="{FF2B5EF4-FFF2-40B4-BE49-F238E27FC236}">
                <a16:creationId xmlns:a16="http://schemas.microsoft.com/office/drawing/2014/main" id="{1F104C79-7F92-12EB-FE1D-1B9DF215A160}"/>
              </a:ext>
            </a:extLst>
          </p:cNvPr>
          <p:cNvGrpSpPr/>
          <p:nvPr/>
        </p:nvGrpSpPr>
        <p:grpSpPr>
          <a:xfrm>
            <a:off x="650239" y="4293500"/>
            <a:ext cx="11119862" cy="797770"/>
            <a:chOff x="280395" y="4241316"/>
            <a:chExt cx="11119862" cy="797770"/>
          </a:xfrm>
        </p:grpSpPr>
        <p:grpSp>
          <p:nvGrpSpPr>
            <p:cNvPr id="87" name="Group 86">
              <a:extLst>
                <a:ext uri="{FF2B5EF4-FFF2-40B4-BE49-F238E27FC236}">
                  <a16:creationId xmlns:a16="http://schemas.microsoft.com/office/drawing/2014/main" id="{E1333957-29F5-8B52-EFAC-8526868A6FC3}"/>
                </a:ext>
              </a:extLst>
            </p:cNvPr>
            <p:cNvGrpSpPr/>
            <p:nvPr/>
          </p:nvGrpSpPr>
          <p:grpSpPr>
            <a:xfrm flipH="1">
              <a:off x="581919" y="4241316"/>
              <a:ext cx="10818338" cy="797770"/>
              <a:chOff x="-12971309" y="4212861"/>
              <a:chExt cx="23994955" cy="1882630"/>
            </a:xfrm>
          </p:grpSpPr>
          <p:sp>
            <p:nvSpPr>
              <p:cNvPr id="88" name="Rectangle: Rounded Corners 87">
                <a:extLst>
                  <a:ext uri="{FF2B5EF4-FFF2-40B4-BE49-F238E27FC236}">
                    <a16:creationId xmlns:a16="http://schemas.microsoft.com/office/drawing/2014/main" id="{75394869-B9C0-3CEF-0EA7-EF0C279FC173}"/>
                  </a:ext>
                </a:extLst>
              </p:cNvPr>
              <p:cNvSpPr/>
              <p:nvPr/>
            </p:nvSpPr>
            <p:spPr>
              <a:xfrm>
                <a:off x="-12971309" y="4229904"/>
                <a:ext cx="23791075" cy="1847072"/>
              </a:xfrm>
              <a:prstGeom prst="roundRect">
                <a:avLst>
                  <a:gd name="adj" fmla="val 11099"/>
                </a:avLst>
              </a:prstGeom>
              <a:solidFill>
                <a:schemeClr val="accent3">
                  <a:lumMod val="20000"/>
                  <a:lumOff val="80000"/>
                </a:schemeClr>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2" indent="0" algn="l" defTabSz="609585" rtl="0" eaLnBrk="0" fontAlgn="base" latinLnBrk="0" hangingPunct="0">
                  <a:lnSpc>
                    <a:spcPct val="100000"/>
                  </a:lnSpc>
                  <a:spcBef>
                    <a:spcPts val="300"/>
                  </a:spcBef>
                  <a:spcAft>
                    <a:spcPts val="400"/>
                  </a:spcAft>
                  <a:buClrTx/>
                  <a:buSzTx/>
                  <a:buFontTx/>
                  <a:buNone/>
                  <a:tabLst>
                    <a:tab pos="571500" algn="l"/>
                    <a:tab pos="1600200" algn="ctr"/>
                    <a:tab pos="3200400" algn="l"/>
                    <a:tab pos="3429000" algn="ctr"/>
                    <a:tab pos="1600200" algn="ctr"/>
                    <a:tab pos="3200400" algn="l"/>
                  </a:tabLst>
                  <a:defRPr/>
                </a:pPr>
                <a:endPar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n-ea"/>
                  <a:cs typeface="+mn-cs"/>
                </a:endParaRPr>
              </a:p>
            </p:txBody>
          </p:sp>
          <p:cxnSp>
            <p:nvCxnSpPr>
              <p:cNvPr id="89" name="Straight Connector 88">
                <a:extLst>
                  <a:ext uri="{FF2B5EF4-FFF2-40B4-BE49-F238E27FC236}">
                    <a16:creationId xmlns:a16="http://schemas.microsoft.com/office/drawing/2014/main" id="{AF5D5179-23BB-F7AE-EF16-37D41C2A79CD}"/>
                  </a:ext>
                </a:extLst>
              </p:cNvPr>
              <p:cNvCxnSpPr>
                <a:cxnSpLocks/>
              </p:cNvCxnSpPr>
              <p:nvPr/>
            </p:nvCxnSpPr>
            <p:spPr>
              <a:xfrm flipH="1">
                <a:off x="11023646" y="4212861"/>
                <a:ext cx="0" cy="188263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8711E566-88E7-5C6F-FDD8-066ED837E50B}"/>
                </a:ext>
              </a:extLst>
            </p:cNvPr>
            <p:cNvGrpSpPr/>
            <p:nvPr/>
          </p:nvGrpSpPr>
          <p:grpSpPr>
            <a:xfrm>
              <a:off x="2455827" y="4241317"/>
              <a:ext cx="7119668" cy="726357"/>
              <a:chOff x="2218285" y="4841621"/>
              <a:chExt cx="10123955" cy="1077826"/>
            </a:xfrm>
          </p:grpSpPr>
          <p:grpSp>
            <p:nvGrpSpPr>
              <p:cNvPr id="93" name="Group 92">
                <a:extLst>
                  <a:ext uri="{FF2B5EF4-FFF2-40B4-BE49-F238E27FC236}">
                    <a16:creationId xmlns:a16="http://schemas.microsoft.com/office/drawing/2014/main" id="{E846F91B-6338-DD53-24D1-B25275EB5E57}"/>
                  </a:ext>
                </a:extLst>
              </p:cNvPr>
              <p:cNvGrpSpPr/>
              <p:nvPr/>
            </p:nvGrpSpPr>
            <p:grpSpPr>
              <a:xfrm>
                <a:off x="2218285" y="4841621"/>
                <a:ext cx="1723333" cy="1051515"/>
                <a:chOff x="2218285" y="4904699"/>
                <a:chExt cx="1723333" cy="1051515"/>
              </a:xfrm>
            </p:grpSpPr>
            <p:sp>
              <p:nvSpPr>
                <p:cNvPr id="95" name="Arrow: Down 94">
                  <a:extLst>
                    <a:ext uri="{FF2B5EF4-FFF2-40B4-BE49-F238E27FC236}">
                      <a16:creationId xmlns:a16="http://schemas.microsoft.com/office/drawing/2014/main" id="{001D259F-811F-8975-3F7B-899467D85485}"/>
                    </a:ext>
                  </a:extLst>
                </p:cNvPr>
                <p:cNvSpPr/>
                <p:nvPr/>
              </p:nvSpPr>
              <p:spPr>
                <a:xfrm>
                  <a:off x="2422595" y="5013645"/>
                  <a:ext cx="1249568" cy="9425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CC65908-5FE5-7EE8-3CD6-9D26BE735A84}"/>
                    </a:ext>
                  </a:extLst>
                </p:cNvPr>
                <p:cNvSpPr/>
                <p:nvPr/>
              </p:nvSpPr>
              <p:spPr>
                <a:xfrm>
                  <a:off x="2218285" y="4904699"/>
                  <a:ext cx="1723333" cy="935436"/>
                </a:xfrm>
                <a:prstGeom prst="rect">
                  <a:avLst/>
                </a:prstGeom>
              </p:spPr>
              <p:txBody>
                <a:bodyPr wrap="square">
                  <a:noAutofit/>
                </a:bodyPr>
                <a:lstStyle/>
                <a:p>
                  <a:pPr marL="0" marR="0" lvl="0" indent="0" algn="r" defTabSz="609585" rtl="0" eaLnBrk="0" fontAlgn="base" latinLnBrk="0" hangingPunct="0">
                    <a:lnSpc>
                      <a:spcPct val="100000"/>
                    </a:lnSpc>
                    <a:spcBef>
                      <a:spcPct val="0"/>
                    </a:spcBef>
                    <a:spcAft>
                      <a:spcPct val="0"/>
                    </a:spcAft>
                    <a:buClr>
                      <a:srgbClr val="0091DF"/>
                    </a:buClr>
                    <a:buSzTx/>
                    <a:buFontTx/>
                    <a:buNone/>
                    <a:tabLst/>
                    <a:defRPr/>
                  </a:pPr>
                  <a:r>
                    <a:rPr kumimoji="0" lang="en-GB" sz="40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32%</a:t>
                  </a:r>
                  <a:endParaRPr kumimoji="0" lang="en-GB" sz="4000" b="1"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endParaRPr>
                </a:p>
              </p:txBody>
            </p:sp>
          </p:grpSp>
          <p:sp>
            <p:nvSpPr>
              <p:cNvPr id="94" name="Rectangle 93">
                <a:extLst>
                  <a:ext uri="{FF2B5EF4-FFF2-40B4-BE49-F238E27FC236}">
                    <a16:creationId xmlns:a16="http://schemas.microsoft.com/office/drawing/2014/main" id="{07511E62-CDFD-3719-23B3-5EFE1805B5C1}"/>
                  </a:ext>
                </a:extLst>
              </p:cNvPr>
              <p:cNvSpPr/>
              <p:nvPr/>
            </p:nvSpPr>
            <p:spPr>
              <a:xfrm flipH="1">
                <a:off x="3515748" y="4894150"/>
                <a:ext cx="8826492" cy="1025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reduction in </a:t>
                </a:r>
                <a:r>
                  <a:rPr kumimoji="0" lang="en-GB" sz="12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UACR</a:t>
                </a:r>
                <a:r>
                  <a:rPr kumimoji="0" lang="en-GB" sz="12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rPr>
                  <a:t> (ratio of LS mean change from baseline 0.68; 95% CI 0.66–0.70)</a:t>
                </a:r>
                <a:r>
                  <a:rPr kumimoji="0" lang="en-GB" sz="1200" b="0" i="0" u="none" strike="noStrike" kern="1200" cap="none" spc="0" normalizeH="0" baseline="30000" noProof="0" dirty="0">
                    <a:ln>
                      <a:noFill/>
                    </a:ln>
                    <a:solidFill>
                      <a:srgbClr val="0091DF">
                        <a:lumMod val="50000"/>
                      </a:srgbClr>
                    </a:solidFill>
                    <a:effectLst/>
                    <a:uLnTx/>
                    <a:uFillTx/>
                    <a:latin typeface="Arial" panose="020B0604020202020204"/>
                    <a:ea typeface="MS PGothic" charset="0"/>
                    <a:cs typeface="+mn-cs"/>
                  </a:rPr>
                  <a:t>1</a:t>
                </a:r>
                <a:endParaRPr kumimoji="0" lang="en-GB" sz="11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cs typeface="+mn-cs"/>
                </a:endParaRPr>
              </a:p>
            </p:txBody>
          </p:sp>
        </p:grpSp>
        <p:grpSp>
          <p:nvGrpSpPr>
            <p:cNvPr id="134" name="Group 133">
              <a:extLst>
                <a:ext uri="{FF2B5EF4-FFF2-40B4-BE49-F238E27FC236}">
                  <a16:creationId xmlns:a16="http://schemas.microsoft.com/office/drawing/2014/main" id="{9DF72CE3-8C99-EAF4-F760-1DC3FA9F141B}"/>
                </a:ext>
              </a:extLst>
            </p:cNvPr>
            <p:cNvGrpSpPr/>
            <p:nvPr/>
          </p:nvGrpSpPr>
          <p:grpSpPr>
            <a:xfrm>
              <a:off x="280395" y="4369592"/>
              <a:ext cx="568993" cy="558664"/>
              <a:chOff x="280395" y="4369592"/>
              <a:chExt cx="568993" cy="558664"/>
            </a:xfrm>
          </p:grpSpPr>
          <p:sp>
            <p:nvSpPr>
              <p:cNvPr id="99" name="Oval 98">
                <a:extLst>
                  <a:ext uri="{FF2B5EF4-FFF2-40B4-BE49-F238E27FC236}">
                    <a16:creationId xmlns:a16="http://schemas.microsoft.com/office/drawing/2014/main" id="{E52BA814-4BE4-A703-FE2D-E5365BECC8EB}"/>
                  </a:ext>
                </a:extLst>
              </p:cNvPr>
              <p:cNvSpPr/>
              <p:nvPr/>
            </p:nvSpPr>
            <p:spPr>
              <a:xfrm>
                <a:off x="280395" y="4369592"/>
                <a:ext cx="568993" cy="558664"/>
              </a:xfrm>
              <a:prstGeom prst="ellipse">
                <a:avLst/>
              </a:prstGeom>
              <a:solidFill>
                <a:srgbClr val="FFFFFF"/>
              </a:solidFill>
              <a:ln w="28575" cap="flat" cmpd="sng" algn="ctr">
                <a:solidFill>
                  <a:schemeClr val="accent3"/>
                </a:solidFill>
                <a:prstDash val="solid"/>
                <a:miter lim="800000"/>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dirty="0">
                  <a:ln>
                    <a:noFill/>
                  </a:ln>
                  <a:solidFill>
                    <a:srgbClr val="FFFFFF"/>
                  </a:solidFill>
                  <a:effectLst/>
                  <a:uLnTx/>
                  <a:uFillTx/>
                  <a:latin typeface="Arial" panose="020B0604020202020204"/>
                  <a:ea typeface="MS PGothic" charset="0"/>
                  <a:cs typeface="+mn-cs"/>
                </a:endParaRPr>
              </a:p>
            </p:txBody>
          </p:sp>
          <p:pic>
            <p:nvPicPr>
              <p:cNvPr id="102" name="Picture 101">
                <a:extLst>
                  <a:ext uri="{FF2B5EF4-FFF2-40B4-BE49-F238E27FC236}">
                    <a16:creationId xmlns:a16="http://schemas.microsoft.com/office/drawing/2014/main" id="{459A39A1-511C-F3C0-EF84-C04B290B5A40}"/>
                  </a:ext>
                </a:extLst>
              </p:cNvPr>
              <p:cNvPicPr>
                <a:picLocks noChangeAspect="1"/>
              </p:cNvPicPr>
              <p:nvPr/>
            </p:nvPicPr>
            <p:blipFill>
              <a:blip r:embed="rId8">
                <a:duotone>
                  <a:schemeClr val="accent3">
                    <a:shade val="45000"/>
                    <a:satMod val="135000"/>
                  </a:schemeClr>
                  <a:prstClr val="white"/>
                </a:duotone>
              </a:blip>
              <a:stretch>
                <a:fillRect/>
              </a:stretch>
            </p:blipFill>
            <p:spPr>
              <a:xfrm>
                <a:off x="398815" y="4476880"/>
                <a:ext cx="344089" cy="344089"/>
              </a:xfrm>
              <a:prstGeom prst="rect">
                <a:avLst/>
              </a:prstGeom>
            </p:spPr>
          </p:pic>
        </p:grpSp>
      </p:grpSp>
      <p:grpSp>
        <p:nvGrpSpPr>
          <p:cNvPr id="32" name="Group 31">
            <a:extLst>
              <a:ext uri="{FF2B5EF4-FFF2-40B4-BE49-F238E27FC236}">
                <a16:creationId xmlns:a16="http://schemas.microsoft.com/office/drawing/2014/main" id="{4967940B-4484-6A9D-E219-9DE357CA1968}"/>
              </a:ext>
            </a:extLst>
          </p:cNvPr>
          <p:cNvGrpSpPr/>
          <p:nvPr/>
        </p:nvGrpSpPr>
        <p:grpSpPr>
          <a:xfrm>
            <a:off x="1471242" y="1574909"/>
            <a:ext cx="2848270" cy="2513442"/>
            <a:chOff x="842249" y="1467567"/>
            <a:chExt cx="2848270" cy="2513442"/>
          </a:xfrm>
        </p:grpSpPr>
        <p:pic>
          <p:nvPicPr>
            <p:cNvPr id="11" name="Graphic 23" descr="noun_man and woman_1250700&#10;20444 Medical Core Deck 2020 audience adaptations">
              <a:extLst>
                <a:ext uri="{FF2B5EF4-FFF2-40B4-BE49-F238E27FC236}">
                  <a16:creationId xmlns:a16="http://schemas.microsoft.com/office/drawing/2014/main" id="{EDCC19EC-898C-6B3D-97C4-05D87B3FD64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62712"/>
            <a:stretch/>
          </p:blipFill>
          <p:spPr>
            <a:xfrm flipH="1">
              <a:off x="842249" y="1467567"/>
              <a:ext cx="1013918" cy="2513442"/>
            </a:xfrm>
            <a:prstGeom prst="rect">
              <a:avLst/>
            </a:prstGeom>
          </p:spPr>
        </p:pic>
        <p:pic>
          <p:nvPicPr>
            <p:cNvPr id="12" name="Graphic 23" descr="noun_man and woman_1250700&#10;20444 Medical Core Deck 2020 audience adaptations">
              <a:extLst>
                <a:ext uri="{FF2B5EF4-FFF2-40B4-BE49-F238E27FC236}">
                  <a16:creationId xmlns:a16="http://schemas.microsoft.com/office/drawing/2014/main" id="{8E3428BA-08BE-63FC-CCB8-790DB3924D1E}"/>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62712"/>
            <a:stretch/>
          </p:blipFill>
          <p:spPr>
            <a:xfrm flipH="1">
              <a:off x="1453700" y="1467567"/>
              <a:ext cx="1013918" cy="2513442"/>
            </a:xfrm>
            <a:prstGeom prst="rect">
              <a:avLst/>
            </a:prstGeom>
          </p:spPr>
        </p:pic>
        <p:pic>
          <p:nvPicPr>
            <p:cNvPr id="14" name="Graphic 23" descr="noun_man and woman_1250700&#10;20444 Medical Core Deck 2020 audience adaptations">
              <a:extLst>
                <a:ext uri="{FF2B5EF4-FFF2-40B4-BE49-F238E27FC236}">
                  <a16:creationId xmlns:a16="http://schemas.microsoft.com/office/drawing/2014/main" id="{EC297A11-337B-9124-D593-34D144C1B6A7}"/>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r="62712"/>
            <a:stretch/>
          </p:blipFill>
          <p:spPr>
            <a:xfrm flipH="1">
              <a:off x="2065151" y="1467567"/>
              <a:ext cx="1013918" cy="2513442"/>
            </a:xfrm>
            <a:prstGeom prst="rect">
              <a:avLst/>
            </a:prstGeom>
          </p:spPr>
        </p:pic>
        <p:pic>
          <p:nvPicPr>
            <p:cNvPr id="25" name="Graphic 23" descr="noun_man and woman_1250700&#10;20444 Medical Core Deck 2020 audience adaptations">
              <a:extLst>
                <a:ext uri="{FF2B5EF4-FFF2-40B4-BE49-F238E27FC236}">
                  <a16:creationId xmlns:a16="http://schemas.microsoft.com/office/drawing/2014/main" id="{7BDA8CD3-683B-9624-407A-B0D4DF428584}"/>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62712"/>
            <a:stretch/>
          </p:blipFill>
          <p:spPr>
            <a:xfrm flipH="1">
              <a:off x="2676601" y="1467567"/>
              <a:ext cx="1013918" cy="2513442"/>
            </a:xfrm>
            <a:prstGeom prst="rect">
              <a:avLst/>
            </a:prstGeom>
          </p:spPr>
        </p:pic>
      </p:grpSp>
      <p:sp>
        <p:nvSpPr>
          <p:cNvPr id="26" name="TextBox 25">
            <a:extLst>
              <a:ext uri="{FF2B5EF4-FFF2-40B4-BE49-F238E27FC236}">
                <a16:creationId xmlns:a16="http://schemas.microsoft.com/office/drawing/2014/main" id="{63949E96-4C59-AC0B-0B89-F80ED97418B5}"/>
              </a:ext>
            </a:extLst>
          </p:cNvPr>
          <p:cNvSpPr txBox="1"/>
          <p:nvPr/>
        </p:nvSpPr>
        <p:spPr>
          <a:xfrm>
            <a:off x="1043684" y="2861094"/>
            <a:ext cx="3714789" cy="978650"/>
          </a:xfrm>
          <a:prstGeom prst="roundRect">
            <a:avLst/>
          </a:prstGeom>
          <a:solidFill>
            <a:srgbClr val="FFFFFF">
              <a:alpha val="30196"/>
            </a:srgbClr>
          </a:solidFill>
        </p:spPr>
        <p:txBody>
          <a:bodyPr vert="horz" wrap="none" lIns="91440" tIns="45720" rIns="91440" bIns="45720" rtlCol="0" anchor="ctr">
            <a:noAutofit/>
          </a:bodyPr>
          <a:lstStyle/>
          <a:p>
            <a:pPr marL="0" marR="0" lvl="0" indent="0" algn="ctr" defTabSz="609585" rtl="0" eaLnBrk="0" fontAlgn="base" latinLnBrk="0" hangingPunct="0">
              <a:lnSpc>
                <a:spcPct val="100000"/>
              </a:lnSpc>
              <a:spcBef>
                <a:spcPts val="600"/>
              </a:spcBef>
              <a:spcAft>
                <a:spcPct val="0"/>
              </a:spcAft>
              <a:buClrTx/>
              <a:buSzTx/>
              <a:buFontTx/>
              <a:buNone/>
              <a:tabLst/>
              <a:defRPr/>
            </a:pPr>
            <a:r>
              <a:rPr kumimoji="0" lang="en-GB" sz="14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&gt;13,000 </a:t>
            </a: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patients </a:t>
            </a:r>
            <a:r>
              <a:rPr kumimoji="0" lang="en-GB" sz="14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across the disease continuum </a:t>
            </a:r>
            <a:b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br>
            <a:r>
              <a:rPr kumimoji="0" lang="en-GB" sz="14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of CKD and T2D </a:t>
            </a: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(CKD stage 1–4) with </a:t>
            </a:r>
            <a:b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b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moderate-to-severely elevated albuminuria </a:t>
            </a:r>
            <a:b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b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(UACR ≥30 mg/g) </a:t>
            </a:r>
            <a:endParaRPr kumimoji="0" lang="en-GB" sz="135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endParaRPr>
          </a:p>
        </p:txBody>
      </p:sp>
      <p:pic>
        <p:nvPicPr>
          <p:cNvPr id="28" name="Picture 27">
            <a:extLst>
              <a:ext uri="{FF2B5EF4-FFF2-40B4-BE49-F238E27FC236}">
                <a16:creationId xmlns:a16="http://schemas.microsoft.com/office/drawing/2014/main" id="{06BC367C-7FD4-7A5B-5BC9-33AE804C3BE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70770" y="1553423"/>
            <a:ext cx="1715561" cy="473079"/>
          </a:xfrm>
          <a:prstGeom prst="rect">
            <a:avLst/>
          </a:prstGeom>
        </p:spPr>
      </p:pic>
      <p:sp>
        <p:nvSpPr>
          <p:cNvPr id="15" name="TextBox 14">
            <a:extLst>
              <a:ext uri="{FF2B5EF4-FFF2-40B4-BE49-F238E27FC236}">
                <a16:creationId xmlns:a16="http://schemas.microsoft.com/office/drawing/2014/main" id="{CF64994B-014B-FC13-6628-B7173701B6C6}"/>
              </a:ext>
            </a:extLst>
          </p:cNvPr>
          <p:cNvSpPr txBox="1"/>
          <p:nvPr/>
        </p:nvSpPr>
        <p:spPr>
          <a:xfrm>
            <a:off x="949920" y="2201893"/>
            <a:ext cx="3714789" cy="659201"/>
          </a:xfrm>
          <a:prstGeom prst="roundRect">
            <a:avLst/>
          </a:prstGeom>
          <a:solidFill>
            <a:srgbClr val="FFFFFF">
              <a:alpha val="30196"/>
            </a:srgbClr>
          </a:solidFill>
        </p:spPr>
        <p:txBody>
          <a:bodyPr vert="horz" wrap="none" lIns="91440" tIns="45720" rIns="91440" bIns="45720" rtlCol="0" anchor="ctr">
            <a:noAutofit/>
          </a:bodyPr>
          <a:lstStyle/>
          <a:p>
            <a:pPr marL="0" marR="0" lvl="0" indent="0" algn="ctr" defTabSz="609585" rtl="0" eaLnBrk="0" fontAlgn="base" latinLnBrk="0" hangingPunct="0">
              <a:lnSpc>
                <a:spcPct val="100000"/>
              </a:lnSpc>
              <a:spcBef>
                <a:spcPts val="0"/>
              </a:spcBef>
              <a:spcAft>
                <a:spcPct val="0"/>
              </a:spcAft>
              <a:buClrTx/>
              <a:buSzTx/>
              <a:buFontTx/>
              <a:buNone/>
              <a:tabLst/>
              <a:defRPr/>
            </a:pP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Prespecified pooled analysis </a:t>
            </a:r>
          </a:p>
          <a:p>
            <a:pPr marL="0" marR="0" lvl="0" indent="0" algn="ctr" defTabSz="609585" rtl="0" eaLnBrk="0" fontAlgn="base" latinLnBrk="0" hangingPunct="0">
              <a:lnSpc>
                <a:spcPct val="100000"/>
              </a:lnSpc>
              <a:spcBef>
                <a:spcPts val="0"/>
              </a:spcBef>
              <a:spcAft>
                <a:spcPct val="0"/>
              </a:spcAft>
              <a:buClrTx/>
              <a:buSzTx/>
              <a:buFontTx/>
              <a:buNone/>
              <a:tabLst/>
              <a:defRPr/>
            </a:pP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of data from the </a:t>
            </a:r>
          </a:p>
          <a:p>
            <a:pPr marL="0" marR="0" lvl="0" indent="0" algn="ctr" defTabSz="609585" rtl="0" eaLnBrk="0" fontAlgn="base" latinLnBrk="0" hangingPunct="0">
              <a:lnSpc>
                <a:spcPct val="100000"/>
              </a:lnSpc>
              <a:spcBef>
                <a:spcPts val="0"/>
              </a:spcBef>
              <a:spcAft>
                <a:spcPct val="0"/>
              </a:spcAft>
              <a:buClrTx/>
              <a:buSzTx/>
              <a:buFontTx/>
              <a:buNone/>
              <a:tabLst/>
              <a:defRPr/>
            </a:pPr>
            <a:r>
              <a:rPr kumimoji="0" lang="en-GB" sz="1400" b="1"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FIDELIO-DKD and FIGARO-DKD </a:t>
            </a:r>
            <a:r>
              <a:rPr kumimoji="0" lang="en-GB" sz="140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rPr>
              <a:t>trials </a:t>
            </a:r>
            <a:endParaRPr kumimoji="0" lang="en-GB" sz="1350" b="0" i="0" u="none" strike="noStrike" kern="1200" cap="none" spc="0" normalizeH="0" baseline="0" noProof="0" dirty="0">
              <a:ln>
                <a:noFill/>
              </a:ln>
              <a:solidFill>
                <a:srgbClr val="0091DF">
                  <a:lumMod val="50000"/>
                </a:srgbClr>
              </a:solidFill>
              <a:effectLst/>
              <a:uLnTx/>
              <a:uFillTx/>
              <a:latin typeface="Arial" panose="020B0604020202020204"/>
              <a:ea typeface="MS PGothic" charset="0"/>
            </a:endParaRPr>
          </a:p>
        </p:txBody>
      </p:sp>
    </p:spTree>
    <p:extLst>
      <p:ext uri="{BB962C8B-B14F-4D97-AF65-F5344CB8AC3E}">
        <p14:creationId xmlns:p14="http://schemas.microsoft.com/office/powerpoint/2010/main" val="285288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25DA9D-3B7E-4022-951F-BE65B5759C2A}"/>
              </a:ext>
            </a:extLst>
          </p:cNvPr>
          <p:cNvSpPr>
            <a:spLocks noGrp="1"/>
          </p:cNvSpPr>
          <p:nvPr>
            <p:ph type="body" sz="quarter" idx="13"/>
          </p:nvPr>
        </p:nvSpPr>
        <p:spPr/>
        <p:txBody>
          <a:bodyPr/>
          <a:lstStyle/>
          <a:p>
            <a:r>
              <a:rPr lang="en-GB" dirty="0"/>
              <a:t>Over the past year, finerenone has been included in the following guidelines and scientific statements: </a:t>
            </a:r>
          </a:p>
          <a:p>
            <a:endParaRPr lang="en-US" dirty="0"/>
          </a:p>
        </p:txBody>
      </p:sp>
      <p:sp>
        <p:nvSpPr>
          <p:cNvPr id="3" name="Title 2">
            <a:extLst>
              <a:ext uri="{FF2B5EF4-FFF2-40B4-BE49-F238E27FC236}">
                <a16:creationId xmlns:a16="http://schemas.microsoft.com/office/drawing/2014/main" id="{16D0854E-7206-4965-AC2A-BFC4FF3193FF}"/>
              </a:ext>
            </a:extLst>
          </p:cNvPr>
          <p:cNvSpPr>
            <a:spLocks noGrp="1"/>
          </p:cNvSpPr>
          <p:nvPr>
            <p:ph type="title"/>
          </p:nvPr>
        </p:nvSpPr>
        <p:spPr/>
        <p:txBody>
          <a:bodyPr>
            <a:normAutofit/>
          </a:bodyPr>
          <a:lstStyle/>
          <a:p>
            <a:r>
              <a:rPr lang="en-GB" dirty="0"/>
              <a:t>Recent clinical guideline updates reflect the evolving treatment landscape for CKD and T2D </a:t>
            </a:r>
          </a:p>
        </p:txBody>
      </p:sp>
      <p:sp>
        <p:nvSpPr>
          <p:cNvPr id="69" name="Footer Placeholder 5">
            <a:extLst>
              <a:ext uri="{FF2B5EF4-FFF2-40B4-BE49-F238E27FC236}">
                <a16:creationId xmlns:a16="http://schemas.microsoft.com/office/drawing/2014/main" id="{ABC61C8E-686A-45E1-AB59-C6623D5A56AB}"/>
              </a:ext>
            </a:extLst>
          </p:cNvPr>
          <p:cNvSpPr>
            <a:spLocks noGrp="1"/>
          </p:cNvSpPr>
          <p:nvPr>
            <p:ph type="ftr" sz="quarter" idx="15"/>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AACE, American Association of Clinical Endocrinology; ADA, American Diabetes Association; AHA, American Heart Association; KDIGO, Kidney Disease: Improving Global Outcomes </a:t>
            </a: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1. American Diabetes Association. Diabetes Care 2022;45(Suppl 1):S1–S258; 2. Joseph JJ,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et al. Circulation</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 2022;145:e722–e759; 3. Kidney Disease: Improving Global Outcomes (KDIGO) 2022 Clinical Practice Guideline for Diabetes Management in Chronic Kidney Disease – Public Review Draft; March 2022; 4. American Diabetes Association.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2022;45(Suppl 1);S144–S174 (addendum); 5. American Diabetes Association.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2022;45(Suppl 1):S175–S184 (addendum); 6. Blonde L, et al.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Endocr Pract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2022;28:923–1049; 7. de Boer IH, </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et al. Diabetes Care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2022;45:3075–3090; 8. Kidney Disease: Improving Global Outcomes</a:t>
            </a:r>
            <a:r>
              <a:rPr kumimoji="0" lang="en-GB" sz="800" b="0" i="1" u="none" strike="noStrike" kern="1200" cap="none" spc="0" normalizeH="0" baseline="0" noProof="0" dirty="0">
                <a:ln>
                  <a:noFill/>
                </a:ln>
                <a:solidFill>
                  <a:srgbClr val="53585A"/>
                </a:solidFill>
                <a:effectLst/>
                <a:uLnTx/>
                <a:uFillTx/>
                <a:latin typeface="Arial" panose="020B0604020202020204"/>
                <a:ea typeface="MS PGothic" charset="0"/>
              </a:rPr>
              <a:t>. Kidney Int </a:t>
            </a:r>
            <a:r>
              <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rPr>
              <a:t>2022;102:S1–S128; 9. </a:t>
            </a:r>
            <a:r>
              <a:rPr kumimoji="0" lang="en-US" sz="800" b="0" i="0" u="none" strike="noStrike" kern="1200" cap="none" spc="0" normalizeH="0" baseline="0" noProof="0" dirty="0">
                <a:ln>
                  <a:noFill/>
                </a:ln>
                <a:solidFill>
                  <a:srgbClr val="53585A"/>
                </a:solidFill>
                <a:effectLst/>
                <a:uLnTx/>
                <a:uFillTx/>
                <a:latin typeface="Arial" panose="020B0604020202020204"/>
                <a:ea typeface="MS PGothic" charset="0"/>
              </a:rPr>
              <a:t>American Diabetes Association. </a:t>
            </a:r>
            <a:r>
              <a:rPr kumimoji="0" lang="en-US" sz="800" b="0" i="1" u="none" strike="noStrike" kern="1200" cap="none" spc="0" normalizeH="0" baseline="0" noProof="0" dirty="0">
                <a:ln>
                  <a:noFill/>
                </a:ln>
                <a:solidFill>
                  <a:srgbClr val="53585A"/>
                </a:solidFill>
                <a:effectLst/>
                <a:uLnTx/>
                <a:uFillTx/>
                <a:latin typeface="Arial" panose="020B0604020202020204"/>
                <a:ea typeface="MS PGothic" charset="0"/>
              </a:rPr>
              <a:t>Diabetes Care </a:t>
            </a:r>
            <a:r>
              <a:rPr kumimoji="0" lang="en-US" sz="800" b="0" i="0" u="none" strike="noStrike" kern="1200" cap="none" spc="0" normalizeH="0" baseline="0" noProof="0" dirty="0">
                <a:ln>
                  <a:noFill/>
                </a:ln>
                <a:solidFill>
                  <a:srgbClr val="53585A"/>
                </a:solidFill>
                <a:effectLst/>
                <a:uLnTx/>
                <a:uFillTx/>
                <a:latin typeface="Arial" panose="020B0604020202020204"/>
                <a:ea typeface="MS PGothic" charset="0"/>
              </a:rPr>
              <a:t>2023;46(Suppl 1):S191–S202 </a:t>
            </a:r>
            <a:endParaRPr kumimoji="0" lang="en-GB" sz="800" b="0" i="0" u="none" strike="noStrike" kern="1200" cap="none" spc="0" normalizeH="0" baseline="0" noProof="0" dirty="0">
              <a:ln>
                <a:noFill/>
              </a:ln>
              <a:solidFill>
                <a:srgbClr val="53585A"/>
              </a:solidFill>
              <a:effectLst/>
              <a:uLnTx/>
              <a:uFillTx/>
              <a:latin typeface="Arial" panose="020B0604020202020204"/>
              <a:ea typeface="MS PGothic" charset="0"/>
            </a:endParaRPr>
          </a:p>
        </p:txBody>
      </p:sp>
      <p:sp>
        <p:nvSpPr>
          <p:cNvPr id="64" name="Slide Number Placeholder 3">
            <a:extLst>
              <a:ext uri="{FF2B5EF4-FFF2-40B4-BE49-F238E27FC236}">
                <a16:creationId xmlns:a16="http://schemas.microsoft.com/office/drawing/2014/main" id="{EC600311-8719-4689-8047-471A47B49EFF}"/>
              </a:ext>
            </a:extLst>
          </p:cNvPr>
          <p:cNvSpPr>
            <a:spLocks noGrp="1"/>
          </p:cNvSpPr>
          <p:nvPr>
            <p:ph type="sldNum" sz="quarter" idx="16"/>
          </p:nvPr>
        </p:nvSpPr>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21C2FF50-D140-5E43-AEA8-75B2CE73B6E9}" type="slidenum">
              <a:rPr kumimoji="0" lang="en-GB" sz="900" b="0" i="0" u="none" strike="noStrike" kern="1200" cap="none" spc="0" normalizeH="0" baseline="0" noProof="0" smtClean="0">
                <a:ln>
                  <a:noFill/>
                </a:ln>
                <a:solidFill>
                  <a:srgbClr val="66B512"/>
                </a:solidFill>
                <a:effectLst/>
                <a:uLnTx/>
                <a:uFillTx/>
                <a:latin typeface="Arial" panose="020B0604020202020204"/>
                <a:ea typeface="MS PGothic" charset="0"/>
              </a:rPr>
              <a:pPr marL="0" marR="0" lvl="0" indent="0" algn="l" defTabSz="609585" rtl="0" eaLnBrk="0" fontAlgn="base" latinLnBrk="0" hangingPunct="0">
                <a:lnSpc>
                  <a:spcPct val="100000"/>
                </a:lnSpc>
                <a:spcBef>
                  <a:spcPct val="0"/>
                </a:spcBef>
                <a:spcAft>
                  <a:spcPct val="0"/>
                </a:spcAft>
                <a:buClrTx/>
                <a:buSzTx/>
                <a:buFontTx/>
                <a:buNone/>
                <a:tabLst/>
                <a:defRPr/>
              </a:pPr>
              <a:t>9</a:t>
            </a:fld>
            <a:endParaRPr kumimoji="0" lang="en-GB" sz="900" b="0" i="0" u="none" strike="noStrike" kern="1200" cap="none" spc="0" normalizeH="0" baseline="0" noProof="0" dirty="0">
              <a:ln>
                <a:noFill/>
              </a:ln>
              <a:solidFill>
                <a:srgbClr val="66B512"/>
              </a:solidFill>
              <a:effectLst/>
              <a:uLnTx/>
              <a:uFillTx/>
              <a:latin typeface="Arial" panose="020B0604020202020204"/>
              <a:ea typeface="MS PGothic" charset="0"/>
            </a:endParaRPr>
          </a:p>
        </p:txBody>
      </p:sp>
      <p:cxnSp>
        <p:nvCxnSpPr>
          <p:cNvPr id="65" name="Straight Connector 64"/>
          <p:cNvCxnSpPr>
            <a:cxnSpLocks/>
          </p:cNvCxnSpPr>
          <p:nvPr/>
        </p:nvCxnSpPr>
        <p:spPr>
          <a:xfrm>
            <a:off x="1393992" y="4327091"/>
            <a:ext cx="904124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90967BD4-C824-40DE-9040-91EC078563EC}"/>
              </a:ext>
            </a:extLst>
          </p:cNvPr>
          <p:cNvGrpSpPr/>
          <p:nvPr/>
        </p:nvGrpSpPr>
        <p:grpSpPr>
          <a:xfrm>
            <a:off x="810208" y="4029674"/>
            <a:ext cx="605095" cy="605095"/>
            <a:chOff x="245577" y="4780574"/>
            <a:chExt cx="605095" cy="605095"/>
          </a:xfrm>
        </p:grpSpPr>
        <p:sp>
          <p:nvSpPr>
            <p:cNvPr id="43" name="Oval 42">
              <a:extLst>
                <a:ext uri="{FF2B5EF4-FFF2-40B4-BE49-F238E27FC236}">
                  <a16:creationId xmlns:a16="http://schemas.microsoft.com/office/drawing/2014/main" id="{FC40604C-DF98-403A-A627-33E3F5F4F08E}"/>
                </a:ext>
              </a:extLst>
            </p:cNvPr>
            <p:cNvSpPr/>
            <p:nvPr/>
          </p:nvSpPr>
          <p:spPr>
            <a:xfrm>
              <a:off x="245577" y="4780574"/>
              <a:ext cx="605095" cy="605095"/>
            </a:xfrm>
            <a:prstGeom prst="ellipse">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269CFF5C-30A5-4E22-AAEA-8F61C1A06B06}"/>
                </a:ext>
              </a:extLst>
            </p:cNvPr>
            <p:cNvSpPr txBox="1"/>
            <p:nvPr/>
          </p:nvSpPr>
          <p:spPr>
            <a:xfrm>
              <a:off x="255614" y="4918552"/>
              <a:ext cx="569388"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2022</a:t>
              </a:r>
            </a:p>
          </p:txBody>
        </p:sp>
      </p:grpSp>
      <p:grpSp>
        <p:nvGrpSpPr>
          <p:cNvPr id="73" name="Group 72">
            <a:extLst>
              <a:ext uri="{FF2B5EF4-FFF2-40B4-BE49-F238E27FC236}">
                <a16:creationId xmlns:a16="http://schemas.microsoft.com/office/drawing/2014/main" id="{9B4970BA-9822-4B2B-BF99-F764F651582F}"/>
              </a:ext>
            </a:extLst>
          </p:cNvPr>
          <p:cNvGrpSpPr/>
          <p:nvPr/>
        </p:nvGrpSpPr>
        <p:grpSpPr>
          <a:xfrm>
            <a:off x="507940" y="2073422"/>
            <a:ext cx="2865269" cy="1896567"/>
            <a:chOff x="636069" y="1238521"/>
            <a:chExt cx="3043183" cy="2181939"/>
          </a:xfrm>
        </p:grpSpPr>
        <p:sp>
          <p:nvSpPr>
            <p:cNvPr id="117" name="Rectangle 116">
              <a:extLst>
                <a:ext uri="{FF2B5EF4-FFF2-40B4-BE49-F238E27FC236}">
                  <a16:creationId xmlns:a16="http://schemas.microsoft.com/office/drawing/2014/main" id="{3E7934A8-EBE8-42C8-BAF9-EE803949BF53}"/>
                </a:ext>
              </a:extLst>
            </p:cNvPr>
            <p:cNvSpPr/>
            <p:nvPr/>
          </p:nvSpPr>
          <p:spPr>
            <a:xfrm>
              <a:off x="2139373" y="2418815"/>
              <a:ext cx="36576" cy="91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18" name="Oval 117">
              <a:extLst>
                <a:ext uri="{FF2B5EF4-FFF2-40B4-BE49-F238E27FC236}">
                  <a16:creationId xmlns:a16="http://schemas.microsoft.com/office/drawing/2014/main" id="{9100781F-3078-4FC2-8F80-838EBD731FF4}"/>
                </a:ext>
              </a:extLst>
            </p:cNvPr>
            <p:cNvSpPr>
              <a:spLocks noChangeAspect="1"/>
            </p:cNvSpPr>
            <p:nvPr/>
          </p:nvSpPr>
          <p:spPr>
            <a:xfrm>
              <a:off x="2111953" y="3329020"/>
              <a:ext cx="91417" cy="91440"/>
            </a:xfrm>
            <a:prstGeom prst="ellipse">
              <a:avLst/>
            </a:prstGeom>
            <a:solidFill>
              <a:schemeClr val="accent6"/>
            </a:soli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119" name="TextBox 118">
              <a:extLst>
                <a:ext uri="{FF2B5EF4-FFF2-40B4-BE49-F238E27FC236}">
                  <a16:creationId xmlns:a16="http://schemas.microsoft.com/office/drawing/2014/main" id="{76B548CB-2F44-4F83-943C-B923ECA234C0}"/>
                </a:ext>
              </a:extLst>
            </p:cNvPr>
            <p:cNvSpPr txBox="1"/>
            <p:nvPr/>
          </p:nvSpPr>
          <p:spPr>
            <a:xfrm>
              <a:off x="636069" y="1238521"/>
              <a:ext cx="3043183" cy="672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ADA guideline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update</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cs typeface="Roboto" charset="0"/>
                </a:rPr>
                <a:t>1</a:t>
              </a:r>
            </a:p>
          </p:txBody>
        </p:sp>
        <p:sp>
          <p:nvSpPr>
            <p:cNvPr id="120" name="Oval 119">
              <a:extLst>
                <a:ext uri="{FF2B5EF4-FFF2-40B4-BE49-F238E27FC236}">
                  <a16:creationId xmlns:a16="http://schemas.microsoft.com/office/drawing/2014/main" id="{949C8335-51CB-4ABE-8D1C-2A03C9F37626}"/>
                </a:ext>
              </a:extLst>
            </p:cNvPr>
            <p:cNvSpPr/>
            <p:nvPr/>
          </p:nvSpPr>
          <p:spPr>
            <a:xfrm>
              <a:off x="1855114" y="1912034"/>
              <a:ext cx="605095" cy="60509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21" name="Shape 2943">
              <a:extLst>
                <a:ext uri="{FF2B5EF4-FFF2-40B4-BE49-F238E27FC236}">
                  <a16:creationId xmlns:a16="http://schemas.microsoft.com/office/drawing/2014/main" id="{2DEB763A-0F5A-4414-B85F-A818DD1FA9BD}"/>
                </a:ext>
              </a:extLst>
            </p:cNvPr>
            <p:cNvSpPr/>
            <p:nvPr/>
          </p:nvSpPr>
          <p:spPr>
            <a:xfrm>
              <a:off x="2043391" y="208696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grpSp>
      <p:sp>
        <p:nvSpPr>
          <p:cNvPr id="74" name="TextBox 73">
            <a:extLst>
              <a:ext uri="{FF2B5EF4-FFF2-40B4-BE49-F238E27FC236}">
                <a16:creationId xmlns:a16="http://schemas.microsoft.com/office/drawing/2014/main" id="{D57F7850-7E1C-4A43-8557-9C975EB531C5}"/>
              </a:ext>
            </a:extLst>
          </p:cNvPr>
          <p:cNvSpPr txBox="1"/>
          <p:nvPr/>
        </p:nvSpPr>
        <p:spPr>
          <a:xfrm>
            <a:off x="1505202" y="4027108"/>
            <a:ext cx="8707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January</a:t>
            </a:r>
          </a:p>
        </p:txBody>
      </p:sp>
      <p:sp>
        <p:nvSpPr>
          <p:cNvPr id="75" name="TextBox 74">
            <a:extLst>
              <a:ext uri="{FF2B5EF4-FFF2-40B4-BE49-F238E27FC236}">
                <a16:creationId xmlns:a16="http://schemas.microsoft.com/office/drawing/2014/main" id="{306384E1-8297-4A1C-9844-716C77223F51}"/>
              </a:ext>
            </a:extLst>
          </p:cNvPr>
          <p:cNvSpPr txBox="1"/>
          <p:nvPr/>
        </p:nvSpPr>
        <p:spPr>
          <a:xfrm>
            <a:off x="2815199" y="4027108"/>
            <a:ext cx="71205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March</a:t>
            </a:r>
          </a:p>
        </p:txBody>
      </p:sp>
      <p:grpSp>
        <p:nvGrpSpPr>
          <p:cNvPr id="76" name="Group 75">
            <a:extLst>
              <a:ext uri="{FF2B5EF4-FFF2-40B4-BE49-F238E27FC236}">
                <a16:creationId xmlns:a16="http://schemas.microsoft.com/office/drawing/2014/main" id="{43BC5AAB-5B14-44B2-A58C-0A3900B7EB48}"/>
              </a:ext>
            </a:extLst>
          </p:cNvPr>
          <p:cNvGrpSpPr/>
          <p:nvPr/>
        </p:nvGrpSpPr>
        <p:grpSpPr>
          <a:xfrm>
            <a:off x="2286169" y="4429276"/>
            <a:ext cx="1734865" cy="1513316"/>
            <a:chOff x="2536266" y="3970277"/>
            <a:chExt cx="1842588" cy="1741020"/>
          </a:xfrm>
          <a:solidFill>
            <a:schemeClr val="accent2"/>
          </a:solidFill>
        </p:grpSpPr>
        <p:sp>
          <p:nvSpPr>
            <p:cNvPr id="111" name="TextBox 110">
              <a:extLst>
                <a:ext uri="{FF2B5EF4-FFF2-40B4-BE49-F238E27FC236}">
                  <a16:creationId xmlns:a16="http://schemas.microsoft.com/office/drawing/2014/main" id="{ECE71E3A-20D6-4315-BE79-4B70C676635D}"/>
                </a:ext>
              </a:extLst>
            </p:cNvPr>
            <p:cNvSpPr txBox="1"/>
            <p:nvPr/>
          </p:nvSpPr>
          <p:spPr>
            <a:xfrm>
              <a:off x="2536266" y="5038533"/>
              <a:ext cx="1842588" cy="6727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AHA scientific statement</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cs typeface="Roboto" charset="0"/>
                </a:rPr>
                <a:t>2</a:t>
              </a:r>
            </a:p>
          </p:txBody>
        </p:sp>
        <p:sp>
          <p:nvSpPr>
            <p:cNvPr id="112" name="Oval 111">
              <a:extLst>
                <a:ext uri="{FF2B5EF4-FFF2-40B4-BE49-F238E27FC236}">
                  <a16:creationId xmlns:a16="http://schemas.microsoft.com/office/drawing/2014/main" id="{E4845042-E43F-4C00-A94D-38D0BBE70EEA}"/>
                </a:ext>
              </a:extLst>
            </p:cNvPr>
            <p:cNvSpPr>
              <a:spLocks noChangeAspect="1"/>
            </p:cNvSpPr>
            <p:nvPr/>
          </p:nvSpPr>
          <p:spPr>
            <a:xfrm>
              <a:off x="3397659" y="3970277"/>
              <a:ext cx="91417" cy="914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113" name="Rectangle 112">
              <a:extLst>
                <a:ext uri="{FF2B5EF4-FFF2-40B4-BE49-F238E27FC236}">
                  <a16:creationId xmlns:a16="http://schemas.microsoft.com/office/drawing/2014/main" id="{598DF183-9333-492E-B37B-ADB5C39E8AF4}"/>
                </a:ext>
              </a:extLst>
            </p:cNvPr>
            <p:cNvSpPr/>
            <p:nvPr/>
          </p:nvSpPr>
          <p:spPr>
            <a:xfrm>
              <a:off x="3420507" y="4035328"/>
              <a:ext cx="48558" cy="763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grpSp>
          <p:nvGrpSpPr>
            <p:cNvPr id="114" name="Group 113">
              <a:extLst>
                <a:ext uri="{FF2B5EF4-FFF2-40B4-BE49-F238E27FC236}">
                  <a16:creationId xmlns:a16="http://schemas.microsoft.com/office/drawing/2014/main" id="{180D23BD-38F5-4C27-AC2A-6B59768C431A}"/>
                </a:ext>
              </a:extLst>
            </p:cNvPr>
            <p:cNvGrpSpPr/>
            <p:nvPr/>
          </p:nvGrpSpPr>
          <p:grpSpPr>
            <a:xfrm>
              <a:off x="3140820" y="4374630"/>
              <a:ext cx="605095" cy="605095"/>
              <a:chOff x="5130416" y="191158"/>
              <a:chExt cx="605095" cy="605095"/>
            </a:xfrm>
            <a:grpFill/>
          </p:grpSpPr>
          <p:sp>
            <p:nvSpPr>
              <p:cNvPr id="115" name="Oval 114">
                <a:extLst>
                  <a:ext uri="{FF2B5EF4-FFF2-40B4-BE49-F238E27FC236}">
                    <a16:creationId xmlns:a16="http://schemas.microsoft.com/office/drawing/2014/main" id="{BBF74AE2-FC58-451D-9C0D-7521849B1E05}"/>
                  </a:ext>
                </a:extLst>
              </p:cNvPr>
              <p:cNvSpPr/>
              <p:nvPr/>
            </p:nvSpPr>
            <p:spPr>
              <a:xfrm>
                <a:off x="5130416" y="191158"/>
                <a:ext cx="605095" cy="605095"/>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16" name="Shape 2943">
                <a:extLst>
                  <a:ext uri="{FF2B5EF4-FFF2-40B4-BE49-F238E27FC236}">
                    <a16:creationId xmlns:a16="http://schemas.microsoft.com/office/drawing/2014/main" id="{B4184664-A4F8-4FF8-81FF-EBF37B715FF1}"/>
                  </a:ext>
                </a:extLst>
              </p:cNvPr>
              <p:cNvSpPr/>
              <p:nvPr/>
            </p:nvSpPr>
            <p:spPr>
              <a:xfrm>
                <a:off x="5318693" y="3540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grp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grpSp>
      </p:grpSp>
      <p:sp>
        <p:nvSpPr>
          <p:cNvPr id="77" name="TextBox 76">
            <a:extLst>
              <a:ext uri="{FF2B5EF4-FFF2-40B4-BE49-F238E27FC236}">
                <a16:creationId xmlns:a16="http://schemas.microsoft.com/office/drawing/2014/main" id="{F915BB54-CFCC-4157-B68A-998D468E1FDA}"/>
              </a:ext>
            </a:extLst>
          </p:cNvPr>
          <p:cNvSpPr txBox="1"/>
          <p:nvPr/>
        </p:nvSpPr>
        <p:spPr>
          <a:xfrm>
            <a:off x="7579656" y="4027108"/>
            <a:ext cx="11112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rPr>
              <a:t>November </a:t>
            </a:r>
          </a:p>
        </p:txBody>
      </p:sp>
      <p:sp>
        <p:nvSpPr>
          <p:cNvPr id="78" name="TextBox 77">
            <a:extLst>
              <a:ext uri="{FF2B5EF4-FFF2-40B4-BE49-F238E27FC236}">
                <a16:creationId xmlns:a16="http://schemas.microsoft.com/office/drawing/2014/main" id="{1DF758B2-3CD6-4532-B365-B59809A59E1A}"/>
              </a:ext>
            </a:extLst>
          </p:cNvPr>
          <p:cNvSpPr txBox="1"/>
          <p:nvPr/>
        </p:nvSpPr>
        <p:spPr>
          <a:xfrm>
            <a:off x="4440345" y="4027108"/>
            <a:ext cx="601448" cy="307777"/>
          </a:xfrm>
          <a:prstGeom prst="rect">
            <a:avLst/>
          </a:prstGeom>
          <a:noFill/>
        </p:spPr>
        <p:txBody>
          <a:bodyPr wrap="none" rtlCol="0">
            <a:spAutoFit/>
          </a:bodyPr>
          <a:lstStyle>
            <a:defPPr>
              <a:defRPr lang="en-US"/>
            </a:defPPr>
            <a:lvl1pPr algn="ctr">
              <a:defRPr sz="1300" b="1">
                <a:solidFill>
                  <a:schemeClr val="tx1">
                    <a:lumMod val="20000"/>
                    <a:lumOff val="80000"/>
                  </a:schemeClr>
                </a:solidFill>
                <a:ea typeface="Roboto" charset="0"/>
                <a:cs typeface="Roboto"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June</a:t>
            </a:r>
          </a:p>
        </p:txBody>
      </p:sp>
      <p:grpSp>
        <p:nvGrpSpPr>
          <p:cNvPr id="79" name="Group 78">
            <a:extLst>
              <a:ext uri="{FF2B5EF4-FFF2-40B4-BE49-F238E27FC236}">
                <a16:creationId xmlns:a16="http://schemas.microsoft.com/office/drawing/2014/main" id="{76F7F0B8-09FF-4B01-986B-574B9E5EDE09}"/>
              </a:ext>
            </a:extLst>
          </p:cNvPr>
          <p:cNvGrpSpPr/>
          <p:nvPr/>
        </p:nvGrpSpPr>
        <p:grpSpPr>
          <a:xfrm flipV="1">
            <a:off x="5648257" y="4429277"/>
            <a:ext cx="2501588" cy="1513315"/>
            <a:chOff x="4384739" y="1700868"/>
            <a:chExt cx="2656919" cy="1741019"/>
          </a:xfrm>
        </p:grpSpPr>
        <p:sp>
          <p:nvSpPr>
            <p:cNvPr id="106" name="Rectangle 105">
              <a:extLst>
                <a:ext uri="{FF2B5EF4-FFF2-40B4-BE49-F238E27FC236}">
                  <a16:creationId xmlns:a16="http://schemas.microsoft.com/office/drawing/2014/main" id="{3A25E76E-0433-4FE7-BEB5-796F6AEE97AD}"/>
                </a:ext>
              </a:extLst>
            </p:cNvPr>
            <p:cNvSpPr/>
            <p:nvPr/>
          </p:nvSpPr>
          <p:spPr>
            <a:xfrm>
              <a:off x="5677420" y="2613850"/>
              <a:ext cx="45719" cy="762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07" name="Oval 106">
              <a:extLst>
                <a:ext uri="{FF2B5EF4-FFF2-40B4-BE49-F238E27FC236}">
                  <a16:creationId xmlns:a16="http://schemas.microsoft.com/office/drawing/2014/main" id="{18461E5C-A04D-4161-91E3-41997DAABC44}"/>
                </a:ext>
              </a:extLst>
            </p:cNvPr>
            <p:cNvSpPr>
              <a:spLocks noChangeAspect="1"/>
            </p:cNvSpPr>
            <p:nvPr/>
          </p:nvSpPr>
          <p:spPr>
            <a:xfrm>
              <a:off x="5654571" y="3350447"/>
              <a:ext cx="91417" cy="91440"/>
            </a:xfrm>
            <a:prstGeom prst="ellipse">
              <a:avLst/>
            </a:prstGeom>
            <a:solidFill>
              <a:schemeClr val="accent4"/>
            </a:soli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108" name="Oval 107">
              <a:extLst>
                <a:ext uri="{FF2B5EF4-FFF2-40B4-BE49-F238E27FC236}">
                  <a16:creationId xmlns:a16="http://schemas.microsoft.com/office/drawing/2014/main" id="{71CB1896-A40F-4D6E-8FF6-6FDA6EECD480}"/>
                </a:ext>
              </a:extLst>
            </p:cNvPr>
            <p:cNvSpPr/>
            <p:nvPr/>
          </p:nvSpPr>
          <p:spPr>
            <a:xfrm>
              <a:off x="5406284" y="2431206"/>
              <a:ext cx="591651" cy="60509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09" name="Shape 2943">
              <a:extLst>
                <a:ext uri="{FF2B5EF4-FFF2-40B4-BE49-F238E27FC236}">
                  <a16:creationId xmlns:a16="http://schemas.microsoft.com/office/drawing/2014/main" id="{76BAC5CF-8AC2-4C0D-A788-9617739AABE9}"/>
                </a:ext>
              </a:extLst>
            </p:cNvPr>
            <p:cNvSpPr/>
            <p:nvPr/>
          </p:nvSpPr>
          <p:spPr>
            <a:xfrm flipV="1">
              <a:off x="5586009" y="259544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sp>
          <p:nvSpPr>
            <p:cNvPr id="110" name="TextBox 109">
              <a:extLst>
                <a:ext uri="{FF2B5EF4-FFF2-40B4-BE49-F238E27FC236}">
                  <a16:creationId xmlns:a16="http://schemas.microsoft.com/office/drawing/2014/main" id="{3EEDEFEC-F6B9-4970-AD72-CECE6C7DAD3A}"/>
                </a:ext>
              </a:extLst>
            </p:cNvPr>
            <p:cNvSpPr txBox="1"/>
            <p:nvPr/>
          </p:nvSpPr>
          <p:spPr>
            <a:xfrm flipV="1">
              <a:off x="4384739" y="1700868"/>
              <a:ext cx="2656919" cy="672764"/>
            </a:xfrm>
            <a:prstGeom prst="rect">
              <a:avLst/>
            </a:prstGeom>
            <a:noFill/>
          </p:spPr>
          <p:txBody>
            <a:bodyPr wrap="square" rtlCol="0">
              <a:spAutoFit/>
            </a:bodyPr>
            <a:lstStyle>
              <a:defPPr>
                <a:defRPr lang="en-US"/>
              </a:defPPr>
              <a:lvl1pPr>
                <a:lnSpc>
                  <a:spcPts val="2220"/>
                </a:lnSpc>
                <a:defRPr sz="1700" b="1">
                  <a:solidFill>
                    <a:schemeClr val="tx1">
                      <a:lumMod val="20000"/>
                      <a:lumOff val="80000"/>
                    </a:schemeClr>
                  </a:solidFill>
                  <a:ea typeface="Roboto"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mn-cs"/>
                </a:rPr>
                <a:t>ADA + KDIGO consensus statement</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rPr>
                <a:t>7</a:t>
              </a:r>
              <a:endPar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cs typeface="+mn-cs"/>
              </a:endParaRPr>
            </a:p>
          </p:txBody>
        </p:sp>
      </p:grpSp>
      <p:grpSp>
        <p:nvGrpSpPr>
          <p:cNvPr id="80" name="Group 79">
            <a:extLst>
              <a:ext uri="{FF2B5EF4-FFF2-40B4-BE49-F238E27FC236}">
                <a16:creationId xmlns:a16="http://schemas.microsoft.com/office/drawing/2014/main" id="{CFF2369C-BFD6-4446-A6F8-C461D814DFE2}"/>
              </a:ext>
            </a:extLst>
          </p:cNvPr>
          <p:cNvGrpSpPr/>
          <p:nvPr/>
        </p:nvGrpSpPr>
        <p:grpSpPr>
          <a:xfrm>
            <a:off x="2404240" y="2537868"/>
            <a:ext cx="1800797" cy="1432126"/>
            <a:chOff x="2534486" y="1766318"/>
            <a:chExt cx="1912614" cy="1647613"/>
          </a:xfrm>
          <a:solidFill>
            <a:schemeClr val="bg2"/>
          </a:solidFill>
        </p:grpSpPr>
        <p:sp>
          <p:nvSpPr>
            <p:cNvPr id="100" name="Rectangle 99">
              <a:extLst>
                <a:ext uri="{FF2B5EF4-FFF2-40B4-BE49-F238E27FC236}">
                  <a16:creationId xmlns:a16="http://schemas.microsoft.com/office/drawing/2014/main" id="{FAB5F677-15BF-41AC-AC72-3410650E4FDF}"/>
                </a:ext>
              </a:extLst>
            </p:cNvPr>
            <p:cNvSpPr/>
            <p:nvPr/>
          </p:nvSpPr>
          <p:spPr>
            <a:xfrm>
              <a:off x="3437322" y="2638752"/>
              <a:ext cx="38235" cy="760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01" name="Oval 100">
              <a:extLst>
                <a:ext uri="{FF2B5EF4-FFF2-40B4-BE49-F238E27FC236}">
                  <a16:creationId xmlns:a16="http://schemas.microsoft.com/office/drawing/2014/main" id="{E63AFC50-CFD7-4C5B-B11B-6539C792C9AC}"/>
                </a:ext>
              </a:extLst>
            </p:cNvPr>
            <p:cNvSpPr>
              <a:spLocks noChangeAspect="1"/>
            </p:cNvSpPr>
            <p:nvPr/>
          </p:nvSpPr>
          <p:spPr>
            <a:xfrm>
              <a:off x="3410322" y="3322491"/>
              <a:ext cx="91417" cy="914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102" name="TextBox 101">
              <a:extLst>
                <a:ext uri="{FF2B5EF4-FFF2-40B4-BE49-F238E27FC236}">
                  <a16:creationId xmlns:a16="http://schemas.microsoft.com/office/drawing/2014/main" id="{3F901786-157D-433B-8317-CEB1180B45A1}"/>
                </a:ext>
              </a:extLst>
            </p:cNvPr>
            <p:cNvSpPr txBox="1"/>
            <p:nvPr/>
          </p:nvSpPr>
          <p:spPr>
            <a:xfrm>
              <a:off x="2534486" y="1766318"/>
              <a:ext cx="1912614" cy="6727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KDIGO public review draft</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cs typeface="Roboto" charset="0"/>
                </a:rPr>
                <a:t>3</a:t>
              </a:r>
            </a:p>
          </p:txBody>
        </p:sp>
        <p:grpSp>
          <p:nvGrpSpPr>
            <p:cNvPr id="103" name="Group 102">
              <a:extLst>
                <a:ext uri="{FF2B5EF4-FFF2-40B4-BE49-F238E27FC236}">
                  <a16:creationId xmlns:a16="http://schemas.microsoft.com/office/drawing/2014/main" id="{591B96FE-E222-4F51-BCEF-951367F8F737}"/>
                </a:ext>
              </a:extLst>
            </p:cNvPr>
            <p:cNvGrpSpPr/>
            <p:nvPr/>
          </p:nvGrpSpPr>
          <p:grpSpPr>
            <a:xfrm>
              <a:off x="3153483" y="2486142"/>
              <a:ext cx="605095" cy="605095"/>
              <a:chOff x="3371716" y="2319136"/>
              <a:chExt cx="605095" cy="605095"/>
            </a:xfrm>
            <a:grpFill/>
          </p:grpSpPr>
          <p:sp>
            <p:nvSpPr>
              <p:cNvPr id="104" name="Oval 103">
                <a:extLst>
                  <a:ext uri="{FF2B5EF4-FFF2-40B4-BE49-F238E27FC236}">
                    <a16:creationId xmlns:a16="http://schemas.microsoft.com/office/drawing/2014/main" id="{1FB7CC9A-A80F-4868-BFB9-2565E7B2CD9A}"/>
                  </a:ext>
                </a:extLst>
              </p:cNvPr>
              <p:cNvSpPr/>
              <p:nvPr/>
            </p:nvSpPr>
            <p:spPr>
              <a:xfrm>
                <a:off x="3371716" y="2319136"/>
                <a:ext cx="605095" cy="605095"/>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05" name="Shape 2943">
                <a:extLst>
                  <a:ext uri="{FF2B5EF4-FFF2-40B4-BE49-F238E27FC236}">
                    <a16:creationId xmlns:a16="http://schemas.microsoft.com/office/drawing/2014/main" id="{B4C489D6-7A2D-4AA3-8202-9B825166B183}"/>
                  </a:ext>
                </a:extLst>
              </p:cNvPr>
              <p:cNvSpPr/>
              <p:nvPr/>
            </p:nvSpPr>
            <p:spPr>
              <a:xfrm>
                <a:off x="3559993" y="2489695"/>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grp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grpSp>
      </p:grpSp>
      <p:grpSp>
        <p:nvGrpSpPr>
          <p:cNvPr id="81" name="Group 80">
            <a:extLst>
              <a:ext uri="{FF2B5EF4-FFF2-40B4-BE49-F238E27FC236}">
                <a16:creationId xmlns:a16="http://schemas.microsoft.com/office/drawing/2014/main" id="{15C64F9C-A4B6-4C1B-A2D4-8F9EBBF5B1AD}"/>
              </a:ext>
            </a:extLst>
          </p:cNvPr>
          <p:cNvGrpSpPr/>
          <p:nvPr/>
        </p:nvGrpSpPr>
        <p:grpSpPr>
          <a:xfrm>
            <a:off x="3862436" y="4429276"/>
            <a:ext cx="1734865" cy="1513315"/>
            <a:chOff x="4776936" y="4011032"/>
            <a:chExt cx="1842588" cy="1741019"/>
          </a:xfrm>
          <a:solidFill>
            <a:schemeClr val="accent6"/>
          </a:solidFill>
        </p:grpSpPr>
        <p:sp>
          <p:nvSpPr>
            <p:cNvPr id="95" name="Oval 94">
              <a:extLst>
                <a:ext uri="{FF2B5EF4-FFF2-40B4-BE49-F238E27FC236}">
                  <a16:creationId xmlns:a16="http://schemas.microsoft.com/office/drawing/2014/main" id="{7A53683B-97F5-4315-9869-A5E42F2011B4}"/>
                </a:ext>
              </a:extLst>
            </p:cNvPr>
            <p:cNvSpPr>
              <a:spLocks noChangeAspect="1"/>
            </p:cNvSpPr>
            <p:nvPr/>
          </p:nvSpPr>
          <p:spPr>
            <a:xfrm>
              <a:off x="5663007" y="4011032"/>
              <a:ext cx="91417" cy="91440"/>
            </a:xfrm>
            <a:prstGeom prst="ellipse">
              <a:avLst/>
            </a:prstGeom>
            <a:grp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96" name="Oval 95">
              <a:extLst>
                <a:ext uri="{FF2B5EF4-FFF2-40B4-BE49-F238E27FC236}">
                  <a16:creationId xmlns:a16="http://schemas.microsoft.com/office/drawing/2014/main" id="{4B951C96-607F-4A5E-90C1-2E646F004586}"/>
                </a:ext>
              </a:extLst>
            </p:cNvPr>
            <p:cNvSpPr/>
            <p:nvPr/>
          </p:nvSpPr>
          <p:spPr>
            <a:xfrm>
              <a:off x="5406168" y="4416619"/>
              <a:ext cx="605095" cy="605095"/>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81619839-32C8-4389-A1F9-1E8BFE6D6352}"/>
                </a:ext>
              </a:extLst>
            </p:cNvPr>
            <p:cNvSpPr/>
            <p:nvPr/>
          </p:nvSpPr>
          <p:spPr>
            <a:xfrm flipH="1">
              <a:off x="5685856" y="4077001"/>
              <a:ext cx="45719" cy="762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98" name="TextBox 97">
              <a:extLst>
                <a:ext uri="{FF2B5EF4-FFF2-40B4-BE49-F238E27FC236}">
                  <a16:creationId xmlns:a16="http://schemas.microsoft.com/office/drawing/2014/main" id="{3A561BE5-AE00-421D-BF65-D8FFEAA7256D}"/>
                </a:ext>
              </a:extLst>
            </p:cNvPr>
            <p:cNvSpPr txBox="1"/>
            <p:nvPr/>
          </p:nvSpPr>
          <p:spPr>
            <a:xfrm>
              <a:off x="4776936" y="5079288"/>
              <a:ext cx="1842588" cy="672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rPr>
                <a:t>ADA guideline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rPr>
                <a:t>update</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rPr>
                <a:t>4,5</a:t>
              </a:r>
            </a:p>
          </p:txBody>
        </p:sp>
        <p:sp>
          <p:nvSpPr>
            <p:cNvPr id="99" name="Shape 2943">
              <a:extLst>
                <a:ext uri="{FF2B5EF4-FFF2-40B4-BE49-F238E27FC236}">
                  <a16:creationId xmlns:a16="http://schemas.microsoft.com/office/drawing/2014/main" id="{BFDCB98A-93FC-419D-9C3A-2AF1815F1FF9}"/>
                </a:ext>
              </a:extLst>
            </p:cNvPr>
            <p:cNvSpPr/>
            <p:nvPr/>
          </p:nvSpPr>
          <p:spPr>
            <a:xfrm>
              <a:off x="5594445" y="457814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grp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grpSp>
      <p:grpSp>
        <p:nvGrpSpPr>
          <p:cNvPr id="82" name="Group 81">
            <a:extLst>
              <a:ext uri="{FF2B5EF4-FFF2-40B4-BE49-F238E27FC236}">
                <a16:creationId xmlns:a16="http://schemas.microsoft.com/office/drawing/2014/main" id="{4E6C0385-EEB5-4C67-9C22-AE374475840C}"/>
              </a:ext>
            </a:extLst>
          </p:cNvPr>
          <p:cNvGrpSpPr/>
          <p:nvPr/>
        </p:nvGrpSpPr>
        <p:grpSpPr>
          <a:xfrm flipV="1">
            <a:off x="7274346" y="2230390"/>
            <a:ext cx="1734865" cy="1739603"/>
            <a:chOff x="9021794" y="4007857"/>
            <a:chExt cx="1842588" cy="2001356"/>
          </a:xfrm>
        </p:grpSpPr>
        <p:sp>
          <p:nvSpPr>
            <p:cNvPr id="90" name="Oval 89">
              <a:extLst>
                <a:ext uri="{FF2B5EF4-FFF2-40B4-BE49-F238E27FC236}">
                  <a16:creationId xmlns:a16="http://schemas.microsoft.com/office/drawing/2014/main" id="{057633D4-510A-4793-A2FE-B3AEF03EC9DB}"/>
                </a:ext>
              </a:extLst>
            </p:cNvPr>
            <p:cNvSpPr>
              <a:spLocks noChangeAspect="1"/>
            </p:cNvSpPr>
            <p:nvPr/>
          </p:nvSpPr>
          <p:spPr>
            <a:xfrm>
              <a:off x="9904832" y="4007857"/>
              <a:ext cx="91417" cy="9144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91" name="Oval 90">
              <a:extLst>
                <a:ext uri="{FF2B5EF4-FFF2-40B4-BE49-F238E27FC236}">
                  <a16:creationId xmlns:a16="http://schemas.microsoft.com/office/drawing/2014/main" id="{74089F72-F966-4C93-94D6-3EFD2DF891BF}"/>
                </a:ext>
              </a:extLst>
            </p:cNvPr>
            <p:cNvSpPr/>
            <p:nvPr/>
          </p:nvSpPr>
          <p:spPr>
            <a:xfrm>
              <a:off x="9647993" y="4912377"/>
              <a:ext cx="605095" cy="60509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36AD1BA2-D92F-4E05-9C6F-ED9466F67DE9}"/>
                </a:ext>
              </a:extLst>
            </p:cNvPr>
            <p:cNvSpPr/>
            <p:nvPr/>
          </p:nvSpPr>
          <p:spPr>
            <a:xfrm flipH="1">
              <a:off x="9927681" y="4061197"/>
              <a:ext cx="45719" cy="1010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93" name="TextBox 92">
              <a:extLst>
                <a:ext uri="{FF2B5EF4-FFF2-40B4-BE49-F238E27FC236}">
                  <a16:creationId xmlns:a16="http://schemas.microsoft.com/office/drawing/2014/main" id="{B6938CBD-362D-499B-9C21-AE271308DB55}"/>
                </a:ext>
              </a:extLst>
            </p:cNvPr>
            <p:cNvSpPr txBox="1"/>
            <p:nvPr/>
          </p:nvSpPr>
          <p:spPr>
            <a:xfrm flipV="1">
              <a:off x="9021794" y="5619718"/>
              <a:ext cx="1842588" cy="389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rPr>
                <a:t>KDIGO update</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rPr>
                <a:t>8</a:t>
              </a:r>
            </a:p>
          </p:txBody>
        </p:sp>
        <p:sp>
          <p:nvSpPr>
            <p:cNvPr id="94" name="Shape 2943">
              <a:extLst>
                <a:ext uri="{FF2B5EF4-FFF2-40B4-BE49-F238E27FC236}">
                  <a16:creationId xmlns:a16="http://schemas.microsoft.com/office/drawing/2014/main" id="{89C923E1-02D4-41A8-9A78-6F06169E3210}"/>
                </a:ext>
              </a:extLst>
            </p:cNvPr>
            <p:cNvSpPr/>
            <p:nvPr/>
          </p:nvSpPr>
          <p:spPr>
            <a:xfrm flipV="1">
              <a:off x="9836270" y="50600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grpSp>
      <p:sp>
        <p:nvSpPr>
          <p:cNvPr id="83" name="TextBox 82">
            <a:extLst>
              <a:ext uri="{FF2B5EF4-FFF2-40B4-BE49-F238E27FC236}">
                <a16:creationId xmlns:a16="http://schemas.microsoft.com/office/drawing/2014/main" id="{68E70C19-C6D7-4C95-B016-CD5EA542DE2B}"/>
              </a:ext>
            </a:extLst>
          </p:cNvPr>
          <p:cNvSpPr txBox="1"/>
          <p:nvPr/>
        </p:nvSpPr>
        <p:spPr>
          <a:xfrm>
            <a:off x="5456068" y="4027108"/>
            <a:ext cx="1111203" cy="307777"/>
          </a:xfrm>
          <a:prstGeom prst="rect">
            <a:avLst/>
          </a:prstGeom>
          <a:noFill/>
        </p:spPr>
        <p:txBody>
          <a:bodyPr wrap="none" rtlCol="0">
            <a:spAutoFit/>
          </a:bodyPr>
          <a:lstStyle>
            <a:defPPr>
              <a:defRPr lang="en-US"/>
            </a:defPPr>
            <a:lvl1pPr algn="ctr">
              <a:defRPr sz="1300" b="1">
                <a:solidFill>
                  <a:schemeClr val="tx1">
                    <a:lumMod val="20000"/>
                    <a:lumOff val="80000"/>
                  </a:schemeClr>
                </a:solidFill>
                <a:ea typeface="Roboto" charset="0"/>
                <a:cs typeface="Roboto"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September</a:t>
            </a:r>
          </a:p>
        </p:txBody>
      </p:sp>
      <p:sp>
        <p:nvSpPr>
          <p:cNvPr id="84" name="Rectangle 83">
            <a:extLst>
              <a:ext uri="{FF2B5EF4-FFF2-40B4-BE49-F238E27FC236}">
                <a16:creationId xmlns:a16="http://schemas.microsoft.com/office/drawing/2014/main" id="{A57FA472-DA3F-40B1-B30A-8E38A975C349}"/>
              </a:ext>
            </a:extLst>
          </p:cNvPr>
          <p:cNvSpPr/>
          <p:nvPr/>
        </p:nvSpPr>
        <p:spPr>
          <a:xfrm>
            <a:off x="6046157" y="3229595"/>
            <a:ext cx="34438" cy="6884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85" name="Oval 84">
            <a:extLst>
              <a:ext uri="{FF2B5EF4-FFF2-40B4-BE49-F238E27FC236}">
                <a16:creationId xmlns:a16="http://schemas.microsoft.com/office/drawing/2014/main" id="{A3DCD77D-50AA-4911-9EBB-C3733E342A8A}"/>
              </a:ext>
            </a:extLst>
          </p:cNvPr>
          <p:cNvSpPr>
            <a:spLocks noChangeAspect="1"/>
          </p:cNvSpPr>
          <p:nvPr/>
        </p:nvSpPr>
        <p:spPr>
          <a:xfrm>
            <a:off x="6020340" y="3871887"/>
            <a:ext cx="86072" cy="79481"/>
          </a:xfrm>
          <a:prstGeom prst="ellipse">
            <a:avLst/>
          </a:prstGeom>
          <a:solidFill>
            <a:schemeClr val="accent5"/>
          </a:soli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86" name="Oval 85">
            <a:extLst>
              <a:ext uri="{FF2B5EF4-FFF2-40B4-BE49-F238E27FC236}">
                <a16:creationId xmlns:a16="http://schemas.microsoft.com/office/drawing/2014/main" id="{8212E917-48F9-4F66-A825-363CE47A1DE0}"/>
              </a:ext>
            </a:extLst>
          </p:cNvPr>
          <p:cNvSpPr/>
          <p:nvPr/>
        </p:nvSpPr>
        <p:spPr>
          <a:xfrm>
            <a:off x="5778517" y="2977198"/>
            <a:ext cx="569719" cy="525956"/>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87" name="Shape 2943">
            <a:extLst>
              <a:ext uri="{FF2B5EF4-FFF2-40B4-BE49-F238E27FC236}">
                <a16:creationId xmlns:a16="http://schemas.microsoft.com/office/drawing/2014/main" id="{F16D3CF9-2DAF-4D98-BF52-BB4A8641C4C6}"/>
              </a:ext>
            </a:extLst>
          </p:cNvPr>
          <p:cNvSpPr/>
          <p:nvPr/>
        </p:nvSpPr>
        <p:spPr>
          <a:xfrm>
            <a:off x="5971879" y="3118777"/>
            <a:ext cx="215180" cy="242795"/>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sp>
        <p:nvSpPr>
          <p:cNvPr id="88" name="TextBox 87">
            <a:extLst>
              <a:ext uri="{FF2B5EF4-FFF2-40B4-BE49-F238E27FC236}">
                <a16:creationId xmlns:a16="http://schemas.microsoft.com/office/drawing/2014/main" id="{DE8491F8-08C4-4A5D-80AA-79708CD722A4}"/>
              </a:ext>
            </a:extLst>
          </p:cNvPr>
          <p:cNvSpPr txBox="1"/>
          <p:nvPr/>
        </p:nvSpPr>
        <p:spPr>
          <a:xfrm>
            <a:off x="5028296" y="2337143"/>
            <a:ext cx="2102345"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AACE g</a:t>
            </a:r>
            <a:r>
              <a:rPr kumimoji="0" lang="de-DE" sz="1600" b="1" i="0" u="none" strike="noStrike" kern="1200" cap="none" spc="0" normalizeH="0" baseline="0" noProof="0" dirty="0" err="1">
                <a:ln>
                  <a:noFill/>
                </a:ln>
                <a:solidFill>
                  <a:srgbClr val="53585A"/>
                </a:solidFill>
                <a:effectLst/>
                <a:uLnTx/>
                <a:uFillTx/>
                <a:latin typeface="Arial" panose="020B0604020202020204"/>
                <a:ea typeface="Roboto" charset="0"/>
                <a:cs typeface="Roboto" charset="0"/>
              </a:rPr>
              <a:t>uideline</a:t>
            </a:r>
            <a:r>
              <a:rPr kumimoji="0" lang="de-DE"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 update</a:t>
            </a:r>
            <a:r>
              <a:rPr kumimoji="0" lang="de-DE" sz="1600" b="1" i="0" u="none" strike="noStrike" kern="1200" cap="none" spc="0" normalizeH="0" baseline="30000" noProof="0" dirty="0">
                <a:ln>
                  <a:noFill/>
                </a:ln>
                <a:solidFill>
                  <a:srgbClr val="53585A"/>
                </a:solidFill>
                <a:effectLst/>
                <a:uLnTx/>
                <a:uFillTx/>
                <a:latin typeface="Arial" panose="020B0604020202020204"/>
                <a:ea typeface="Roboto" charset="0"/>
                <a:cs typeface="Roboto" charset="0"/>
              </a:rPr>
              <a:t>6</a:t>
            </a:r>
            <a:endParaRPr kumimoji="0" lang="de-DE" sz="1600" b="1" i="1" u="none" strike="noStrike" kern="1200" cap="none" spc="0" normalizeH="0" baseline="30000" noProof="0" dirty="0">
              <a:ln>
                <a:noFill/>
              </a:ln>
              <a:solidFill>
                <a:srgbClr val="53585A"/>
              </a:solidFill>
              <a:effectLst/>
              <a:uLnTx/>
              <a:uFillTx/>
              <a:latin typeface="Arial" panose="020B0604020202020204"/>
              <a:ea typeface="Roboto" charset="0"/>
              <a:cs typeface="Roboto" charset="0"/>
            </a:endParaRPr>
          </a:p>
        </p:txBody>
      </p:sp>
      <p:sp>
        <p:nvSpPr>
          <p:cNvPr id="89" name="TextBox 88">
            <a:extLst>
              <a:ext uri="{FF2B5EF4-FFF2-40B4-BE49-F238E27FC236}">
                <a16:creationId xmlns:a16="http://schemas.microsoft.com/office/drawing/2014/main" id="{D30774AD-E2DE-4902-B03D-A42EAF2F4012}"/>
              </a:ext>
            </a:extLst>
          </p:cNvPr>
          <p:cNvSpPr txBox="1"/>
          <p:nvPr/>
        </p:nvSpPr>
        <p:spPr>
          <a:xfrm>
            <a:off x="6638088" y="4027108"/>
            <a:ext cx="870752" cy="307777"/>
          </a:xfrm>
          <a:prstGeom prst="rect">
            <a:avLst/>
          </a:prstGeom>
          <a:noFill/>
        </p:spPr>
        <p:txBody>
          <a:bodyPr wrap="none" rtlCol="0">
            <a:spAutoFit/>
          </a:bodyPr>
          <a:lstStyle>
            <a:defPPr>
              <a:defRPr lang="en-US"/>
            </a:defPPr>
            <a:lvl1pPr algn="ctr">
              <a:defRPr sz="1300" b="1">
                <a:solidFill>
                  <a:schemeClr val="tx1">
                    <a:lumMod val="20000"/>
                    <a:lumOff val="80000"/>
                  </a:schemeClr>
                </a:solidFill>
                <a:ea typeface="Roboto" charset="0"/>
                <a:cs typeface="Roboto"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October</a:t>
            </a:r>
          </a:p>
        </p:txBody>
      </p:sp>
      <p:grpSp>
        <p:nvGrpSpPr>
          <p:cNvPr id="5" name="Group 4">
            <a:extLst>
              <a:ext uri="{FF2B5EF4-FFF2-40B4-BE49-F238E27FC236}">
                <a16:creationId xmlns:a16="http://schemas.microsoft.com/office/drawing/2014/main" id="{93C19A1C-1C94-33C4-C7CE-03723067ED7E}"/>
              </a:ext>
            </a:extLst>
          </p:cNvPr>
          <p:cNvGrpSpPr/>
          <p:nvPr/>
        </p:nvGrpSpPr>
        <p:grpSpPr>
          <a:xfrm>
            <a:off x="8843857" y="4015497"/>
            <a:ext cx="605095" cy="605095"/>
            <a:chOff x="245577" y="4780574"/>
            <a:chExt cx="605095" cy="605095"/>
          </a:xfrm>
        </p:grpSpPr>
        <p:sp>
          <p:nvSpPr>
            <p:cNvPr id="6" name="Oval 5">
              <a:extLst>
                <a:ext uri="{FF2B5EF4-FFF2-40B4-BE49-F238E27FC236}">
                  <a16:creationId xmlns:a16="http://schemas.microsoft.com/office/drawing/2014/main" id="{13571639-78B2-A43F-1DD8-522C1F73206B}"/>
                </a:ext>
              </a:extLst>
            </p:cNvPr>
            <p:cNvSpPr/>
            <p:nvPr/>
          </p:nvSpPr>
          <p:spPr>
            <a:xfrm>
              <a:off x="245577" y="4780574"/>
              <a:ext cx="605095" cy="605095"/>
            </a:xfrm>
            <a:prstGeom prst="ellipse">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2DE8DA32-5867-7657-70C1-DDFEBEE2E87C}"/>
                </a:ext>
              </a:extLst>
            </p:cNvPr>
            <p:cNvSpPr txBox="1"/>
            <p:nvPr/>
          </p:nvSpPr>
          <p:spPr>
            <a:xfrm>
              <a:off x="262027" y="4918552"/>
              <a:ext cx="556563"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2023</a:t>
              </a:r>
            </a:p>
          </p:txBody>
        </p:sp>
      </p:grpSp>
      <p:grpSp>
        <p:nvGrpSpPr>
          <p:cNvPr id="9" name="Group 8">
            <a:extLst>
              <a:ext uri="{FF2B5EF4-FFF2-40B4-BE49-F238E27FC236}">
                <a16:creationId xmlns:a16="http://schemas.microsoft.com/office/drawing/2014/main" id="{726487FD-B1B2-944E-C97E-C5385A67BB2E}"/>
              </a:ext>
            </a:extLst>
          </p:cNvPr>
          <p:cNvGrpSpPr/>
          <p:nvPr/>
        </p:nvGrpSpPr>
        <p:grpSpPr>
          <a:xfrm>
            <a:off x="8498302" y="2073422"/>
            <a:ext cx="2865269" cy="1896567"/>
            <a:chOff x="636069" y="1238521"/>
            <a:chExt cx="3043183" cy="2181939"/>
          </a:xfrm>
        </p:grpSpPr>
        <p:sp>
          <p:nvSpPr>
            <p:cNvPr id="10" name="Rectangle 9">
              <a:extLst>
                <a:ext uri="{FF2B5EF4-FFF2-40B4-BE49-F238E27FC236}">
                  <a16:creationId xmlns:a16="http://schemas.microsoft.com/office/drawing/2014/main" id="{6F9979E2-8EA1-AFF5-E9C0-3E9A3D7D3332}"/>
                </a:ext>
              </a:extLst>
            </p:cNvPr>
            <p:cNvSpPr/>
            <p:nvPr/>
          </p:nvSpPr>
          <p:spPr>
            <a:xfrm>
              <a:off x="2139373" y="2418815"/>
              <a:ext cx="36576" cy="91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0FC0C134-6FEC-7B59-0525-0238E41C52D2}"/>
                </a:ext>
              </a:extLst>
            </p:cNvPr>
            <p:cNvSpPr>
              <a:spLocks noChangeAspect="1"/>
            </p:cNvSpPr>
            <p:nvPr/>
          </p:nvSpPr>
          <p:spPr>
            <a:xfrm>
              <a:off x="2111953" y="3329020"/>
              <a:ext cx="91417" cy="91440"/>
            </a:xfrm>
            <a:prstGeom prst="ellipse">
              <a:avLst/>
            </a:prstGeom>
            <a:solidFill>
              <a:schemeClr val="accent6"/>
            </a:solidFill>
            <a:ln w="28575"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85A"/>
                </a:solidFill>
                <a:effectLst/>
                <a:uLnTx/>
                <a:uFillTx/>
                <a:latin typeface="Arial" panose="020B0604020202020204"/>
                <a:ea typeface="+mn-ea"/>
                <a:cs typeface="Lato Light"/>
              </a:endParaRPr>
            </a:p>
          </p:txBody>
        </p:sp>
        <p:sp>
          <p:nvSpPr>
            <p:cNvPr id="12" name="TextBox 11">
              <a:extLst>
                <a:ext uri="{FF2B5EF4-FFF2-40B4-BE49-F238E27FC236}">
                  <a16:creationId xmlns:a16="http://schemas.microsoft.com/office/drawing/2014/main" id="{81B1469E-21CE-0FEB-79E3-E90533073213}"/>
                </a:ext>
              </a:extLst>
            </p:cNvPr>
            <p:cNvSpPr txBox="1"/>
            <p:nvPr/>
          </p:nvSpPr>
          <p:spPr>
            <a:xfrm>
              <a:off x="636069" y="1238521"/>
              <a:ext cx="3043183" cy="672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ADA guideline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update</a:t>
              </a:r>
              <a:r>
                <a:rPr kumimoji="0" lang="en-US" sz="1600" b="1" i="0" u="none" strike="noStrike" kern="1200" cap="none" spc="0" normalizeH="0" baseline="30000" noProof="0" dirty="0">
                  <a:ln>
                    <a:noFill/>
                  </a:ln>
                  <a:solidFill>
                    <a:srgbClr val="53585A"/>
                  </a:solidFill>
                  <a:effectLst/>
                  <a:uLnTx/>
                  <a:uFillTx/>
                  <a:latin typeface="Arial" panose="020B0604020202020204"/>
                  <a:ea typeface="Roboto" charset="0"/>
                  <a:cs typeface="Roboto" charset="0"/>
                </a:rPr>
                <a:t>9</a:t>
              </a:r>
            </a:p>
          </p:txBody>
        </p:sp>
        <p:sp>
          <p:nvSpPr>
            <p:cNvPr id="13" name="Oval 12">
              <a:extLst>
                <a:ext uri="{FF2B5EF4-FFF2-40B4-BE49-F238E27FC236}">
                  <a16:creationId xmlns:a16="http://schemas.microsoft.com/office/drawing/2014/main" id="{C54C0CBA-C96A-7EEA-36B1-2A03874B494F}"/>
                </a:ext>
              </a:extLst>
            </p:cNvPr>
            <p:cNvSpPr/>
            <p:nvPr/>
          </p:nvSpPr>
          <p:spPr>
            <a:xfrm>
              <a:off x="1855114" y="1912034"/>
              <a:ext cx="605095" cy="60509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53585A"/>
                </a:solidFill>
                <a:effectLst/>
                <a:uLnTx/>
                <a:uFillTx/>
                <a:latin typeface="Arial" panose="020B0604020202020204"/>
                <a:ea typeface="+mn-ea"/>
                <a:cs typeface="+mn-cs"/>
              </a:endParaRPr>
            </a:p>
          </p:txBody>
        </p:sp>
        <p:sp>
          <p:nvSpPr>
            <p:cNvPr id="14" name="Shape 2943">
              <a:extLst>
                <a:ext uri="{FF2B5EF4-FFF2-40B4-BE49-F238E27FC236}">
                  <a16:creationId xmlns:a16="http://schemas.microsoft.com/office/drawing/2014/main" id="{D25474B2-FCAD-2A5D-5E5D-6818B78430EF}"/>
                </a:ext>
              </a:extLst>
            </p:cNvPr>
            <p:cNvSpPr/>
            <p:nvPr/>
          </p:nvSpPr>
          <p:spPr>
            <a:xfrm>
              <a:off x="2043391" y="208696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solidFill>
                <a:schemeClr val="bg1"/>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charset="0"/>
                <a:cs typeface="Lato" charset="0"/>
                <a:sym typeface="Gill Sans"/>
              </a:endParaRPr>
            </a:p>
          </p:txBody>
        </p:sp>
      </p:grpSp>
      <p:sp>
        <p:nvSpPr>
          <p:cNvPr id="15" name="TextBox 14">
            <a:extLst>
              <a:ext uri="{FF2B5EF4-FFF2-40B4-BE49-F238E27FC236}">
                <a16:creationId xmlns:a16="http://schemas.microsoft.com/office/drawing/2014/main" id="{3483745D-DC6D-30B8-865B-75F1619E0026}"/>
              </a:ext>
            </a:extLst>
          </p:cNvPr>
          <p:cNvSpPr txBox="1"/>
          <p:nvPr/>
        </p:nvSpPr>
        <p:spPr>
          <a:xfrm>
            <a:off x="9529055" y="4023082"/>
            <a:ext cx="8707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3585A"/>
                </a:solidFill>
                <a:effectLst/>
                <a:uLnTx/>
                <a:uFillTx/>
                <a:latin typeface="Arial" panose="020B0604020202020204"/>
                <a:ea typeface="Roboto" charset="0"/>
                <a:cs typeface="Roboto" charset="0"/>
              </a:rPr>
              <a:t>January</a:t>
            </a:r>
          </a:p>
        </p:txBody>
      </p:sp>
    </p:spTree>
    <p:extLst>
      <p:ext uri="{BB962C8B-B14F-4D97-AF65-F5344CB8AC3E}">
        <p14:creationId xmlns:p14="http://schemas.microsoft.com/office/powerpoint/2010/main" val="2022119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edical Template">
  <a:themeElements>
    <a:clrScheme name="FIN 2020">
      <a:dk1>
        <a:srgbClr val="53585A"/>
      </a:dk1>
      <a:lt1>
        <a:srgbClr val="FFFFFF"/>
      </a:lt1>
      <a:dk2>
        <a:srgbClr val="000000"/>
      </a:dk2>
      <a:lt2>
        <a:srgbClr val="0091DF"/>
      </a:lt2>
      <a:accent1>
        <a:srgbClr val="0091DF"/>
      </a:accent1>
      <a:accent2>
        <a:srgbClr val="66B512"/>
      </a:accent2>
      <a:accent3>
        <a:srgbClr val="003455"/>
      </a:accent3>
      <a:accent4>
        <a:srgbClr val="8F3685"/>
      </a:accent4>
      <a:accent5>
        <a:srgbClr val="007564"/>
      </a:accent5>
      <a:accent6>
        <a:srgbClr val="988983"/>
      </a:accent6>
      <a:hlink>
        <a:srgbClr val="6BB234"/>
      </a:hlink>
      <a:folHlink>
        <a:srgbClr val="6BB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oAutofit/>
      </a:bodyPr>
      <a:lstStyle>
        <a:defPPr algn="l">
          <a:spcBef>
            <a:spcPts val="600"/>
          </a:spcBef>
          <a:defRPr sz="1350" dirty="0" err="1" smtClean="0">
            <a:latin typeface="+mn-lt"/>
          </a:defRPr>
        </a:defPPr>
      </a:lstStyle>
    </a:txDef>
  </a:objectDefaults>
  <a:extraClrSchemeLst/>
  <a:extLst>
    <a:ext uri="{05A4C25C-085E-4340-85A3-A5531E510DB2}">
      <thm15:themeFamily xmlns:thm15="http://schemas.microsoft.com/office/thememl/2012/main" name="210730 Medical template – product information (branded)_draft0f" id="{5778F272-D61F-47C0-A929-331A2F5C27AA}" vid="{B31B8CE6-5C51-4831-8D17-6C2EDBDD71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3E37CE5C5DC34181C06D3819CDC33F" ma:contentTypeVersion="16" ma:contentTypeDescription="Create a new document." ma:contentTypeScope="" ma:versionID="f1c5fba8f7ba5a9c6e57b2b91517fb16">
  <xsd:schema xmlns:xsd="http://www.w3.org/2001/XMLSchema" xmlns:xs="http://www.w3.org/2001/XMLSchema" xmlns:p="http://schemas.microsoft.com/office/2006/metadata/properties" xmlns:ns2="014b314a-92aa-4abe-898c-d8bff232c7a5" xmlns:ns3="9ec59de2-bd20-492f-82b9-9f79a262287b" xmlns:ns4="0bc387f4-a8ec-4683-be27-b084416112d4" targetNamespace="http://schemas.microsoft.com/office/2006/metadata/properties" ma:root="true" ma:fieldsID="04cd0b7095cb0703a5ffe441eb816252" ns2:_="" ns3:_="" ns4:_="">
    <xsd:import namespace="014b314a-92aa-4abe-898c-d8bff232c7a5"/>
    <xsd:import namespace="9ec59de2-bd20-492f-82b9-9f79a262287b"/>
    <xsd:import namespace="0bc387f4-a8ec-4683-be27-b084416112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b314a-92aa-4abe-898c-d8bff232c7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fcf3f5-8b15-4b31-9c2f-1224d764716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c59de2-bd20-492f-82b9-9f79a26228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c387f4-a8ec-4683-be27-b084416112d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061c21a-b58c-41e7-be1d-105d46279415}" ma:internalName="TaxCatchAll" ma:showField="CatchAllData" ma:web="9ec59de2-bd20-492f-82b9-9f79a26228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c387f4-a8ec-4683-be27-b084416112d4" xsi:nil="true"/>
    <lcf76f155ced4ddcb4097134ff3c332f xmlns="014b314a-92aa-4abe-898c-d8bff232c7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F59842-EB58-46D8-96A2-9B5742155FE4}">
  <ds:schemaRefs>
    <ds:schemaRef ds:uri="http://schemas.microsoft.com/sharepoint/v3/contenttype/forms"/>
  </ds:schemaRefs>
</ds:datastoreItem>
</file>

<file path=customXml/itemProps2.xml><?xml version="1.0" encoding="utf-8"?>
<ds:datastoreItem xmlns:ds="http://schemas.openxmlformats.org/officeDocument/2006/customXml" ds:itemID="{C907A185-7439-45EA-887A-8FA918EE2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4b314a-92aa-4abe-898c-d8bff232c7a5"/>
    <ds:schemaRef ds:uri="9ec59de2-bd20-492f-82b9-9f79a262287b"/>
    <ds:schemaRef ds:uri="0bc387f4-a8ec-4683-be27-b08441611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9234BD-93AC-4262-8055-BC5B3C26A19C}">
  <ds:schemaRefs>
    <ds:schemaRef ds:uri="http://schemas.microsoft.com/office/2006/metadata/properties"/>
    <ds:schemaRef ds:uri="http://schemas.microsoft.com/office/infopath/2007/PartnerControls"/>
    <ds:schemaRef ds:uri="0bc387f4-a8ec-4683-be27-b084416112d4"/>
    <ds:schemaRef ds:uri="014b314a-92aa-4abe-898c-d8bff232c7a5"/>
  </ds:schemaRefs>
</ds:datastoreItem>
</file>

<file path=docProps/app.xml><?xml version="1.0" encoding="utf-8"?>
<Properties xmlns="http://schemas.openxmlformats.org/officeDocument/2006/extended-properties" xmlns:vt="http://schemas.openxmlformats.org/officeDocument/2006/docPropsVTypes">
  <TotalTime>4</TotalTime>
  <Words>2871</Words>
  <Application>Microsoft Office PowerPoint</Application>
  <PresentationFormat>Widescreen</PresentationFormat>
  <Paragraphs>341</Paragraphs>
  <Slides>13</Slides>
  <Notes>13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Medical Template</vt:lpstr>
      <vt:lpstr>Nonsteroidal MRAs as part of the comprehensive approach to CKD:  Guideline updates</vt:lpstr>
      <vt:lpstr>Disclosures: Beatriz Fernández-Fernández  </vt:lpstr>
      <vt:lpstr>Therapies to reduce CV risk and slow CKD progression associated with T2D have evolved over the past 40 years</vt:lpstr>
      <vt:lpstr>Despite RAAS blockade and SGLT-2 inhibition, patients with T2D and advanced CKD remain at risk of CKD progression</vt:lpstr>
      <vt:lpstr>Finerenone is a first-in-class nonsteroidal MRA with clinically proven kidney and CV benefits1–5</vt:lpstr>
      <vt:lpstr>Finerenone and steroidal MRAs have key pharmacodynamic and pharmacokinetic differences1–3</vt:lpstr>
      <vt:lpstr>In the phase II ARTS trial, finerenone was associated with lower rates of hyperkalaemia* than spironolactone1</vt:lpstr>
      <vt:lpstr>Finerenone has demonstrated significant risk reductions in CV and kidney outcomes in two  phase III clinical trials</vt:lpstr>
      <vt:lpstr>Recent clinical guideline updates reflect the evolving treatment landscape for CKD and T2D </vt:lpstr>
      <vt:lpstr>KDIGO 2022 guidelines recommend a holistic approach to improve outcomes in patients with CKD and T2D </vt:lpstr>
      <vt:lpstr>ADA 2023 recommendations for finerenone use</vt:lpstr>
      <vt:lpstr>A consensus report from the ADA and KDIGO on the management of CKD in T2D was published in October 2022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Nonsteroidal MRAs as part of the comprehensive approach to CKD:  Guideline updates</dc:title>
  <dc:creator>Emmanuel Giarmana</dc:creator>
  <cp:lastModifiedBy>Emmanuel Giarmana</cp:lastModifiedBy>
  <cp:revision>3</cp:revision>
  <dcterms:created xsi:type="dcterms:W3CDTF">2023-06-13T08:56:00Z</dcterms:created>
  <dcterms:modified xsi:type="dcterms:W3CDTF">2023-06-14T12:53:00Z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2023-06-13T08:56:00Z</vt:lpwstr>
  </property>
  <property fmtid="{D5CDD505-2E9C-101B-9397-08002B2CF9AE}" pid="4" name="MSIP_Label_7f850223-87a8-40c3-9eb2-432606efca2a_Method">
    <vt:lpwstr>Standard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6d1ff330-4ee4-4c5e-99ea-a25ef0f0a4b6</vt:lpwstr>
  </property>
  <property fmtid="{D5CDD505-2E9C-101B-9397-08002B2CF9AE}" pid="8" name="MSIP_Label_7f850223-87a8-40c3-9eb2-432606efca2a_ContentBits">
    <vt:lpwstr>0</vt:lpwstr>
  </property>
  <property fmtid="{D5CDD505-2E9C-101B-9397-08002B2CF9AE}" pid="9" name="ContentTypeId">
    <vt:lpwstr>0x010100003E37CE5C5DC34181C06D3819CDC33F</vt:lpwstr>
  </property>
</Properties>
</file>